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drawings/drawing4.xml" ContentType="application/vnd.openxmlformats-officedocument.drawingml.chartshape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drawings/drawing2.xml" ContentType="application/vnd.openxmlformats-officedocument.drawingml.chartshapes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Default Extension="vml" ContentType="application/vnd.openxmlformats-officedocument.vmlDrawing"/>
  <Override PartName="/ppt/notesSlides/notesSlide9.xml" ContentType="application/vnd.openxmlformats-officedocument.presentationml.notesSlide+xml"/>
  <Override PartName="/ppt/charts/chart3.xml" ContentType="application/vnd.openxmlformats-officedocument.drawingml.chart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drawings/drawing3.xml" ContentType="application/vnd.openxmlformats-officedocument.drawingml.chartshapes+xml"/>
  <Default Extension="bin" ContentType="application/vnd.openxmlformats-officedocument.oleObject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rawings/drawing1.xml" ContentType="application/vnd.openxmlformats-officedocument.drawingml.chartshap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handoutMasterIdLst>
    <p:handoutMasterId r:id="rId13"/>
  </p:handoutMasterIdLst>
  <p:sldIdLst>
    <p:sldId id="286" r:id="rId2"/>
    <p:sldId id="329" r:id="rId3"/>
    <p:sldId id="330" r:id="rId4"/>
    <p:sldId id="331" r:id="rId5"/>
    <p:sldId id="332" r:id="rId6"/>
    <p:sldId id="333" r:id="rId7"/>
    <p:sldId id="334" r:id="rId8"/>
    <p:sldId id="335" r:id="rId9"/>
    <p:sldId id="336" r:id="rId10"/>
    <p:sldId id="328" r:id="rId11"/>
  </p:sldIdLst>
  <p:sldSz cx="9144000" cy="6858000" type="screen4x3"/>
  <p:notesSz cx="7010400" cy="92964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FF0000"/>
    </p:penClr>
  </p:showPr>
  <p:clrMru>
    <a:srgbClr val="990033"/>
    <a:srgbClr val="619428"/>
    <a:srgbClr val="005EA4"/>
    <a:srgbClr val="6C0000"/>
    <a:srgbClr val="532476"/>
    <a:srgbClr val="503E66"/>
    <a:srgbClr val="A6D86E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8EC20E35-A176-4012-BC5E-935CFFF8708E}" styleName="Medium Styl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1FECB4D8-DB02-4DC6-A0A2-4F2EBAE1DC90}" styleName="Medium Style 1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300" autoAdjust="0"/>
    <p:restoredTop sz="93705" autoAdjust="0"/>
  </p:normalViewPr>
  <p:slideViewPr>
    <p:cSldViewPr>
      <p:cViewPr>
        <p:scale>
          <a:sx n="90" d="100"/>
          <a:sy n="90" d="100"/>
        </p:scale>
        <p:origin x="-570" y="14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246" y="113472"/>
    </p:cViewPr>
  </p:outlineViewPr>
  <p:notesTextViewPr>
    <p:cViewPr>
      <p:scale>
        <a:sx n="120" d="100"/>
        <a:sy n="120" d="100"/>
      </p:scale>
      <p:origin x="0" y="0"/>
    </p:cViewPr>
  </p:notesTextViewPr>
  <p:sorterViewPr>
    <p:cViewPr>
      <p:scale>
        <a:sx n="90" d="100"/>
        <a:sy n="90" d="100"/>
      </p:scale>
      <p:origin x="0" y="3816"/>
    </p:cViewPr>
  </p:sorterViewPr>
  <p:notesViewPr>
    <p:cSldViewPr>
      <p:cViewPr varScale="1">
        <p:scale>
          <a:sx n="74" d="100"/>
          <a:sy n="74" d="100"/>
        </p:scale>
        <p:origin x="-1668" y="-102"/>
      </p:cViewPr>
      <p:guideLst>
        <p:guide orient="horz" pos="2929"/>
        <p:guide pos="2209"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oleObject" Target="file:///\\Epi01\res\Shierholz\Talks,%20panels,%20etc\long%20term%20unemployment%20other%20figs.xlsx" TargetMode="External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.xml"/><Relationship Id="rId1" Type="http://schemas.openxmlformats.org/officeDocument/2006/relationships/oleObject" Target="file:///\\Epi01\res\Shierholz\Talks,%20panels,%20etc\long%20term%20unemployment.xlsx" TargetMode="External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3.xml"/><Relationship Id="rId1" Type="http://schemas.openxmlformats.org/officeDocument/2006/relationships/oleObject" Target="file:///\\Epi01\res\Shierholz\Talks,%20panels,%20etc\long%20term%20unemployment.xlsx" TargetMode="External"/></Relationships>
</file>

<file path=ppt/charts/_rels/chart4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4.xml"/><Relationship Id="rId1" Type="http://schemas.openxmlformats.org/officeDocument/2006/relationships/oleObject" Target="file:///\\Epi01\res\Shierholz\Talks,%20panels,%20etc\long%20term%20unemployment.xlsx" TargetMode="External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oleObject" Target="file:///\\Epi01\res\Shierholz\Talks,%20panels,%20etc\long%20term%20unemployment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hart>
    <c:plotArea>
      <c:layout>
        <c:manualLayout>
          <c:layoutTarget val="inner"/>
          <c:xMode val="edge"/>
          <c:yMode val="edge"/>
          <c:x val="0.11367542236594125"/>
          <c:y val="2.5181576073145133E-2"/>
          <c:w val="0.82712549067077334"/>
          <c:h val="0.85346269131617891"/>
        </c:manualLayout>
      </c:layout>
      <c:lineChart>
        <c:grouping val="standard"/>
        <c:ser>
          <c:idx val="0"/>
          <c:order val="0"/>
          <c:marker>
            <c:symbol val="none"/>
          </c:marker>
          <c:cat>
            <c:numRef>
              <c:f>Sheet1!$A$5:$A$68</c:f>
              <c:numCache>
                <c:formatCode>mmm\-yy</c:formatCode>
                <c:ptCount val="64"/>
                <c:pt idx="0">
                  <c:v>38353</c:v>
                </c:pt>
                <c:pt idx="1">
                  <c:v>38384</c:v>
                </c:pt>
                <c:pt idx="2">
                  <c:v>38412</c:v>
                </c:pt>
                <c:pt idx="3">
                  <c:v>38443</c:v>
                </c:pt>
                <c:pt idx="4">
                  <c:v>38473</c:v>
                </c:pt>
                <c:pt idx="5">
                  <c:v>38504</c:v>
                </c:pt>
                <c:pt idx="6">
                  <c:v>38534</c:v>
                </c:pt>
                <c:pt idx="7">
                  <c:v>38565</c:v>
                </c:pt>
                <c:pt idx="8">
                  <c:v>38596</c:v>
                </c:pt>
                <c:pt idx="9">
                  <c:v>38626</c:v>
                </c:pt>
                <c:pt idx="10">
                  <c:v>38657</c:v>
                </c:pt>
                <c:pt idx="11">
                  <c:v>38687</c:v>
                </c:pt>
                <c:pt idx="12">
                  <c:v>38718</c:v>
                </c:pt>
                <c:pt idx="13">
                  <c:v>38749</c:v>
                </c:pt>
                <c:pt idx="14">
                  <c:v>38777</c:v>
                </c:pt>
                <c:pt idx="15">
                  <c:v>38808</c:v>
                </c:pt>
                <c:pt idx="16">
                  <c:v>38838</c:v>
                </c:pt>
                <c:pt idx="17">
                  <c:v>38869</c:v>
                </c:pt>
                <c:pt idx="18">
                  <c:v>38899</c:v>
                </c:pt>
                <c:pt idx="19">
                  <c:v>38930</c:v>
                </c:pt>
                <c:pt idx="20">
                  <c:v>38961</c:v>
                </c:pt>
                <c:pt idx="21">
                  <c:v>38991</c:v>
                </c:pt>
                <c:pt idx="22">
                  <c:v>39022</c:v>
                </c:pt>
                <c:pt idx="23">
                  <c:v>39052</c:v>
                </c:pt>
                <c:pt idx="24">
                  <c:v>39083</c:v>
                </c:pt>
                <c:pt idx="25">
                  <c:v>39114</c:v>
                </c:pt>
                <c:pt idx="26">
                  <c:v>39142</c:v>
                </c:pt>
                <c:pt idx="27">
                  <c:v>39173</c:v>
                </c:pt>
                <c:pt idx="28">
                  <c:v>39203</c:v>
                </c:pt>
                <c:pt idx="29">
                  <c:v>39234</c:v>
                </c:pt>
                <c:pt idx="30">
                  <c:v>39264</c:v>
                </c:pt>
                <c:pt idx="31">
                  <c:v>39295</c:v>
                </c:pt>
                <c:pt idx="32">
                  <c:v>39326</c:v>
                </c:pt>
                <c:pt idx="33">
                  <c:v>39356</c:v>
                </c:pt>
                <c:pt idx="34">
                  <c:v>39387</c:v>
                </c:pt>
                <c:pt idx="35">
                  <c:v>39417</c:v>
                </c:pt>
                <c:pt idx="36">
                  <c:v>39448</c:v>
                </c:pt>
                <c:pt idx="37">
                  <c:v>39479</c:v>
                </c:pt>
                <c:pt idx="38">
                  <c:v>39508</c:v>
                </c:pt>
                <c:pt idx="39">
                  <c:v>39539</c:v>
                </c:pt>
                <c:pt idx="40">
                  <c:v>39569</c:v>
                </c:pt>
                <c:pt idx="41">
                  <c:v>39600</c:v>
                </c:pt>
                <c:pt idx="42">
                  <c:v>39630</c:v>
                </c:pt>
                <c:pt idx="43">
                  <c:v>39661</c:v>
                </c:pt>
                <c:pt idx="44">
                  <c:v>39692</c:v>
                </c:pt>
                <c:pt idx="45">
                  <c:v>39722</c:v>
                </c:pt>
                <c:pt idx="46">
                  <c:v>39753</c:v>
                </c:pt>
                <c:pt idx="47">
                  <c:v>39783</c:v>
                </c:pt>
                <c:pt idx="48">
                  <c:v>39814</c:v>
                </c:pt>
                <c:pt idx="49">
                  <c:v>39845</c:v>
                </c:pt>
                <c:pt idx="50">
                  <c:v>39873</c:v>
                </c:pt>
                <c:pt idx="51">
                  <c:v>39904</c:v>
                </c:pt>
                <c:pt idx="52">
                  <c:v>39934</c:v>
                </c:pt>
                <c:pt idx="53">
                  <c:v>39965</c:v>
                </c:pt>
                <c:pt idx="54">
                  <c:v>39995</c:v>
                </c:pt>
                <c:pt idx="55">
                  <c:v>40026</c:v>
                </c:pt>
                <c:pt idx="56">
                  <c:v>40057</c:v>
                </c:pt>
                <c:pt idx="57">
                  <c:v>40087</c:v>
                </c:pt>
                <c:pt idx="58">
                  <c:v>40118</c:v>
                </c:pt>
                <c:pt idx="59">
                  <c:v>40148</c:v>
                </c:pt>
                <c:pt idx="60">
                  <c:v>40179</c:v>
                </c:pt>
                <c:pt idx="61">
                  <c:v>40210</c:v>
                </c:pt>
                <c:pt idx="62">
                  <c:v>40238</c:v>
                </c:pt>
                <c:pt idx="63">
                  <c:v>40269</c:v>
                </c:pt>
              </c:numCache>
            </c:numRef>
          </c:cat>
          <c:val>
            <c:numRef>
              <c:f>Sheet1!$B$5:$B$68</c:f>
              <c:numCache>
                <c:formatCode>General</c:formatCode>
                <c:ptCount val="64"/>
                <c:pt idx="0">
                  <c:v>132453</c:v>
                </c:pt>
                <c:pt idx="1">
                  <c:v>132693</c:v>
                </c:pt>
                <c:pt idx="2">
                  <c:v>132835</c:v>
                </c:pt>
                <c:pt idx="3">
                  <c:v>133195</c:v>
                </c:pt>
                <c:pt idx="4">
                  <c:v>133364</c:v>
                </c:pt>
                <c:pt idx="5">
                  <c:v>133610</c:v>
                </c:pt>
                <c:pt idx="6">
                  <c:v>133979</c:v>
                </c:pt>
                <c:pt idx="7">
                  <c:v>134174</c:v>
                </c:pt>
                <c:pt idx="8">
                  <c:v>134237</c:v>
                </c:pt>
                <c:pt idx="9">
                  <c:v>134321</c:v>
                </c:pt>
                <c:pt idx="10">
                  <c:v>134655</c:v>
                </c:pt>
                <c:pt idx="11">
                  <c:v>134813</c:v>
                </c:pt>
                <c:pt idx="12">
                  <c:v>135075</c:v>
                </c:pt>
                <c:pt idx="13">
                  <c:v>135401</c:v>
                </c:pt>
                <c:pt idx="14">
                  <c:v>135705</c:v>
                </c:pt>
                <c:pt idx="15">
                  <c:v>135879</c:v>
                </c:pt>
                <c:pt idx="16">
                  <c:v>135910</c:v>
                </c:pt>
                <c:pt idx="17">
                  <c:v>135979</c:v>
                </c:pt>
                <c:pt idx="18">
                  <c:v>136211</c:v>
                </c:pt>
                <c:pt idx="19">
                  <c:v>136352</c:v>
                </c:pt>
                <c:pt idx="20">
                  <c:v>136452</c:v>
                </c:pt>
                <c:pt idx="21">
                  <c:v>136495</c:v>
                </c:pt>
                <c:pt idx="22">
                  <c:v>136696</c:v>
                </c:pt>
                <c:pt idx="23">
                  <c:v>136873</c:v>
                </c:pt>
                <c:pt idx="24">
                  <c:v>137067</c:v>
                </c:pt>
                <c:pt idx="25">
                  <c:v>137171</c:v>
                </c:pt>
                <c:pt idx="26">
                  <c:v>137410</c:v>
                </c:pt>
                <c:pt idx="27">
                  <c:v>137502</c:v>
                </c:pt>
                <c:pt idx="28">
                  <c:v>137651</c:v>
                </c:pt>
                <c:pt idx="29">
                  <c:v>137706</c:v>
                </c:pt>
                <c:pt idx="30">
                  <c:v>137686</c:v>
                </c:pt>
                <c:pt idx="31">
                  <c:v>137615</c:v>
                </c:pt>
                <c:pt idx="32">
                  <c:v>137667</c:v>
                </c:pt>
                <c:pt idx="33">
                  <c:v>137753</c:v>
                </c:pt>
                <c:pt idx="34">
                  <c:v>137881</c:v>
                </c:pt>
                <c:pt idx="35">
                  <c:v>137951</c:v>
                </c:pt>
                <c:pt idx="36">
                  <c:v>137941</c:v>
                </c:pt>
                <c:pt idx="37">
                  <c:v>137891</c:v>
                </c:pt>
                <c:pt idx="38">
                  <c:v>137858</c:v>
                </c:pt>
                <c:pt idx="39">
                  <c:v>137709</c:v>
                </c:pt>
                <c:pt idx="40">
                  <c:v>137478</c:v>
                </c:pt>
                <c:pt idx="41">
                  <c:v>137285</c:v>
                </c:pt>
                <c:pt idx="42">
                  <c:v>137075</c:v>
                </c:pt>
                <c:pt idx="43">
                  <c:v>136741</c:v>
                </c:pt>
                <c:pt idx="44">
                  <c:v>136283</c:v>
                </c:pt>
                <c:pt idx="45">
                  <c:v>135729</c:v>
                </c:pt>
                <c:pt idx="46">
                  <c:v>135001</c:v>
                </c:pt>
                <c:pt idx="47">
                  <c:v>134328</c:v>
                </c:pt>
                <c:pt idx="48">
                  <c:v>133549</c:v>
                </c:pt>
                <c:pt idx="49">
                  <c:v>132823</c:v>
                </c:pt>
                <c:pt idx="50">
                  <c:v>132070</c:v>
                </c:pt>
                <c:pt idx="51">
                  <c:v>131488</c:v>
                </c:pt>
                <c:pt idx="52">
                  <c:v>131141</c:v>
                </c:pt>
                <c:pt idx="53">
                  <c:v>130637</c:v>
                </c:pt>
                <c:pt idx="54">
                  <c:v>130293</c:v>
                </c:pt>
                <c:pt idx="55">
                  <c:v>130082</c:v>
                </c:pt>
                <c:pt idx="56">
                  <c:v>129857</c:v>
                </c:pt>
                <c:pt idx="57">
                  <c:v>129633</c:v>
                </c:pt>
                <c:pt idx="58">
                  <c:v>129697</c:v>
                </c:pt>
                <c:pt idx="59">
                  <c:v>129588</c:v>
                </c:pt>
                <c:pt idx="60">
                  <c:v>129602</c:v>
                </c:pt>
                <c:pt idx="61">
                  <c:v>129641</c:v>
                </c:pt>
                <c:pt idx="62">
                  <c:v>129871</c:v>
                </c:pt>
                <c:pt idx="63">
                  <c:v>130161</c:v>
                </c:pt>
              </c:numCache>
            </c:numRef>
          </c:val>
        </c:ser>
        <c:ser>
          <c:idx val="2"/>
          <c:order val="1"/>
          <c:tx>
            <c:v>Series 2</c:v>
          </c:tx>
          <c:spPr>
            <a:ln w="22225">
              <a:solidFill>
                <a:schemeClr val="tx1">
                  <a:lumMod val="95000"/>
                  <a:lumOff val="5000"/>
                </a:schemeClr>
              </a:solidFill>
              <a:prstDash val="dash"/>
            </a:ln>
          </c:spPr>
          <c:marker>
            <c:symbol val="none"/>
          </c:marker>
          <c:cat>
            <c:numRef>
              <c:f>Sheet1!$A$5:$A$68</c:f>
              <c:numCache>
                <c:formatCode>mmm\-yy</c:formatCode>
                <c:ptCount val="64"/>
                <c:pt idx="0">
                  <c:v>38353</c:v>
                </c:pt>
                <c:pt idx="1">
                  <c:v>38384</c:v>
                </c:pt>
                <c:pt idx="2">
                  <c:v>38412</c:v>
                </c:pt>
                <c:pt idx="3">
                  <c:v>38443</c:v>
                </c:pt>
                <c:pt idx="4">
                  <c:v>38473</c:v>
                </c:pt>
                <c:pt idx="5">
                  <c:v>38504</c:v>
                </c:pt>
                <c:pt idx="6">
                  <c:v>38534</c:v>
                </c:pt>
                <c:pt idx="7">
                  <c:v>38565</c:v>
                </c:pt>
                <c:pt idx="8">
                  <c:v>38596</c:v>
                </c:pt>
                <c:pt idx="9">
                  <c:v>38626</c:v>
                </c:pt>
                <c:pt idx="10">
                  <c:v>38657</c:v>
                </c:pt>
                <c:pt idx="11">
                  <c:v>38687</c:v>
                </c:pt>
                <c:pt idx="12">
                  <c:v>38718</c:v>
                </c:pt>
                <c:pt idx="13">
                  <c:v>38749</c:v>
                </c:pt>
                <c:pt idx="14">
                  <c:v>38777</c:v>
                </c:pt>
                <c:pt idx="15">
                  <c:v>38808</c:v>
                </c:pt>
                <c:pt idx="16">
                  <c:v>38838</c:v>
                </c:pt>
                <c:pt idx="17">
                  <c:v>38869</c:v>
                </c:pt>
                <c:pt idx="18">
                  <c:v>38899</c:v>
                </c:pt>
                <c:pt idx="19">
                  <c:v>38930</c:v>
                </c:pt>
                <c:pt idx="20">
                  <c:v>38961</c:v>
                </c:pt>
                <c:pt idx="21">
                  <c:v>38991</c:v>
                </c:pt>
                <c:pt idx="22">
                  <c:v>39022</c:v>
                </c:pt>
                <c:pt idx="23">
                  <c:v>39052</c:v>
                </c:pt>
                <c:pt idx="24">
                  <c:v>39083</c:v>
                </c:pt>
                <c:pt idx="25">
                  <c:v>39114</c:v>
                </c:pt>
                <c:pt idx="26">
                  <c:v>39142</c:v>
                </c:pt>
                <c:pt idx="27">
                  <c:v>39173</c:v>
                </c:pt>
                <c:pt idx="28">
                  <c:v>39203</c:v>
                </c:pt>
                <c:pt idx="29">
                  <c:v>39234</c:v>
                </c:pt>
                <c:pt idx="30">
                  <c:v>39264</c:v>
                </c:pt>
                <c:pt idx="31">
                  <c:v>39295</c:v>
                </c:pt>
                <c:pt idx="32">
                  <c:v>39326</c:v>
                </c:pt>
                <c:pt idx="33">
                  <c:v>39356</c:v>
                </c:pt>
                <c:pt idx="34">
                  <c:v>39387</c:v>
                </c:pt>
                <c:pt idx="35">
                  <c:v>39417</c:v>
                </c:pt>
                <c:pt idx="36">
                  <c:v>39448</c:v>
                </c:pt>
                <c:pt idx="37">
                  <c:v>39479</c:v>
                </c:pt>
                <c:pt idx="38">
                  <c:v>39508</c:v>
                </c:pt>
                <c:pt idx="39">
                  <c:v>39539</c:v>
                </c:pt>
                <c:pt idx="40">
                  <c:v>39569</c:v>
                </c:pt>
                <c:pt idx="41">
                  <c:v>39600</c:v>
                </c:pt>
                <c:pt idx="42">
                  <c:v>39630</c:v>
                </c:pt>
                <c:pt idx="43">
                  <c:v>39661</c:v>
                </c:pt>
                <c:pt idx="44">
                  <c:v>39692</c:v>
                </c:pt>
                <c:pt idx="45">
                  <c:v>39722</c:v>
                </c:pt>
                <c:pt idx="46">
                  <c:v>39753</c:v>
                </c:pt>
                <c:pt idx="47">
                  <c:v>39783</c:v>
                </c:pt>
                <c:pt idx="48">
                  <c:v>39814</c:v>
                </c:pt>
                <c:pt idx="49">
                  <c:v>39845</c:v>
                </c:pt>
                <c:pt idx="50">
                  <c:v>39873</c:v>
                </c:pt>
                <c:pt idx="51">
                  <c:v>39904</c:v>
                </c:pt>
                <c:pt idx="52">
                  <c:v>39934</c:v>
                </c:pt>
                <c:pt idx="53">
                  <c:v>39965</c:v>
                </c:pt>
                <c:pt idx="54">
                  <c:v>39995</c:v>
                </c:pt>
                <c:pt idx="55">
                  <c:v>40026</c:v>
                </c:pt>
                <c:pt idx="56">
                  <c:v>40057</c:v>
                </c:pt>
                <c:pt idx="57">
                  <c:v>40087</c:v>
                </c:pt>
                <c:pt idx="58">
                  <c:v>40118</c:v>
                </c:pt>
                <c:pt idx="59">
                  <c:v>40148</c:v>
                </c:pt>
                <c:pt idx="60">
                  <c:v>40179</c:v>
                </c:pt>
                <c:pt idx="61">
                  <c:v>40210</c:v>
                </c:pt>
                <c:pt idx="62">
                  <c:v>40238</c:v>
                </c:pt>
                <c:pt idx="63">
                  <c:v>40269</c:v>
                </c:pt>
              </c:numCache>
            </c:numRef>
          </c:cat>
          <c:val>
            <c:numRef>
              <c:f>Sheet1!$D$5:$D$68</c:f>
              <c:numCache>
                <c:formatCode>General</c:formatCode>
                <c:ptCount val="64"/>
                <c:pt idx="35" formatCode="0">
                  <c:v>137951</c:v>
                </c:pt>
                <c:pt idx="36" formatCode="0">
                  <c:v>137951</c:v>
                </c:pt>
                <c:pt idx="37" formatCode="0">
                  <c:v>137951</c:v>
                </c:pt>
                <c:pt idx="38" formatCode="0">
                  <c:v>137951</c:v>
                </c:pt>
                <c:pt idx="39" formatCode="0">
                  <c:v>137951</c:v>
                </c:pt>
                <c:pt idx="40" formatCode="0">
                  <c:v>137951</c:v>
                </c:pt>
                <c:pt idx="41" formatCode="0">
                  <c:v>137951</c:v>
                </c:pt>
                <c:pt idx="42" formatCode="0">
                  <c:v>137951</c:v>
                </c:pt>
                <c:pt idx="43" formatCode="0">
                  <c:v>137951</c:v>
                </c:pt>
                <c:pt idx="44" formatCode="0">
                  <c:v>137951</c:v>
                </c:pt>
                <c:pt idx="45" formatCode="0">
                  <c:v>137951</c:v>
                </c:pt>
                <c:pt idx="46" formatCode="0">
                  <c:v>137951</c:v>
                </c:pt>
                <c:pt idx="47" formatCode="0">
                  <c:v>137951</c:v>
                </c:pt>
                <c:pt idx="48" formatCode="0">
                  <c:v>137951</c:v>
                </c:pt>
                <c:pt idx="49" formatCode="0">
                  <c:v>137951</c:v>
                </c:pt>
                <c:pt idx="50" formatCode="0">
                  <c:v>137951</c:v>
                </c:pt>
                <c:pt idx="51" formatCode="0">
                  <c:v>137951</c:v>
                </c:pt>
                <c:pt idx="52" formatCode="0">
                  <c:v>137951</c:v>
                </c:pt>
                <c:pt idx="53" formatCode="0">
                  <c:v>137951</c:v>
                </c:pt>
                <c:pt idx="54" formatCode="0">
                  <c:v>137951</c:v>
                </c:pt>
                <c:pt idx="55" formatCode="0">
                  <c:v>137951</c:v>
                </c:pt>
                <c:pt idx="56" formatCode="0">
                  <c:v>137951</c:v>
                </c:pt>
                <c:pt idx="57" formatCode="0">
                  <c:v>137951</c:v>
                </c:pt>
                <c:pt idx="58" formatCode="0">
                  <c:v>137951</c:v>
                </c:pt>
                <c:pt idx="59" formatCode="0">
                  <c:v>137951</c:v>
                </c:pt>
                <c:pt idx="60" formatCode="0">
                  <c:v>137951</c:v>
                </c:pt>
                <c:pt idx="61" formatCode="0">
                  <c:v>137951</c:v>
                </c:pt>
                <c:pt idx="62" formatCode="0">
                  <c:v>137951</c:v>
                </c:pt>
                <c:pt idx="63" formatCode="0">
                  <c:v>137951</c:v>
                </c:pt>
              </c:numCache>
            </c:numRef>
          </c:val>
        </c:ser>
        <c:ser>
          <c:idx val="1"/>
          <c:order val="2"/>
          <c:tx>
            <c:v>Series 3</c:v>
          </c:tx>
          <c:marker>
            <c:symbol val="none"/>
          </c:marker>
          <c:cat>
            <c:numRef>
              <c:f>Sheet1!$A$5:$A$68</c:f>
              <c:numCache>
                <c:formatCode>mmm\-yy</c:formatCode>
                <c:ptCount val="64"/>
                <c:pt idx="0">
                  <c:v>38353</c:v>
                </c:pt>
                <c:pt idx="1">
                  <c:v>38384</c:v>
                </c:pt>
                <c:pt idx="2">
                  <c:v>38412</c:v>
                </c:pt>
                <c:pt idx="3">
                  <c:v>38443</c:v>
                </c:pt>
                <c:pt idx="4">
                  <c:v>38473</c:v>
                </c:pt>
                <c:pt idx="5">
                  <c:v>38504</c:v>
                </c:pt>
                <c:pt idx="6">
                  <c:v>38534</c:v>
                </c:pt>
                <c:pt idx="7">
                  <c:v>38565</c:v>
                </c:pt>
                <c:pt idx="8">
                  <c:v>38596</c:v>
                </c:pt>
                <c:pt idx="9">
                  <c:v>38626</c:v>
                </c:pt>
                <c:pt idx="10">
                  <c:v>38657</c:v>
                </c:pt>
                <c:pt idx="11">
                  <c:v>38687</c:v>
                </c:pt>
                <c:pt idx="12">
                  <c:v>38718</c:v>
                </c:pt>
                <c:pt idx="13">
                  <c:v>38749</c:v>
                </c:pt>
                <c:pt idx="14">
                  <c:v>38777</c:v>
                </c:pt>
                <c:pt idx="15">
                  <c:v>38808</c:v>
                </c:pt>
                <c:pt idx="16">
                  <c:v>38838</c:v>
                </c:pt>
                <c:pt idx="17">
                  <c:v>38869</c:v>
                </c:pt>
                <c:pt idx="18">
                  <c:v>38899</c:v>
                </c:pt>
                <c:pt idx="19">
                  <c:v>38930</c:v>
                </c:pt>
                <c:pt idx="20">
                  <c:v>38961</c:v>
                </c:pt>
                <c:pt idx="21">
                  <c:v>38991</c:v>
                </c:pt>
                <c:pt idx="22">
                  <c:v>39022</c:v>
                </c:pt>
                <c:pt idx="23">
                  <c:v>39052</c:v>
                </c:pt>
                <c:pt idx="24">
                  <c:v>39083</c:v>
                </c:pt>
                <c:pt idx="25">
                  <c:v>39114</c:v>
                </c:pt>
                <c:pt idx="26">
                  <c:v>39142</c:v>
                </c:pt>
                <c:pt idx="27">
                  <c:v>39173</c:v>
                </c:pt>
                <c:pt idx="28">
                  <c:v>39203</c:v>
                </c:pt>
                <c:pt idx="29">
                  <c:v>39234</c:v>
                </c:pt>
                <c:pt idx="30">
                  <c:v>39264</c:v>
                </c:pt>
                <c:pt idx="31">
                  <c:v>39295</c:v>
                </c:pt>
                <c:pt idx="32">
                  <c:v>39326</c:v>
                </c:pt>
                <c:pt idx="33">
                  <c:v>39356</c:v>
                </c:pt>
                <c:pt idx="34">
                  <c:v>39387</c:v>
                </c:pt>
                <c:pt idx="35">
                  <c:v>39417</c:v>
                </c:pt>
                <c:pt idx="36">
                  <c:v>39448</c:v>
                </c:pt>
                <c:pt idx="37">
                  <c:v>39479</c:v>
                </c:pt>
                <c:pt idx="38">
                  <c:v>39508</c:v>
                </c:pt>
                <c:pt idx="39">
                  <c:v>39539</c:v>
                </c:pt>
                <c:pt idx="40">
                  <c:v>39569</c:v>
                </c:pt>
                <c:pt idx="41">
                  <c:v>39600</c:v>
                </c:pt>
                <c:pt idx="42">
                  <c:v>39630</c:v>
                </c:pt>
                <c:pt idx="43">
                  <c:v>39661</c:v>
                </c:pt>
                <c:pt idx="44">
                  <c:v>39692</c:v>
                </c:pt>
                <c:pt idx="45">
                  <c:v>39722</c:v>
                </c:pt>
                <c:pt idx="46">
                  <c:v>39753</c:v>
                </c:pt>
                <c:pt idx="47">
                  <c:v>39783</c:v>
                </c:pt>
                <c:pt idx="48">
                  <c:v>39814</c:v>
                </c:pt>
                <c:pt idx="49">
                  <c:v>39845</c:v>
                </c:pt>
                <c:pt idx="50">
                  <c:v>39873</c:v>
                </c:pt>
                <c:pt idx="51">
                  <c:v>39904</c:v>
                </c:pt>
                <c:pt idx="52">
                  <c:v>39934</c:v>
                </c:pt>
                <c:pt idx="53">
                  <c:v>39965</c:v>
                </c:pt>
                <c:pt idx="54">
                  <c:v>39995</c:v>
                </c:pt>
                <c:pt idx="55">
                  <c:v>40026</c:v>
                </c:pt>
                <c:pt idx="56">
                  <c:v>40057</c:v>
                </c:pt>
                <c:pt idx="57">
                  <c:v>40087</c:v>
                </c:pt>
                <c:pt idx="58">
                  <c:v>40118</c:v>
                </c:pt>
                <c:pt idx="59">
                  <c:v>40148</c:v>
                </c:pt>
                <c:pt idx="60">
                  <c:v>40179</c:v>
                </c:pt>
                <c:pt idx="61">
                  <c:v>40210</c:v>
                </c:pt>
                <c:pt idx="62">
                  <c:v>40238</c:v>
                </c:pt>
                <c:pt idx="63">
                  <c:v>40269</c:v>
                </c:pt>
              </c:numCache>
            </c:numRef>
          </c:cat>
          <c:val>
            <c:numRef>
              <c:f>Sheet1!$C$5:$C$68</c:f>
              <c:numCache>
                <c:formatCode>General</c:formatCode>
                <c:ptCount val="64"/>
                <c:pt idx="35" formatCode="0">
                  <c:v>137951</c:v>
                </c:pt>
                <c:pt idx="36" formatCode="0">
                  <c:v>138048.60743343123</c:v>
                </c:pt>
                <c:pt idx="37" formatCode="0">
                  <c:v>138153.16399216512</c:v>
                </c:pt>
                <c:pt idx="38" formatCode="0">
                  <c:v>138257.79974093375</c:v>
                </c:pt>
                <c:pt idx="39" formatCode="0">
                  <c:v>138362.51473971386</c:v>
                </c:pt>
                <c:pt idx="40" formatCode="0">
                  <c:v>138467.30904852948</c:v>
                </c:pt>
                <c:pt idx="41" formatCode="0">
                  <c:v>138572.18272744902</c:v>
                </c:pt>
                <c:pt idx="42" formatCode="0">
                  <c:v>138677.13583658641</c:v>
                </c:pt>
                <c:pt idx="43" formatCode="0">
                  <c:v>138782.16843610094</c:v>
                </c:pt>
                <c:pt idx="44" formatCode="0">
                  <c:v>138887.28058619855</c:v>
                </c:pt>
                <c:pt idx="45" formatCode="0">
                  <c:v>138992.47234713027</c:v>
                </c:pt>
                <c:pt idx="46" formatCode="0">
                  <c:v>139097.74377919087</c:v>
                </c:pt>
                <c:pt idx="47" formatCode="0">
                  <c:v>139203.09494272366</c:v>
                </c:pt>
                <c:pt idx="48" formatCode="0">
                  <c:v>139308.52589811623</c:v>
                </c:pt>
                <c:pt idx="49" formatCode="0">
                  <c:v>139411.61483886841</c:v>
                </c:pt>
                <c:pt idx="50" formatCode="0">
                  <c:v>139514.78006590347</c:v>
                </c:pt>
                <c:pt idx="51" formatCode="0">
                  <c:v>139618.02163567429</c:v>
                </c:pt>
                <c:pt idx="52" formatCode="0">
                  <c:v>139721.33960467545</c:v>
                </c:pt>
                <c:pt idx="53" formatCode="0">
                  <c:v>139824.73402944175</c:v>
                </c:pt>
                <c:pt idx="54" formatCode="0">
                  <c:v>139928.20496655098</c:v>
                </c:pt>
                <c:pt idx="55" formatCode="0">
                  <c:v>140031.75247262308</c:v>
                </c:pt>
                <c:pt idx="56" formatCode="0">
                  <c:v>140135.37660431897</c:v>
                </c:pt>
                <c:pt idx="57" formatCode="0">
                  <c:v>140239.07741834212</c:v>
                </c:pt>
                <c:pt idx="58" formatCode="0">
                  <c:v>140342.8549714378</c:v>
                </c:pt>
                <c:pt idx="59" formatCode="0">
                  <c:v>140446.7093203933</c:v>
                </c:pt>
                <c:pt idx="60" formatCode="0">
                  <c:v>140550.64052203787</c:v>
                </c:pt>
                <c:pt idx="61" formatCode="0">
                  <c:v>140654.64863324285</c:v>
                </c:pt>
                <c:pt idx="62" formatCode="0">
                  <c:v>140758.73371092166</c:v>
                </c:pt>
                <c:pt idx="63" formatCode="0">
                  <c:v>140862.89581202943</c:v>
                </c:pt>
              </c:numCache>
            </c:numRef>
          </c:val>
        </c:ser>
        <c:marker val="1"/>
        <c:axId val="85659648"/>
        <c:axId val="85885312"/>
      </c:lineChart>
      <c:dateAx>
        <c:axId val="85659648"/>
        <c:scaling>
          <c:orientation val="minMax"/>
        </c:scaling>
        <c:axPos val="b"/>
        <c:numFmt formatCode="mmm\-yy" sourceLinked="1"/>
        <c:tickLblPos val="nextTo"/>
        <c:crossAx val="85885312"/>
        <c:crosses val="autoZero"/>
        <c:auto val="1"/>
        <c:lblOffset val="100"/>
        <c:majorUnit val="12"/>
        <c:majorTimeUnit val="months"/>
      </c:dateAx>
      <c:valAx>
        <c:axId val="85885312"/>
        <c:scaling>
          <c:orientation val="minMax"/>
        </c:scaling>
        <c:axPos val="l"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 sz="1200" b="0"/>
                  <a:t>Payroll employment (thousands)</a:t>
                </a:r>
              </a:p>
            </c:rich>
          </c:tx>
          <c:layout/>
        </c:title>
        <c:numFmt formatCode="#,##0" sourceLinked="0"/>
        <c:tickLblPos val="nextTo"/>
        <c:crossAx val="85659648"/>
        <c:crosses val="autoZero"/>
        <c:crossBetween val="between"/>
      </c:valAx>
    </c:plotArea>
    <c:plotVisOnly val="1"/>
  </c:chart>
  <c:txPr>
    <a:bodyPr/>
    <a:lstStyle/>
    <a:p>
      <a:pPr>
        <a:defRPr>
          <a:latin typeface="Myriad Pro" pitchFamily="34" charset="0"/>
        </a:defRPr>
      </a:pPr>
      <a:endParaRPr lang="en-US"/>
    </a:p>
  </c:txPr>
  <c:externalData r:id="rId1"/>
  <c:userShapes r:id="rId2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hart>
    <c:plotArea>
      <c:layout/>
      <c:lineChart>
        <c:grouping val="standard"/>
        <c:ser>
          <c:idx val="2"/>
          <c:order val="0"/>
          <c:spPr>
            <a:ln>
              <a:solidFill>
                <a:srgbClr val="619428"/>
              </a:solidFill>
            </a:ln>
          </c:spPr>
          <c:marker>
            <c:symbol val="none"/>
          </c:marker>
          <c:cat>
            <c:numRef>
              <c:f>JOLTS!$B$81:$B$120</c:f>
              <c:numCache>
                <c:formatCode>mmm\-yy</c:formatCode>
                <c:ptCount val="40"/>
                <c:pt idx="0">
                  <c:v>39083</c:v>
                </c:pt>
                <c:pt idx="1">
                  <c:v>39114</c:v>
                </c:pt>
                <c:pt idx="2">
                  <c:v>39142</c:v>
                </c:pt>
                <c:pt idx="3">
                  <c:v>39173</c:v>
                </c:pt>
                <c:pt idx="4">
                  <c:v>39203</c:v>
                </c:pt>
                <c:pt idx="5">
                  <c:v>39234</c:v>
                </c:pt>
                <c:pt idx="6">
                  <c:v>39264</c:v>
                </c:pt>
                <c:pt idx="7">
                  <c:v>39295</c:v>
                </c:pt>
                <c:pt idx="8">
                  <c:v>39326</c:v>
                </c:pt>
                <c:pt idx="9">
                  <c:v>39356</c:v>
                </c:pt>
                <c:pt idx="10">
                  <c:v>39387</c:v>
                </c:pt>
                <c:pt idx="11">
                  <c:v>39417</c:v>
                </c:pt>
                <c:pt idx="12">
                  <c:v>39448</c:v>
                </c:pt>
                <c:pt idx="13">
                  <c:v>39479</c:v>
                </c:pt>
                <c:pt idx="14">
                  <c:v>39508</c:v>
                </c:pt>
                <c:pt idx="15">
                  <c:v>39539</c:v>
                </c:pt>
                <c:pt idx="16">
                  <c:v>39569</c:v>
                </c:pt>
                <c:pt idx="17">
                  <c:v>39600</c:v>
                </c:pt>
                <c:pt idx="18">
                  <c:v>39630</c:v>
                </c:pt>
                <c:pt idx="19">
                  <c:v>39661</c:v>
                </c:pt>
                <c:pt idx="20">
                  <c:v>39692</c:v>
                </c:pt>
                <c:pt idx="21">
                  <c:v>39722</c:v>
                </c:pt>
                <c:pt idx="22">
                  <c:v>39753</c:v>
                </c:pt>
                <c:pt idx="23">
                  <c:v>39783</c:v>
                </c:pt>
                <c:pt idx="24">
                  <c:v>39814</c:v>
                </c:pt>
                <c:pt idx="25">
                  <c:v>39845</c:v>
                </c:pt>
                <c:pt idx="26">
                  <c:v>39873</c:v>
                </c:pt>
                <c:pt idx="27">
                  <c:v>39904</c:v>
                </c:pt>
                <c:pt idx="28">
                  <c:v>39934</c:v>
                </c:pt>
                <c:pt idx="29">
                  <c:v>39965</c:v>
                </c:pt>
                <c:pt idx="30">
                  <c:v>39995</c:v>
                </c:pt>
                <c:pt idx="31">
                  <c:v>40026</c:v>
                </c:pt>
                <c:pt idx="32">
                  <c:v>40057</c:v>
                </c:pt>
                <c:pt idx="33">
                  <c:v>40087</c:v>
                </c:pt>
                <c:pt idx="34">
                  <c:v>40118</c:v>
                </c:pt>
                <c:pt idx="35">
                  <c:v>40148</c:v>
                </c:pt>
                <c:pt idx="36">
                  <c:v>40179</c:v>
                </c:pt>
                <c:pt idx="37">
                  <c:v>40210</c:v>
                </c:pt>
                <c:pt idx="38">
                  <c:v>40238</c:v>
                </c:pt>
                <c:pt idx="39">
                  <c:v>40269</c:v>
                </c:pt>
              </c:numCache>
            </c:numRef>
          </c:cat>
          <c:val>
            <c:numRef>
              <c:f>JOLTS!$E$81:$E$119</c:f>
              <c:numCache>
                <c:formatCode>#0</c:formatCode>
                <c:ptCount val="39"/>
                <c:pt idx="0">
                  <c:v>4538</c:v>
                </c:pt>
                <c:pt idx="1">
                  <c:v>4534</c:v>
                </c:pt>
                <c:pt idx="2">
                  <c:v>4808</c:v>
                </c:pt>
                <c:pt idx="3">
                  <c:v>4622</c:v>
                </c:pt>
                <c:pt idx="4">
                  <c:v>4624</c:v>
                </c:pt>
                <c:pt idx="5">
                  <c:v>4804</c:v>
                </c:pt>
                <c:pt idx="6">
                  <c:v>4496</c:v>
                </c:pt>
                <c:pt idx="7">
                  <c:v>4644</c:v>
                </c:pt>
                <c:pt idx="8">
                  <c:v>4565</c:v>
                </c:pt>
                <c:pt idx="9">
                  <c:v>4369</c:v>
                </c:pt>
                <c:pt idx="10">
                  <c:v>4510</c:v>
                </c:pt>
                <c:pt idx="11">
                  <c:v>4378</c:v>
                </c:pt>
                <c:pt idx="12">
                  <c:v>4182</c:v>
                </c:pt>
                <c:pt idx="13">
                  <c:v>4121</c:v>
                </c:pt>
                <c:pt idx="14">
                  <c:v>4121</c:v>
                </c:pt>
                <c:pt idx="15">
                  <c:v>3974</c:v>
                </c:pt>
                <c:pt idx="16">
                  <c:v>4094</c:v>
                </c:pt>
                <c:pt idx="17">
                  <c:v>3843</c:v>
                </c:pt>
                <c:pt idx="18">
                  <c:v>3929</c:v>
                </c:pt>
                <c:pt idx="19">
                  <c:v>3688</c:v>
                </c:pt>
                <c:pt idx="20">
                  <c:v>3288</c:v>
                </c:pt>
                <c:pt idx="21">
                  <c:v>3333</c:v>
                </c:pt>
                <c:pt idx="22">
                  <c:v>3241</c:v>
                </c:pt>
                <c:pt idx="23">
                  <c:v>3078</c:v>
                </c:pt>
                <c:pt idx="24">
                  <c:v>2792</c:v>
                </c:pt>
                <c:pt idx="25">
                  <c:v>2830</c:v>
                </c:pt>
                <c:pt idx="26">
                  <c:v>2671</c:v>
                </c:pt>
                <c:pt idx="27">
                  <c:v>2475</c:v>
                </c:pt>
                <c:pt idx="28">
                  <c:v>2488</c:v>
                </c:pt>
                <c:pt idx="29">
                  <c:v>2519</c:v>
                </c:pt>
                <c:pt idx="30">
                  <c:v>2338</c:v>
                </c:pt>
                <c:pt idx="31">
                  <c:v>2411</c:v>
                </c:pt>
                <c:pt idx="32">
                  <c:v>2624</c:v>
                </c:pt>
                <c:pt idx="33">
                  <c:v>2546</c:v>
                </c:pt>
                <c:pt idx="34">
                  <c:v>2456</c:v>
                </c:pt>
                <c:pt idx="35">
                  <c:v>2531</c:v>
                </c:pt>
                <c:pt idx="36">
                  <c:v>2854</c:v>
                </c:pt>
                <c:pt idx="37">
                  <c:v>2647</c:v>
                </c:pt>
                <c:pt idx="38">
                  <c:v>2694</c:v>
                </c:pt>
              </c:numCache>
            </c:numRef>
          </c:val>
        </c:ser>
        <c:ser>
          <c:idx val="5"/>
          <c:order val="1"/>
          <c:spPr>
            <a:ln>
              <a:solidFill>
                <a:srgbClr val="990033"/>
              </a:solidFill>
            </a:ln>
          </c:spPr>
          <c:marker>
            <c:symbol val="none"/>
          </c:marker>
          <c:cat>
            <c:numRef>
              <c:f>JOLTS!$B$81:$B$120</c:f>
              <c:numCache>
                <c:formatCode>mmm\-yy</c:formatCode>
                <c:ptCount val="40"/>
                <c:pt idx="0">
                  <c:v>39083</c:v>
                </c:pt>
                <c:pt idx="1">
                  <c:v>39114</c:v>
                </c:pt>
                <c:pt idx="2">
                  <c:v>39142</c:v>
                </c:pt>
                <c:pt idx="3">
                  <c:v>39173</c:v>
                </c:pt>
                <c:pt idx="4">
                  <c:v>39203</c:v>
                </c:pt>
                <c:pt idx="5">
                  <c:v>39234</c:v>
                </c:pt>
                <c:pt idx="6">
                  <c:v>39264</c:v>
                </c:pt>
                <c:pt idx="7">
                  <c:v>39295</c:v>
                </c:pt>
                <c:pt idx="8">
                  <c:v>39326</c:v>
                </c:pt>
                <c:pt idx="9">
                  <c:v>39356</c:v>
                </c:pt>
                <c:pt idx="10">
                  <c:v>39387</c:v>
                </c:pt>
                <c:pt idx="11">
                  <c:v>39417</c:v>
                </c:pt>
                <c:pt idx="12">
                  <c:v>39448</c:v>
                </c:pt>
                <c:pt idx="13">
                  <c:v>39479</c:v>
                </c:pt>
                <c:pt idx="14">
                  <c:v>39508</c:v>
                </c:pt>
                <c:pt idx="15">
                  <c:v>39539</c:v>
                </c:pt>
                <c:pt idx="16">
                  <c:v>39569</c:v>
                </c:pt>
                <c:pt idx="17">
                  <c:v>39600</c:v>
                </c:pt>
                <c:pt idx="18">
                  <c:v>39630</c:v>
                </c:pt>
                <c:pt idx="19">
                  <c:v>39661</c:v>
                </c:pt>
                <c:pt idx="20">
                  <c:v>39692</c:v>
                </c:pt>
                <c:pt idx="21">
                  <c:v>39722</c:v>
                </c:pt>
                <c:pt idx="22">
                  <c:v>39753</c:v>
                </c:pt>
                <c:pt idx="23">
                  <c:v>39783</c:v>
                </c:pt>
                <c:pt idx="24">
                  <c:v>39814</c:v>
                </c:pt>
                <c:pt idx="25">
                  <c:v>39845</c:v>
                </c:pt>
                <c:pt idx="26">
                  <c:v>39873</c:v>
                </c:pt>
                <c:pt idx="27">
                  <c:v>39904</c:v>
                </c:pt>
                <c:pt idx="28">
                  <c:v>39934</c:v>
                </c:pt>
                <c:pt idx="29">
                  <c:v>39965</c:v>
                </c:pt>
                <c:pt idx="30">
                  <c:v>39995</c:v>
                </c:pt>
                <c:pt idx="31">
                  <c:v>40026</c:v>
                </c:pt>
                <c:pt idx="32">
                  <c:v>40057</c:v>
                </c:pt>
                <c:pt idx="33">
                  <c:v>40087</c:v>
                </c:pt>
                <c:pt idx="34">
                  <c:v>40118</c:v>
                </c:pt>
                <c:pt idx="35">
                  <c:v>40148</c:v>
                </c:pt>
                <c:pt idx="36">
                  <c:v>40179</c:v>
                </c:pt>
                <c:pt idx="37">
                  <c:v>40210</c:v>
                </c:pt>
                <c:pt idx="38">
                  <c:v>40238</c:v>
                </c:pt>
                <c:pt idx="39">
                  <c:v>40269</c:v>
                </c:pt>
              </c:numCache>
            </c:numRef>
          </c:cat>
          <c:val>
            <c:numRef>
              <c:f>JOLTS!$H$81:$H$120</c:f>
              <c:numCache>
                <c:formatCode>General</c:formatCode>
                <c:ptCount val="40"/>
                <c:pt idx="0">
                  <c:v>7085</c:v>
                </c:pt>
                <c:pt idx="1">
                  <c:v>6898</c:v>
                </c:pt>
                <c:pt idx="2">
                  <c:v>6725</c:v>
                </c:pt>
                <c:pt idx="3">
                  <c:v>6845</c:v>
                </c:pt>
                <c:pt idx="4">
                  <c:v>6765</c:v>
                </c:pt>
                <c:pt idx="5">
                  <c:v>6966</c:v>
                </c:pt>
                <c:pt idx="6">
                  <c:v>7113</c:v>
                </c:pt>
                <c:pt idx="7">
                  <c:v>7096</c:v>
                </c:pt>
                <c:pt idx="8">
                  <c:v>7200</c:v>
                </c:pt>
                <c:pt idx="9">
                  <c:v>7273</c:v>
                </c:pt>
                <c:pt idx="10">
                  <c:v>7284</c:v>
                </c:pt>
                <c:pt idx="11">
                  <c:v>7696</c:v>
                </c:pt>
                <c:pt idx="12">
                  <c:v>7628</c:v>
                </c:pt>
                <c:pt idx="13">
                  <c:v>7435</c:v>
                </c:pt>
                <c:pt idx="14">
                  <c:v>7793</c:v>
                </c:pt>
                <c:pt idx="15">
                  <c:v>7631</c:v>
                </c:pt>
                <c:pt idx="16">
                  <c:v>8397</c:v>
                </c:pt>
                <c:pt idx="17">
                  <c:v>8560</c:v>
                </c:pt>
                <c:pt idx="18">
                  <c:v>8895</c:v>
                </c:pt>
                <c:pt idx="19">
                  <c:v>9509</c:v>
                </c:pt>
                <c:pt idx="20">
                  <c:v>9569</c:v>
                </c:pt>
                <c:pt idx="21">
                  <c:v>10172</c:v>
                </c:pt>
                <c:pt idx="22">
                  <c:v>10617</c:v>
                </c:pt>
                <c:pt idx="23">
                  <c:v>11400</c:v>
                </c:pt>
                <c:pt idx="24">
                  <c:v>11919</c:v>
                </c:pt>
                <c:pt idx="25">
                  <c:v>12714</c:v>
                </c:pt>
                <c:pt idx="26">
                  <c:v>13310</c:v>
                </c:pt>
                <c:pt idx="27">
                  <c:v>13816</c:v>
                </c:pt>
                <c:pt idx="28">
                  <c:v>14518</c:v>
                </c:pt>
                <c:pt idx="29">
                  <c:v>14721</c:v>
                </c:pt>
                <c:pt idx="30">
                  <c:v>14534</c:v>
                </c:pt>
                <c:pt idx="31">
                  <c:v>14993</c:v>
                </c:pt>
                <c:pt idx="32">
                  <c:v>15159</c:v>
                </c:pt>
                <c:pt idx="33">
                  <c:v>15612</c:v>
                </c:pt>
                <c:pt idx="34">
                  <c:v>15340</c:v>
                </c:pt>
                <c:pt idx="35">
                  <c:v>15267</c:v>
                </c:pt>
                <c:pt idx="36">
                  <c:v>14837</c:v>
                </c:pt>
                <c:pt idx="37">
                  <c:v>14871</c:v>
                </c:pt>
                <c:pt idx="38">
                  <c:v>15005</c:v>
                </c:pt>
                <c:pt idx="39">
                  <c:v>15260</c:v>
                </c:pt>
              </c:numCache>
            </c:numRef>
          </c:val>
        </c:ser>
        <c:marker val="1"/>
        <c:axId val="86470016"/>
        <c:axId val="86307968"/>
      </c:lineChart>
      <c:dateAx>
        <c:axId val="86470016"/>
        <c:scaling>
          <c:orientation val="minMax"/>
        </c:scaling>
        <c:axPos val="b"/>
        <c:numFmt formatCode="mmm\-yy" sourceLinked="1"/>
        <c:tickLblPos val="nextTo"/>
        <c:crossAx val="86307968"/>
        <c:crosses val="autoZero"/>
        <c:auto val="1"/>
        <c:lblOffset val="100"/>
        <c:majorUnit val="1"/>
        <c:majorTimeUnit val="years"/>
      </c:dateAx>
      <c:valAx>
        <c:axId val="86307968"/>
        <c:scaling>
          <c:orientation val="minMax"/>
          <c:max val="16000"/>
        </c:scaling>
        <c:axPos val="l"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 sz="1200" b="0"/>
                  <a:t>Thousands</a:t>
                </a:r>
              </a:p>
            </c:rich>
          </c:tx>
          <c:layout/>
        </c:title>
        <c:numFmt formatCode="#,##0" sourceLinked="0"/>
        <c:tickLblPos val="nextTo"/>
        <c:crossAx val="86470016"/>
        <c:crosses val="autoZero"/>
        <c:crossBetween val="between"/>
      </c:valAx>
      <c:spPr>
        <a:ln>
          <a:solidFill>
            <a:schemeClr val="bg1">
              <a:lumMod val="50000"/>
            </a:schemeClr>
          </a:solidFill>
        </a:ln>
      </c:spPr>
    </c:plotArea>
    <c:plotVisOnly val="1"/>
  </c:chart>
  <c:txPr>
    <a:bodyPr/>
    <a:lstStyle/>
    <a:p>
      <a:pPr>
        <a:defRPr>
          <a:latin typeface="Myriad Pro" pitchFamily="34" charset="0"/>
        </a:defRPr>
      </a:pPr>
      <a:endParaRPr lang="en-US"/>
    </a:p>
  </c:txPr>
  <c:externalData r:id="rId1"/>
  <c:userShapes r:id="rId2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chart>
    <c:autoTitleDeleted val="1"/>
    <c:plotArea>
      <c:layout>
        <c:manualLayout>
          <c:layoutTarget val="inner"/>
          <c:xMode val="edge"/>
          <c:yMode val="edge"/>
          <c:x val="7.827149892420833E-2"/>
          <c:y val="1.9125678945467316E-2"/>
          <c:w val="0.90576757324432078"/>
          <c:h val="0.88382967948244961"/>
        </c:manualLayout>
      </c:layout>
      <c:barChart>
        <c:barDir val="col"/>
        <c:grouping val="clustered"/>
        <c:ser>
          <c:idx val="1"/>
          <c:order val="1"/>
          <c:spPr>
            <a:solidFill>
              <a:schemeClr val="bg1">
                <a:lumMod val="85000"/>
              </a:schemeClr>
            </a:solidFill>
          </c:spPr>
          <c:val>
            <c:numRef>
              <c:f>Duration!$W$392:$W$755</c:f>
              <c:numCache>
                <c:formatCode>General</c:formatCode>
                <c:ptCount val="364"/>
                <c:pt idx="0">
                  <c:v>100</c:v>
                </c:pt>
                <c:pt idx="1">
                  <c:v>100</c:v>
                </c:pt>
                <c:pt idx="2">
                  <c:v>100</c:v>
                </c:pt>
                <c:pt idx="3">
                  <c:v>100</c:v>
                </c:pt>
                <c:pt idx="4">
                  <c:v>100</c:v>
                </c:pt>
                <c:pt idx="5">
                  <c:v>100</c:v>
                </c:pt>
                <c:pt idx="6">
                  <c:v>100</c:v>
                </c:pt>
                <c:pt idx="18">
                  <c:v>100</c:v>
                </c:pt>
                <c:pt idx="19">
                  <c:v>100</c:v>
                </c:pt>
                <c:pt idx="20">
                  <c:v>100</c:v>
                </c:pt>
                <c:pt idx="21">
                  <c:v>100</c:v>
                </c:pt>
                <c:pt idx="22">
                  <c:v>100</c:v>
                </c:pt>
                <c:pt idx="23">
                  <c:v>100</c:v>
                </c:pt>
                <c:pt idx="24">
                  <c:v>100</c:v>
                </c:pt>
                <c:pt idx="25">
                  <c:v>100</c:v>
                </c:pt>
                <c:pt idx="26">
                  <c:v>100</c:v>
                </c:pt>
                <c:pt idx="27">
                  <c:v>100</c:v>
                </c:pt>
                <c:pt idx="28">
                  <c:v>100</c:v>
                </c:pt>
                <c:pt idx="29">
                  <c:v>100</c:v>
                </c:pt>
                <c:pt idx="30">
                  <c:v>100</c:v>
                </c:pt>
                <c:pt idx="31">
                  <c:v>100</c:v>
                </c:pt>
                <c:pt idx="32">
                  <c:v>100</c:v>
                </c:pt>
                <c:pt idx="33">
                  <c:v>100</c:v>
                </c:pt>
                <c:pt idx="34">
                  <c:v>100</c:v>
                </c:pt>
                <c:pt idx="126">
                  <c:v>100</c:v>
                </c:pt>
                <c:pt idx="127">
                  <c:v>100</c:v>
                </c:pt>
                <c:pt idx="128">
                  <c:v>100</c:v>
                </c:pt>
                <c:pt idx="129">
                  <c:v>100</c:v>
                </c:pt>
                <c:pt idx="130">
                  <c:v>100</c:v>
                </c:pt>
                <c:pt idx="131">
                  <c:v>100</c:v>
                </c:pt>
                <c:pt idx="132">
                  <c:v>100</c:v>
                </c:pt>
                <c:pt idx="133">
                  <c:v>100</c:v>
                </c:pt>
                <c:pt idx="134">
                  <c:v>100</c:v>
                </c:pt>
                <c:pt idx="254">
                  <c:v>100</c:v>
                </c:pt>
                <c:pt idx="255">
                  <c:v>100</c:v>
                </c:pt>
                <c:pt idx="256">
                  <c:v>100</c:v>
                </c:pt>
                <c:pt idx="257">
                  <c:v>100</c:v>
                </c:pt>
                <c:pt idx="258">
                  <c:v>100</c:v>
                </c:pt>
                <c:pt idx="259">
                  <c:v>100</c:v>
                </c:pt>
                <c:pt idx="260">
                  <c:v>100</c:v>
                </c:pt>
                <c:pt idx="261">
                  <c:v>100</c:v>
                </c:pt>
                <c:pt idx="262">
                  <c:v>100</c:v>
                </c:pt>
                <c:pt idx="335">
                  <c:v>100</c:v>
                </c:pt>
                <c:pt idx="336">
                  <c:v>100</c:v>
                </c:pt>
                <c:pt idx="337">
                  <c:v>100</c:v>
                </c:pt>
                <c:pt idx="338">
                  <c:v>100</c:v>
                </c:pt>
                <c:pt idx="339">
                  <c:v>100</c:v>
                </c:pt>
                <c:pt idx="340">
                  <c:v>100</c:v>
                </c:pt>
                <c:pt idx="341">
                  <c:v>100</c:v>
                </c:pt>
                <c:pt idx="342">
                  <c:v>100</c:v>
                </c:pt>
                <c:pt idx="343">
                  <c:v>100</c:v>
                </c:pt>
                <c:pt idx="344">
                  <c:v>100</c:v>
                </c:pt>
                <c:pt idx="345">
                  <c:v>100</c:v>
                </c:pt>
                <c:pt idx="346">
                  <c:v>100</c:v>
                </c:pt>
                <c:pt idx="347">
                  <c:v>100</c:v>
                </c:pt>
                <c:pt idx="348">
                  <c:v>100</c:v>
                </c:pt>
                <c:pt idx="349">
                  <c:v>100</c:v>
                </c:pt>
                <c:pt idx="350">
                  <c:v>100</c:v>
                </c:pt>
                <c:pt idx="351">
                  <c:v>100</c:v>
                </c:pt>
                <c:pt idx="352">
                  <c:v>100</c:v>
                </c:pt>
                <c:pt idx="353">
                  <c:v>100</c:v>
                </c:pt>
              </c:numCache>
            </c:numRef>
          </c:val>
        </c:ser>
        <c:gapWidth val="0"/>
        <c:overlap val="100"/>
        <c:axId val="86570880"/>
        <c:axId val="86572416"/>
      </c:barChart>
      <c:lineChart>
        <c:grouping val="standard"/>
        <c:ser>
          <c:idx val="0"/>
          <c:order val="0"/>
          <c:spPr>
            <a:ln>
              <a:solidFill>
                <a:srgbClr val="990033"/>
              </a:solidFill>
            </a:ln>
          </c:spPr>
          <c:marker>
            <c:symbol val="none"/>
          </c:marker>
          <c:cat>
            <c:numRef>
              <c:f>Duration!$A$392:$A$755</c:f>
              <c:numCache>
                <c:formatCode>mmm\-yy</c:formatCode>
                <c:ptCount val="364"/>
                <c:pt idx="0">
                  <c:v>29221</c:v>
                </c:pt>
                <c:pt idx="1">
                  <c:v>29252</c:v>
                </c:pt>
                <c:pt idx="2">
                  <c:v>29281</c:v>
                </c:pt>
                <c:pt idx="3">
                  <c:v>29312</c:v>
                </c:pt>
                <c:pt idx="4">
                  <c:v>29342</c:v>
                </c:pt>
                <c:pt idx="5">
                  <c:v>29373</c:v>
                </c:pt>
                <c:pt idx="6">
                  <c:v>29403</c:v>
                </c:pt>
                <c:pt idx="7">
                  <c:v>29434</c:v>
                </c:pt>
                <c:pt idx="8">
                  <c:v>29465</c:v>
                </c:pt>
                <c:pt idx="9">
                  <c:v>29495</c:v>
                </c:pt>
                <c:pt idx="10">
                  <c:v>29526</c:v>
                </c:pt>
                <c:pt idx="11">
                  <c:v>29556</c:v>
                </c:pt>
                <c:pt idx="12">
                  <c:v>29587</c:v>
                </c:pt>
                <c:pt idx="13">
                  <c:v>29618</c:v>
                </c:pt>
                <c:pt idx="14">
                  <c:v>29646</c:v>
                </c:pt>
                <c:pt idx="15">
                  <c:v>29677</c:v>
                </c:pt>
                <c:pt idx="16">
                  <c:v>29707</c:v>
                </c:pt>
                <c:pt idx="17">
                  <c:v>29738</c:v>
                </c:pt>
                <c:pt idx="18">
                  <c:v>29768</c:v>
                </c:pt>
                <c:pt idx="19">
                  <c:v>29799</c:v>
                </c:pt>
                <c:pt idx="20">
                  <c:v>29830</c:v>
                </c:pt>
                <c:pt idx="21">
                  <c:v>29860</c:v>
                </c:pt>
                <c:pt idx="22">
                  <c:v>29891</c:v>
                </c:pt>
                <c:pt idx="23">
                  <c:v>29921</c:v>
                </c:pt>
                <c:pt idx="24">
                  <c:v>29952</c:v>
                </c:pt>
                <c:pt idx="25">
                  <c:v>29983</c:v>
                </c:pt>
                <c:pt idx="26">
                  <c:v>30011</c:v>
                </c:pt>
                <c:pt idx="27">
                  <c:v>30042</c:v>
                </c:pt>
                <c:pt idx="28">
                  <c:v>30072</c:v>
                </c:pt>
                <c:pt idx="29">
                  <c:v>30103</c:v>
                </c:pt>
                <c:pt idx="30">
                  <c:v>30133</c:v>
                </c:pt>
                <c:pt idx="31">
                  <c:v>30164</c:v>
                </c:pt>
                <c:pt idx="32">
                  <c:v>30195</c:v>
                </c:pt>
                <c:pt idx="33">
                  <c:v>30225</c:v>
                </c:pt>
                <c:pt idx="34">
                  <c:v>30256</c:v>
                </c:pt>
                <c:pt idx="35">
                  <c:v>30286</c:v>
                </c:pt>
                <c:pt idx="36">
                  <c:v>30317</c:v>
                </c:pt>
                <c:pt idx="37">
                  <c:v>30348</c:v>
                </c:pt>
                <c:pt idx="38">
                  <c:v>30376</c:v>
                </c:pt>
                <c:pt idx="39">
                  <c:v>30407</c:v>
                </c:pt>
                <c:pt idx="40">
                  <c:v>30437</c:v>
                </c:pt>
                <c:pt idx="41">
                  <c:v>30468</c:v>
                </c:pt>
                <c:pt idx="42">
                  <c:v>30498</c:v>
                </c:pt>
                <c:pt idx="43">
                  <c:v>30529</c:v>
                </c:pt>
                <c:pt idx="44">
                  <c:v>30560</c:v>
                </c:pt>
                <c:pt idx="45">
                  <c:v>30590</c:v>
                </c:pt>
                <c:pt idx="46">
                  <c:v>30621</c:v>
                </c:pt>
                <c:pt idx="47">
                  <c:v>30651</c:v>
                </c:pt>
                <c:pt idx="48">
                  <c:v>30682</c:v>
                </c:pt>
                <c:pt idx="49">
                  <c:v>30713</c:v>
                </c:pt>
                <c:pt idx="50">
                  <c:v>30742</c:v>
                </c:pt>
                <c:pt idx="51">
                  <c:v>30773</c:v>
                </c:pt>
                <c:pt idx="52">
                  <c:v>30803</c:v>
                </c:pt>
                <c:pt idx="53">
                  <c:v>30834</c:v>
                </c:pt>
                <c:pt idx="54">
                  <c:v>30864</c:v>
                </c:pt>
                <c:pt idx="55">
                  <c:v>30895</c:v>
                </c:pt>
                <c:pt idx="56">
                  <c:v>30926</c:v>
                </c:pt>
                <c:pt idx="57">
                  <c:v>30956</c:v>
                </c:pt>
                <c:pt idx="58">
                  <c:v>30987</c:v>
                </c:pt>
                <c:pt idx="59">
                  <c:v>31017</c:v>
                </c:pt>
                <c:pt idx="60">
                  <c:v>31048</c:v>
                </c:pt>
                <c:pt idx="61">
                  <c:v>31079</c:v>
                </c:pt>
                <c:pt idx="62">
                  <c:v>31107</c:v>
                </c:pt>
                <c:pt idx="63">
                  <c:v>31138</c:v>
                </c:pt>
                <c:pt idx="64">
                  <c:v>31168</c:v>
                </c:pt>
                <c:pt idx="65">
                  <c:v>31199</c:v>
                </c:pt>
                <c:pt idx="66">
                  <c:v>31229</c:v>
                </c:pt>
                <c:pt idx="67">
                  <c:v>31260</c:v>
                </c:pt>
                <c:pt idx="68">
                  <c:v>31291</c:v>
                </c:pt>
                <c:pt idx="69">
                  <c:v>31321</c:v>
                </c:pt>
                <c:pt idx="70">
                  <c:v>31352</c:v>
                </c:pt>
                <c:pt idx="71">
                  <c:v>31382</c:v>
                </c:pt>
                <c:pt idx="72">
                  <c:v>31413</c:v>
                </c:pt>
                <c:pt idx="73">
                  <c:v>31444</c:v>
                </c:pt>
                <c:pt idx="74">
                  <c:v>31472</c:v>
                </c:pt>
                <c:pt idx="75">
                  <c:v>31503</c:v>
                </c:pt>
                <c:pt idx="76">
                  <c:v>31533</c:v>
                </c:pt>
                <c:pt idx="77">
                  <c:v>31564</c:v>
                </c:pt>
                <c:pt idx="78">
                  <c:v>31594</c:v>
                </c:pt>
                <c:pt idx="79">
                  <c:v>31625</c:v>
                </c:pt>
                <c:pt idx="80">
                  <c:v>31656</c:v>
                </c:pt>
                <c:pt idx="81">
                  <c:v>31686</c:v>
                </c:pt>
                <c:pt idx="82">
                  <c:v>31717</c:v>
                </c:pt>
                <c:pt idx="83">
                  <c:v>31747</c:v>
                </c:pt>
                <c:pt idx="84">
                  <c:v>31778</c:v>
                </c:pt>
                <c:pt idx="85">
                  <c:v>31809</c:v>
                </c:pt>
                <c:pt idx="86">
                  <c:v>31837</c:v>
                </c:pt>
                <c:pt idx="87">
                  <c:v>31868</c:v>
                </c:pt>
                <c:pt idx="88">
                  <c:v>31898</c:v>
                </c:pt>
                <c:pt idx="89">
                  <c:v>31929</c:v>
                </c:pt>
                <c:pt idx="90">
                  <c:v>31959</c:v>
                </c:pt>
                <c:pt idx="91">
                  <c:v>31990</c:v>
                </c:pt>
                <c:pt idx="92">
                  <c:v>32021</c:v>
                </c:pt>
                <c:pt idx="93">
                  <c:v>32051</c:v>
                </c:pt>
                <c:pt idx="94">
                  <c:v>32082</c:v>
                </c:pt>
                <c:pt idx="95">
                  <c:v>32112</c:v>
                </c:pt>
                <c:pt idx="96">
                  <c:v>32143</c:v>
                </c:pt>
                <c:pt idx="97">
                  <c:v>32174</c:v>
                </c:pt>
                <c:pt idx="98">
                  <c:v>32203</c:v>
                </c:pt>
                <c:pt idx="99">
                  <c:v>32234</c:v>
                </c:pt>
                <c:pt idx="100">
                  <c:v>32264</c:v>
                </c:pt>
                <c:pt idx="101">
                  <c:v>32295</c:v>
                </c:pt>
                <c:pt idx="102">
                  <c:v>32325</c:v>
                </c:pt>
                <c:pt idx="103">
                  <c:v>32356</c:v>
                </c:pt>
                <c:pt idx="104">
                  <c:v>32387</c:v>
                </c:pt>
                <c:pt idx="105">
                  <c:v>32417</c:v>
                </c:pt>
                <c:pt idx="106">
                  <c:v>32448</c:v>
                </c:pt>
                <c:pt idx="107">
                  <c:v>32478</c:v>
                </c:pt>
                <c:pt idx="108">
                  <c:v>32509</c:v>
                </c:pt>
                <c:pt idx="109">
                  <c:v>32540</c:v>
                </c:pt>
                <c:pt idx="110">
                  <c:v>32568</c:v>
                </c:pt>
                <c:pt idx="111">
                  <c:v>32599</c:v>
                </c:pt>
                <c:pt idx="112">
                  <c:v>32629</c:v>
                </c:pt>
                <c:pt idx="113">
                  <c:v>32660</c:v>
                </c:pt>
                <c:pt idx="114">
                  <c:v>32690</c:v>
                </c:pt>
                <c:pt idx="115">
                  <c:v>32721</c:v>
                </c:pt>
                <c:pt idx="116">
                  <c:v>32752</c:v>
                </c:pt>
                <c:pt idx="117">
                  <c:v>32782</c:v>
                </c:pt>
                <c:pt idx="118">
                  <c:v>32813</c:v>
                </c:pt>
                <c:pt idx="119">
                  <c:v>32843</c:v>
                </c:pt>
                <c:pt idx="120">
                  <c:v>32874</c:v>
                </c:pt>
                <c:pt idx="121">
                  <c:v>32905</c:v>
                </c:pt>
                <c:pt idx="122">
                  <c:v>32933</c:v>
                </c:pt>
                <c:pt idx="123">
                  <c:v>32964</c:v>
                </c:pt>
                <c:pt idx="124">
                  <c:v>32994</c:v>
                </c:pt>
                <c:pt idx="125">
                  <c:v>33025</c:v>
                </c:pt>
                <c:pt idx="126">
                  <c:v>33055</c:v>
                </c:pt>
                <c:pt idx="127">
                  <c:v>33086</c:v>
                </c:pt>
                <c:pt idx="128">
                  <c:v>33117</c:v>
                </c:pt>
                <c:pt idx="129">
                  <c:v>33147</c:v>
                </c:pt>
                <c:pt idx="130">
                  <c:v>33178</c:v>
                </c:pt>
                <c:pt idx="131">
                  <c:v>33208</c:v>
                </c:pt>
                <c:pt idx="132">
                  <c:v>33239</c:v>
                </c:pt>
                <c:pt idx="133">
                  <c:v>33270</c:v>
                </c:pt>
                <c:pt idx="134">
                  <c:v>33298</c:v>
                </c:pt>
                <c:pt idx="135">
                  <c:v>33329</c:v>
                </c:pt>
                <c:pt idx="136">
                  <c:v>33359</c:v>
                </c:pt>
                <c:pt idx="137">
                  <c:v>33390</c:v>
                </c:pt>
                <c:pt idx="138">
                  <c:v>33420</c:v>
                </c:pt>
                <c:pt idx="139">
                  <c:v>33451</c:v>
                </c:pt>
                <c:pt idx="140">
                  <c:v>33482</c:v>
                </c:pt>
                <c:pt idx="141">
                  <c:v>33512</c:v>
                </c:pt>
                <c:pt idx="142">
                  <c:v>33543</c:v>
                </c:pt>
                <c:pt idx="143">
                  <c:v>33573</c:v>
                </c:pt>
                <c:pt idx="144">
                  <c:v>33604</c:v>
                </c:pt>
                <c:pt idx="145">
                  <c:v>33635</c:v>
                </c:pt>
                <c:pt idx="146">
                  <c:v>33664</c:v>
                </c:pt>
                <c:pt idx="147">
                  <c:v>33695</c:v>
                </c:pt>
                <c:pt idx="148">
                  <c:v>33725</c:v>
                </c:pt>
                <c:pt idx="149">
                  <c:v>33756</c:v>
                </c:pt>
                <c:pt idx="150">
                  <c:v>33786</c:v>
                </c:pt>
                <c:pt idx="151">
                  <c:v>33817</c:v>
                </c:pt>
                <c:pt idx="152">
                  <c:v>33848</c:v>
                </c:pt>
                <c:pt idx="153">
                  <c:v>33878</c:v>
                </c:pt>
                <c:pt idx="154">
                  <c:v>33909</c:v>
                </c:pt>
                <c:pt idx="155">
                  <c:v>33939</c:v>
                </c:pt>
                <c:pt idx="156">
                  <c:v>33970</c:v>
                </c:pt>
                <c:pt idx="157">
                  <c:v>34001</c:v>
                </c:pt>
                <c:pt idx="158">
                  <c:v>34029</c:v>
                </c:pt>
                <c:pt idx="159">
                  <c:v>34060</c:v>
                </c:pt>
                <c:pt idx="160">
                  <c:v>34090</c:v>
                </c:pt>
                <c:pt idx="161">
                  <c:v>34121</c:v>
                </c:pt>
                <c:pt idx="162">
                  <c:v>34151</c:v>
                </c:pt>
                <c:pt idx="163">
                  <c:v>34182</c:v>
                </c:pt>
                <c:pt idx="164">
                  <c:v>34213</c:v>
                </c:pt>
                <c:pt idx="165">
                  <c:v>34243</c:v>
                </c:pt>
                <c:pt idx="166">
                  <c:v>34274</c:v>
                </c:pt>
                <c:pt idx="167">
                  <c:v>34304</c:v>
                </c:pt>
                <c:pt idx="168">
                  <c:v>34335</c:v>
                </c:pt>
                <c:pt idx="169">
                  <c:v>34366</c:v>
                </c:pt>
                <c:pt idx="170">
                  <c:v>34394</c:v>
                </c:pt>
                <c:pt idx="171">
                  <c:v>34425</c:v>
                </c:pt>
                <c:pt idx="172">
                  <c:v>34455</c:v>
                </c:pt>
                <c:pt idx="173">
                  <c:v>34486</c:v>
                </c:pt>
                <c:pt idx="174">
                  <c:v>34516</c:v>
                </c:pt>
                <c:pt idx="175">
                  <c:v>34547</c:v>
                </c:pt>
                <c:pt idx="176">
                  <c:v>34578</c:v>
                </c:pt>
                <c:pt idx="177">
                  <c:v>34608</c:v>
                </c:pt>
                <c:pt idx="178">
                  <c:v>34639</c:v>
                </c:pt>
                <c:pt idx="179">
                  <c:v>34669</c:v>
                </c:pt>
                <c:pt idx="180">
                  <c:v>34700</c:v>
                </c:pt>
                <c:pt idx="181">
                  <c:v>34731</c:v>
                </c:pt>
                <c:pt idx="182">
                  <c:v>34759</c:v>
                </c:pt>
                <c:pt idx="183">
                  <c:v>34790</c:v>
                </c:pt>
                <c:pt idx="184">
                  <c:v>34820</c:v>
                </c:pt>
                <c:pt idx="185">
                  <c:v>34851</c:v>
                </c:pt>
                <c:pt idx="186">
                  <c:v>34881</c:v>
                </c:pt>
                <c:pt idx="187">
                  <c:v>34912</c:v>
                </c:pt>
                <c:pt idx="188">
                  <c:v>34943</c:v>
                </c:pt>
                <c:pt idx="189">
                  <c:v>34973</c:v>
                </c:pt>
                <c:pt idx="190">
                  <c:v>35004</c:v>
                </c:pt>
                <c:pt idx="191">
                  <c:v>35034</c:v>
                </c:pt>
                <c:pt idx="192">
                  <c:v>35065</c:v>
                </c:pt>
                <c:pt idx="193">
                  <c:v>35096</c:v>
                </c:pt>
                <c:pt idx="194">
                  <c:v>35125</c:v>
                </c:pt>
                <c:pt idx="195">
                  <c:v>35156</c:v>
                </c:pt>
                <c:pt idx="196">
                  <c:v>35186</c:v>
                </c:pt>
                <c:pt idx="197">
                  <c:v>35217</c:v>
                </c:pt>
                <c:pt idx="198">
                  <c:v>35247</c:v>
                </c:pt>
                <c:pt idx="199">
                  <c:v>35278</c:v>
                </c:pt>
                <c:pt idx="200">
                  <c:v>35309</c:v>
                </c:pt>
                <c:pt idx="201">
                  <c:v>35339</c:v>
                </c:pt>
                <c:pt idx="202">
                  <c:v>35370</c:v>
                </c:pt>
                <c:pt idx="203">
                  <c:v>35400</c:v>
                </c:pt>
                <c:pt idx="204">
                  <c:v>35431</c:v>
                </c:pt>
                <c:pt idx="205">
                  <c:v>35462</c:v>
                </c:pt>
                <c:pt idx="206">
                  <c:v>35490</c:v>
                </c:pt>
                <c:pt idx="207">
                  <c:v>35521</c:v>
                </c:pt>
                <c:pt idx="208">
                  <c:v>35551</c:v>
                </c:pt>
                <c:pt idx="209">
                  <c:v>35582</c:v>
                </c:pt>
                <c:pt idx="210">
                  <c:v>35612</c:v>
                </c:pt>
                <c:pt idx="211">
                  <c:v>35643</c:v>
                </c:pt>
                <c:pt idx="212">
                  <c:v>35674</c:v>
                </c:pt>
                <c:pt idx="213">
                  <c:v>35704</c:v>
                </c:pt>
                <c:pt idx="214">
                  <c:v>35735</c:v>
                </c:pt>
                <c:pt idx="215">
                  <c:v>35765</c:v>
                </c:pt>
                <c:pt idx="216">
                  <c:v>35796</c:v>
                </c:pt>
                <c:pt idx="217">
                  <c:v>35827</c:v>
                </c:pt>
                <c:pt idx="218">
                  <c:v>35855</c:v>
                </c:pt>
                <c:pt idx="219">
                  <c:v>35886</c:v>
                </c:pt>
                <c:pt idx="220">
                  <c:v>35916</c:v>
                </c:pt>
                <c:pt idx="221">
                  <c:v>35947</c:v>
                </c:pt>
                <c:pt idx="222">
                  <c:v>35977</c:v>
                </c:pt>
                <c:pt idx="223">
                  <c:v>36008</c:v>
                </c:pt>
                <c:pt idx="224">
                  <c:v>36039</c:v>
                </c:pt>
                <c:pt idx="225">
                  <c:v>36069</c:v>
                </c:pt>
                <c:pt idx="226">
                  <c:v>36100</c:v>
                </c:pt>
                <c:pt idx="227">
                  <c:v>36130</c:v>
                </c:pt>
                <c:pt idx="228">
                  <c:v>36161</c:v>
                </c:pt>
                <c:pt idx="229">
                  <c:v>36192</c:v>
                </c:pt>
                <c:pt idx="230">
                  <c:v>36220</c:v>
                </c:pt>
                <c:pt idx="231">
                  <c:v>36251</c:v>
                </c:pt>
                <c:pt idx="232">
                  <c:v>36281</c:v>
                </c:pt>
                <c:pt idx="233">
                  <c:v>36312</c:v>
                </c:pt>
                <c:pt idx="234">
                  <c:v>36342</c:v>
                </c:pt>
                <c:pt idx="235">
                  <c:v>36373</c:v>
                </c:pt>
                <c:pt idx="236">
                  <c:v>36404</c:v>
                </c:pt>
                <c:pt idx="237">
                  <c:v>36434</c:v>
                </c:pt>
                <c:pt idx="238">
                  <c:v>36465</c:v>
                </c:pt>
                <c:pt idx="239">
                  <c:v>36495</c:v>
                </c:pt>
                <c:pt idx="240">
                  <c:v>36526</c:v>
                </c:pt>
                <c:pt idx="241">
                  <c:v>36557</c:v>
                </c:pt>
                <c:pt idx="242">
                  <c:v>36586</c:v>
                </c:pt>
                <c:pt idx="243">
                  <c:v>36617</c:v>
                </c:pt>
                <c:pt idx="244">
                  <c:v>36647</c:v>
                </c:pt>
                <c:pt idx="245">
                  <c:v>36678</c:v>
                </c:pt>
                <c:pt idx="246">
                  <c:v>36708</c:v>
                </c:pt>
                <c:pt idx="247">
                  <c:v>36739</c:v>
                </c:pt>
                <c:pt idx="248">
                  <c:v>36770</c:v>
                </c:pt>
                <c:pt idx="249">
                  <c:v>36800</c:v>
                </c:pt>
                <c:pt idx="250">
                  <c:v>36831</c:v>
                </c:pt>
                <c:pt idx="251">
                  <c:v>36861</c:v>
                </c:pt>
                <c:pt idx="252">
                  <c:v>36892</c:v>
                </c:pt>
                <c:pt idx="253">
                  <c:v>36923</c:v>
                </c:pt>
                <c:pt idx="254">
                  <c:v>36951</c:v>
                </c:pt>
                <c:pt idx="255">
                  <c:v>36982</c:v>
                </c:pt>
                <c:pt idx="256">
                  <c:v>37012</c:v>
                </c:pt>
                <c:pt idx="257">
                  <c:v>37043</c:v>
                </c:pt>
                <c:pt idx="258">
                  <c:v>37073</c:v>
                </c:pt>
                <c:pt idx="259">
                  <c:v>37104</c:v>
                </c:pt>
                <c:pt idx="260">
                  <c:v>37135</c:v>
                </c:pt>
                <c:pt idx="261">
                  <c:v>37165</c:v>
                </c:pt>
                <c:pt idx="262">
                  <c:v>37196</c:v>
                </c:pt>
                <c:pt idx="263">
                  <c:v>37226</c:v>
                </c:pt>
                <c:pt idx="264">
                  <c:v>37257</c:v>
                </c:pt>
                <c:pt idx="265">
                  <c:v>37288</c:v>
                </c:pt>
                <c:pt idx="266">
                  <c:v>37316</c:v>
                </c:pt>
                <c:pt idx="267">
                  <c:v>37347</c:v>
                </c:pt>
                <c:pt idx="268">
                  <c:v>37377</c:v>
                </c:pt>
                <c:pt idx="269">
                  <c:v>37408</c:v>
                </c:pt>
                <c:pt idx="270">
                  <c:v>37438</c:v>
                </c:pt>
                <c:pt idx="271">
                  <c:v>37469</c:v>
                </c:pt>
                <c:pt idx="272">
                  <c:v>37500</c:v>
                </c:pt>
                <c:pt idx="273">
                  <c:v>37530</c:v>
                </c:pt>
                <c:pt idx="274">
                  <c:v>37561</c:v>
                </c:pt>
                <c:pt idx="275">
                  <c:v>37591</c:v>
                </c:pt>
                <c:pt idx="276">
                  <c:v>37622</c:v>
                </c:pt>
                <c:pt idx="277">
                  <c:v>37653</c:v>
                </c:pt>
                <c:pt idx="278">
                  <c:v>37681</c:v>
                </c:pt>
                <c:pt idx="279">
                  <c:v>37712</c:v>
                </c:pt>
                <c:pt idx="280">
                  <c:v>37742</c:v>
                </c:pt>
                <c:pt idx="281">
                  <c:v>37773</c:v>
                </c:pt>
                <c:pt idx="282">
                  <c:v>37803</c:v>
                </c:pt>
                <c:pt idx="283">
                  <c:v>37834</c:v>
                </c:pt>
                <c:pt idx="284">
                  <c:v>37865</c:v>
                </c:pt>
                <c:pt idx="285">
                  <c:v>37895</c:v>
                </c:pt>
                <c:pt idx="286">
                  <c:v>37926</c:v>
                </c:pt>
                <c:pt idx="287">
                  <c:v>37956</c:v>
                </c:pt>
                <c:pt idx="288">
                  <c:v>37987</c:v>
                </c:pt>
                <c:pt idx="289">
                  <c:v>38018</c:v>
                </c:pt>
                <c:pt idx="290">
                  <c:v>38047</c:v>
                </c:pt>
                <c:pt idx="291">
                  <c:v>38078</c:v>
                </c:pt>
                <c:pt idx="292">
                  <c:v>38108</c:v>
                </c:pt>
                <c:pt idx="293">
                  <c:v>38139</c:v>
                </c:pt>
                <c:pt idx="294">
                  <c:v>38169</c:v>
                </c:pt>
                <c:pt idx="295">
                  <c:v>38200</c:v>
                </c:pt>
                <c:pt idx="296">
                  <c:v>38231</c:v>
                </c:pt>
                <c:pt idx="297">
                  <c:v>38261</c:v>
                </c:pt>
                <c:pt idx="298">
                  <c:v>38292</c:v>
                </c:pt>
                <c:pt idx="299">
                  <c:v>38322</c:v>
                </c:pt>
                <c:pt idx="300">
                  <c:v>38353</c:v>
                </c:pt>
                <c:pt idx="301">
                  <c:v>38384</c:v>
                </c:pt>
                <c:pt idx="302">
                  <c:v>38412</c:v>
                </c:pt>
                <c:pt idx="303">
                  <c:v>38443</c:v>
                </c:pt>
                <c:pt idx="304">
                  <c:v>38473</c:v>
                </c:pt>
                <c:pt idx="305">
                  <c:v>38504</c:v>
                </c:pt>
                <c:pt idx="306">
                  <c:v>38534</c:v>
                </c:pt>
                <c:pt idx="307">
                  <c:v>38565</c:v>
                </c:pt>
                <c:pt idx="308">
                  <c:v>38596</c:v>
                </c:pt>
                <c:pt idx="309">
                  <c:v>38626</c:v>
                </c:pt>
                <c:pt idx="310">
                  <c:v>38657</c:v>
                </c:pt>
                <c:pt idx="311">
                  <c:v>38687</c:v>
                </c:pt>
                <c:pt idx="312">
                  <c:v>38718</c:v>
                </c:pt>
                <c:pt idx="313">
                  <c:v>38749</c:v>
                </c:pt>
                <c:pt idx="314">
                  <c:v>38777</c:v>
                </c:pt>
                <c:pt idx="315">
                  <c:v>38808</c:v>
                </c:pt>
                <c:pt idx="316">
                  <c:v>38838</c:v>
                </c:pt>
                <c:pt idx="317">
                  <c:v>38869</c:v>
                </c:pt>
                <c:pt idx="318">
                  <c:v>38899</c:v>
                </c:pt>
                <c:pt idx="319">
                  <c:v>38930</c:v>
                </c:pt>
                <c:pt idx="320">
                  <c:v>38961</c:v>
                </c:pt>
                <c:pt idx="321">
                  <c:v>38991</c:v>
                </c:pt>
                <c:pt idx="322">
                  <c:v>39022</c:v>
                </c:pt>
                <c:pt idx="323">
                  <c:v>39052</c:v>
                </c:pt>
                <c:pt idx="324">
                  <c:v>39083</c:v>
                </c:pt>
                <c:pt idx="325">
                  <c:v>39114</c:v>
                </c:pt>
                <c:pt idx="326">
                  <c:v>39142</c:v>
                </c:pt>
                <c:pt idx="327">
                  <c:v>39173</c:v>
                </c:pt>
                <c:pt idx="328">
                  <c:v>39203</c:v>
                </c:pt>
                <c:pt idx="329">
                  <c:v>39234</c:v>
                </c:pt>
                <c:pt idx="330">
                  <c:v>39264</c:v>
                </c:pt>
                <c:pt idx="331">
                  <c:v>39295</c:v>
                </c:pt>
                <c:pt idx="332">
                  <c:v>39326</c:v>
                </c:pt>
                <c:pt idx="333">
                  <c:v>39356</c:v>
                </c:pt>
                <c:pt idx="334">
                  <c:v>39387</c:v>
                </c:pt>
                <c:pt idx="335">
                  <c:v>39417</c:v>
                </c:pt>
                <c:pt idx="336">
                  <c:v>39448</c:v>
                </c:pt>
                <c:pt idx="337">
                  <c:v>39479</c:v>
                </c:pt>
                <c:pt idx="338">
                  <c:v>39508</c:v>
                </c:pt>
                <c:pt idx="339">
                  <c:v>39539</c:v>
                </c:pt>
                <c:pt idx="340">
                  <c:v>39569</c:v>
                </c:pt>
                <c:pt idx="341">
                  <c:v>39600</c:v>
                </c:pt>
                <c:pt idx="342">
                  <c:v>39630</c:v>
                </c:pt>
                <c:pt idx="343">
                  <c:v>39661</c:v>
                </c:pt>
                <c:pt idx="344">
                  <c:v>39692</c:v>
                </c:pt>
                <c:pt idx="345">
                  <c:v>39722</c:v>
                </c:pt>
                <c:pt idx="346">
                  <c:v>39753</c:v>
                </c:pt>
                <c:pt idx="347">
                  <c:v>39783</c:v>
                </c:pt>
                <c:pt idx="348">
                  <c:v>39814</c:v>
                </c:pt>
                <c:pt idx="349">
                  <c:v>39845</c:v>
                </c:pt>
                <c:pt idx="350">
                  <c:v>39873</c:v>
                </c:pt>
                <c:pt idx="351">
                  <c:v>39904</c:v>
                </c:pt>
                <c:pt idx="352">
                  <c:v>39934</c:v>
                </c:pt>
                <c:pt idx="353">
                  <c:v>39965</c:v>
                </c:pt>
                <c:pt idx="354">
                  <c:v>39995</c:v>
                </c:pt>
                <c:pt idx="355">
                  <c:v>40026</c:v>
                </c:pt>
                <c:pt idx="356">
                  <c:v>40057</c:v>
                </c:pt>
                <c:pt idx="357">
                  <c:v>40087</c:v>
                </c:pt>
                <c:pt idx="358">
                  <c:v>40118</c:v>
                </c:pt>
                <c:pt idx="359">
                  <c:v>40148</c:v>
                </c:pt>
                <c:pt idx="360">
                  <c:v>40179</c:v>
                </c:pt>
                <c:pt idx="361">
                  <c:v>40210</c:v>
                </c:pt>
                <c:pt idx="362">
                  <c:v>40238</c:v>
                </c:pt>
                <c:pt idx="363">
                  <c:v>40269</c:v>
                </c:pt>
              </c:numCache>
            </c:numRef>
          </c:cat>
          <c:val>
            <c:numRef>
              <c:f>Duration!$I$392:$I$755</c:f>
              <c:numCache>
                <c:formatCode>0.0</c:formatCode>
                <c:ptCount val="364"/>
                <c:pt idx="0">
                  <c:v>8.3000000000000007</c:v>
                </c:pt>
                <c:pt idx="1">
                  <c:v>7.6</c:v>
                </c:pt>
                <c:pt idx="2">
                  <c:v>9.1</c:v>
                </c:pt>
                <c:pt idx="3">
                  <c:v>9.3000000000000007</c:v>
                </c:pt>
                <c:pt idx="4">
                  <c:v>8.9</c:v>
                </c:pt>
                <c:pt idx="5">
                  <c:v>9.6</c:v>
                </c:pt>
                <c:pt idx="6">
                  <c:v>10.7</c:v>
                </c:pt>
                <c:pt idx="7">
                  <c:v>11.3</c:v>
                </c:pt>
                <c:pt idx="8">
                  <c:v>12</c:v>
                </c:pt>
                <c:pt idx="9">
                  <c:v>13.1</c:v>
                </c:pt>
                <c:pt idx="10">
                  <c:v>14.2</c:v>
                </c:pt>
                <c:pt idx="11">
                  <c:v>14.8</c:v>
                </c:pt>
                <c:pt idx="12">
                  <c:v>15.7</c:v>
                </c:pt>
                <c:pt idx="13">
                  <c:v>15.5</c:v>
                </c:pt>
                <c:pt idx="14">
                  <c:v>15.2</c:v>
                </c:pt>
                <c:pt idx="15">
                  <c:v>14.4</c:v>
                </c:pt>
                <c:pt idx="16">
                  <c:v>14</c:v>
                </c:pt>
                <c:pt idx="17">
                  <c:v>14</c:v>
                </c:pt>
                <c:pt idx="18">
                  <c:v>13.8</c:v>
                </c:pt>
                <c:pt idx="19">
                  <c:v>14.5</c:v>
                </c:pt>
                <c:pt idx="20">
                  <c:v>13.5</c:v>
                </c:pt>
                <c:pt idx="21">
                  <c:v>13.2</c:v>
                </c:pt>
                <c:pt idx="22">
                  <c:v>12.7</c:v>
                </c:pt>
                <c:pt idx="23">
                  <c:v>12.6</c:v>
                </c:pt>
                <c:pt idx="24">
                  <c:v>12.6</c:v>
                </c:pt>
                <c:pt idx="25">
                  <c:v>13.2</c:v>
                </c:pt>
                <c:pt idx="26">
                  <c:v>13.6</c:v>
                </c:pt>
                <c:pt idx="27">
                  <c:v>14.6</c:v>
                </c:pt>
                <c:pt idx="28">
                  <c:v>15.5</c:v>
                </c:pt>
                <c:pt idx="29">
                  <c:v>17</c:v>
                </c:pt>
                <c:pt idx="30">
                  <c:v>16.8</c:v>
                </c:pt>
                <c:pt idx="31">
                  <c:v>17</c:v>
                </c:pt>
                <c:pt idx="32">
                  <c:v>17.8</c:v>
                </c:pt>
                <c:pt idx="33">
                  <c:v>19.5</c:v>
                </c:pt>
                <c:pt idx="34">
                  <c:v>19.5</c:v>
                </c:pt>
                <c:pt idx="35">
                  <c:v>21.3</c:v>
                </c:pt>
                <c:pt idx="36">
                  <c:v>22.9</c:v>
                </c:pt>
                <c:pt idx="37">
                  <c:v>23.5</c:v>
                </c:pt>
                <c:pt idx="38">
                  <c:v>24.4</c:v>
                </c:pt>
                <c:pt idx="39">
                  <c:v>24.6</c:v>
                </c:pt>
                <c:pt idx="40">
                  <c:v>24.9</c:v>
                </c:pt>
                <c:pt idx="41">
                  <c:v>26</c:v>
                </c:pt>
                <c:pt idx="42">
                  <c:v>24.5</c:v>
                </c:pt>
                <c:pt idx="43">
                  <c:v>23.6</c:v>
                </c:pt>
                <c:pt idx="44">
                  <c:v>23.5</c:v>
                </c:pt>
                <c:pt idx="45">
                  <c:v>23.1</c:v>
                </c:pt>
                <c:pt idx="46">
                  <c:v>22.7</c:v>
                </c:pt>
                <c:pt idx="47">
                  <c:v>22</c:v>
                </c:pt>
                <c:pt idx="48">
                  <c:v>22.4</c:v>
                </c:pt>
                <c:pt idx="49">
                  <c:v>20.8</c:v>
                </c:pt>
                <c:pt idx="50">
                  <c:v>20.399999999999999</c:v>
                </c:pt>
                <c:pt idx="51">
                  <c:v>20.3</c:v>
                </c:pt>
                <c:pt idx="52">
                  <c:v>20</c:v>
                </c:pt>
                <c:pt idx="53">
                  <c:v>19.3</c:v>
                </c:pt>
                <c:pt idx="54">
                  <c:v>18.7</c:v>
                </c:pt>
                <c:pt idx="55">
                  <c:v>17.600000000000001</c:v>
                </c:pt>
                <c:pt idx="56">
                  <c:v>17.2</c:v>
                </c:pt>
                <c:pt idx="57">
                  <c:v>17.100000000000001</c:v>
                </c:pt>
                <c:pt idx="58">
                  <c:v>17.399999999999999</c:v>
                </c:pt>
                <c:pt idx="59">
                  <c:v>16.7</c:v>
                </c:pt>
                <c:pt idx="60">
                  <c:v>15.5</c:v>
                </c:pt>
                <c:pt idx="61">
                  <c:v>16.2</c:v>
                </c:pt>
                <c:pt idx="62">
                  <c:v>16.100000000000001</c:v>
                </c:pt>
                <c:pt idx="63">
                  <c:v>16.399999999999999</c:v>
                </c:pt>
                <c:pt idx="64">
                  <c:v>14.8</c:v>
                </c:pt>
                <c:pt idx="65">
                  <c:v>15.3</c:v>
                </c:pt>
                <c:pt idx="66">
                  <c:v>15</c:v>
                </c:pt>
                <c:pt idx="67">
                  <c:v>14.9</c:v>
                </c:pt>
                <c:pt idx="68">
                  <c:v>14.8</c:v>
                </c:pt>
                <c:pt idx="69">
                  <c:v>14.5</c:v>
                </c:pt>
                <c:pt idx="70">
                  <c:v>16</c:v>
                </c:pt>
                <c:pt idx="71">
                  <c:v>14.8</c:v>
                </c:pt>
                <c:pt idx="72">
                  <c:v>13.9</c:v>
                </c:pt>
                <c:pt idx="73">
                  <c:v>14.1</c:v>
                </c:pt>
                <c:pt idx="74">
                  <c:v>14</c:v>
                </c:pt>
                <c:pt idx="75">
                  <c:v>13.9</c:v>
                </c:pt>
                <c:pt idx="76">
                  <c:v>13.8</c:v>
                </c:pt>
                <c:pt idx="77">
                  <c:v>15</c:v>
                </c:pt>
                <c:pt idx="78">
                  <c:v>14.7</c:v>
                </c:pt>
                <c:pt idx="79">
                  <c:v>14.7</c:v>
                </c:pt>
                <c:pt idx="80">
                  <c:v>14.8</c:v>
                </c:pt>
                <c:pt idx="81">
                  <c:v>14.8</c:v>
                </c:pt>
                <c:pt idx="82">
                  <c:v>14.3</c:v>
                </c:pt>
                <c:pt idx="83">
                  <c:v>14.6</c:v>
                </c:pt>
                <c:pt idx="84">
                  <c:v>14.3</c:v>
                </c:pt>
                <c:pt idx="85">
                  <c:v>14.2</c:v>
                </c:pt>
                <c:pt idx="86">
                  <c:v>14.3</c:v>
                </c:pt>
                <c:pt idx="87">
                  <c:v>14.4</c:v>
                </c:pt>
                <c:pt idx="88">
                  <c:v>14.8</c:v>
                </c:pt>
                <c:pt idx="89">
                  <c:v>14.5</c:v>
                </c:pt>
                <c:pt idx="90">
                  <c:v>13.5</c:v>
                </c:pt>
                <c:pt idx="91">
                  <c:v>14.5</c:v>
                </c:pt>
                <c:pt idx="92">
                  <c:v>13.9</c:v>
                </c:pt>
                <c:pt idx="93">
                  <c:v>13.3</c:v>
                </c:pt>
                <c:pt idx="94">
                  <c:v>13.1</c:v>
                </c:pt>
                <c:pt idx="95">
                  <c:v>13</c:v>
                </c:pt>
                <c:pt idx="96">
                  <c:v>12.5</c:v>
                </c:pt>
                <c:pt idx="97">
                  <c:v>12.9</c:v>
                </c:pt>
                <c:pt idx="98">
                  <c:v>12.3</c:v>
                </c:pt>
                <c:pt idx="99">
                  <c:v>12.3</c:v>
                </c:pt>
                <c:pt idx="100">
                  <c:v>12.5</c:v>
                </c:pt>
                <c:pt idx="101">
                  <c:v>12.3</c:v>
                </c:pt>
                <c:pt idx="102">
                  <c:v>11.9</c:v>
                </c:pt>
                <c:pt idx="103">
                  <c:v>11.7</c:v>
                </c:pt>
                <c:pt idx="104">
                  <c:v>12.3</c:v>
                </c:pt>
                <c:pt idx="105">
                  <c:v>11.8</c:v>
                </c:pt>
                <c:pt idx="106">
                  <c:v>10.8</c:v>
                </c:pt>
                <c:pt idx="107">
                  <c:v>11.4</c:v>
                </c:pt>
                <c:pt idx="108">
                  <c:v>11</c:v>
                </c:pt>
                <c:pt idx="109">
                  <c:v>10</c:v>
                </c:pt>
                <c:pt idx="110">
                  <c:v>10.7</c:v>
                </c:pt>
                <c:pt idx="111">
                  <c:v>11</c:v>
                </c:pt>
                <c:pt idx="112">
                  <c:v>9.9</c:v>
                </c:pt>
                <c:pt idx="113">
                  <c:v>9.3000000000000007</c:v>
                </c:pt>
                <c:pt idx="114">
                  <c:v>9.5</c:v>
                </c:pt>
                <c:pt idx="115">
                  <c:v>8.7000000000000011</c:v>
                </c:pt>
                <c:pt idx="116">
                  <c:v>9.1</c:v>
                </c:pt>
                <c:pt idx="117">
                  <c:v>9.8000000000000007</c:v>
                </c:pt>
                <c:pt idx="118">
                  <c:v>9.8000000000000007</c:v>
                </c:pt>
                <c:pt idx="119">
                  <c:v>9.6</c:v>
                </c:pt>
                <c:pt idx="120">
                  <c:v>9.7000000000000011</c:v>
                </c:pt>
                <c:pt idx="121">
                  <c:v>9.4</c:v>
                </c:pt>
                <c:pt idx="122">
                  <c:v>9.6</c:v>
                </c:pt>
                <c:pt idx="123">
                  <c:v>9.5</c:v>
                </c:pt>
                <c:pt idx="124">
                  <c:v>9.5</c:v>
                </c:pt>
                <c:pt idx="125">
                  <c:v>9.5</c:v>
                </c:pt>
                <c:pt idx="126">
                  <c:v>9.8000000000000007</c:v>
                </c:pt>
                <c:pt idx="127">
                  <c:v>10.200000000000001</c:v>
                </c:pt>
                <c:pt idx="128">
                  <c:v>10.6</c:v>
                </c:pt>
                <c:pt idx="129">
                  <c:v>10.4</c:v>
                </c:pt>
                <c:pt idx="130">
                  <c:v>10.8</c:v>
                </c:pt>
                <c:pt idx="131">
                  <c:v>10.6</c:v>
                </c:pt>
                <c:pt idx="132">
                  <c:v>10.9</c:v>
                </c:pt>
                <c:pt idx="133">
                  <c:v>10.9</c:v>
                </c:pt>
                <c:pt idx="134">
                  <c:v>11.1</c:v>
                </c:pt>
                <c:pt idx="135">
                  <c:v>11.6</c:v>
                </c:pt>
                <c:pt idx="136">
                  <c:v>11.9</c:v>
                </c:pt>
                <c:pt idx="137">
                  <c:v>12.6</c:v>
                </c:pt>
                <c:pt idx="138">
                  <c:v>12.9</c:v>
                </c:pt>
                <c:pt idx="139">
                  <c:v>13.5</c:v>
                </c:pt>
                <c:pt idx="140">
                  <c:v>13.7</c:v>
                </c:pt>
                <c:pt idx="141">
                  <c:v>13.9</c:v>
                </c:pt>
                <c:pt idx="142">
                  <c:v>15.4</c:v>
                </c:pt>
                <c:pt idx="143">
                  <c:v>16.399999999999999</c:v>
                </c:pt>
                <c:pt idx="144">
                  <c:v>17.5</c:v>
                </c:pt>
                <c:pt idx="145">
                  <c:v>18.100000000000001</c:v>
                </c:pt>
                <c:pt idx="146">
                  <c:v>18.8</c:v>
                </c:pt>
                <c:pt idx="147">
                  <c:v>18.899999999999999</c:v>
                </c:pt>
                <c:pt idx="148">
                  <c:v>20.6</c:v>
                </c:pt>
                <c:pt idx="149">
                  <c:v>21.3</c:v>
                </c:pt>
                <c:pt idx="150">
                  <c:v>21.5</c:v>
                </c:pt>
                <c:pt idx="151">
                  <c:v>21</c:v>
                </c:pt>
                <c:pt idx="152">
                  <c:v>21.5</c:v>
                </c:pt>
                <c:pt idx="153">
                  <c:v>23.1</c:v>
                </c:pt>
                <c:pt idx="154">
                  <c:v>20.7</c:v>
                </c:pt>
                <c:pt idx="155">
                  <c:v>21.4</c:v>
                </c:pt>
                <c:pt idx="156">
                  <c:v>21.2</c:v>
                </c:pt>
                <c:pt idx="157">
                  <c:v>20.7</c:v>
                </c:pt>
                <c:pt idx="158">
                  <c:v>20</c:v>
                </c:pt>
                <c:pt idx="159">
                  <c:v>18.2</c:v>
                </c:pt>
                <c:pt idx="160">
                  <c:v>19.600000000000001</c:v>
                </c:pt>
                <c:pt idx="161">
                  <c:v>19.5</c:v>
                </c:pt>
                <c:pt idx="162">
                  <c:v>19.8</c:v>
                </c:pt>
                <c:pt idx="163">
                  <c:v>20.100000000000001</c:v>
                </c:pt>
                <c:pt idx="164">
                  <c:v>20.2</c:v>
                </c:pt>
                <c:pt idx="165">
                  <c:v>20.399999999999999</c:v>
                </c:pt>
                <c:pt idx="166">
                  <c:v>21</c:v>
                </c:pt>
                <c:pt idx="167">
                  <c:v>20.8</c:v>
                </c:pt>
                <c:pt idx="168">
                  <c:v>20.100000000000001</c:v>
                </c:pt>
                <c:pt idx="169">
                  <c:v>20.7</c:v>
                </c:pt>
                <c:pt idx="170">
                  <c:v>21.2</c:v>
                </c:pt>
                <c:pt idx="171">
                  <c:v>21.3</c:v>
                </c:pt>
                <c:pt idx="172">
                  <c:v>21.3</c:v>
                </c:pt>
                <c:pt idx="173">
                  <c:v>19.899999999999999</c:v>
                </c:pt>
                <c:pt idx="174">
                  <c:v>19.600000000000001</c:v>
                </c:pt>
                <c:pt idx="175">
                  <c:v>19.600000000000001</c:v>
                </c:pt>
                <c:pt idx="176">
                  <c:v>20</c:v>
                </c:pt>
                <c:pt idx="177">
                  <c:v>20.8</c:v>
                </c:pt>
                <c:pt idx="178">
                  <c:v>19.7</c:v>
                </c:pt>
                <c:pt idx="179">
                  <c:v>18.899999999999999</c:v>
                </c:pt>
                <c:pt idx="180">
                  <c:v>18.3</c:v>
                </c:pt>
                <c:pt idx="181">
                  <c:v>17.2</c:v>
                </c:pt>
                <c:pt idx="182">
                  <c:v>18.8</c:v>
                </c:pt>
                <c:pt idx="183">
                  <c:v>18.7</c:v>
                </c:pt>
                <c:pt idx="184">
                  <c:v>17.5</c:v>
                </c:pt>
                <c:pt idx="185">
                  <c:v>16.8</c:v>
                </c:pt>
                <c:pt idx="186">
                  <c:v>16.7</c:v>
                </c:pt>
                <c:pt idx="187">
                  <c:v>16.3</c:v>
                </c:pt>
                <c:pt idx="188">
                  <c:v>16.899999999999999</c:v>
                </c:pt>
                <c:pt idx="189">
                  <c:v>16.5</c:v>
                </c:pt>
                <c:pt idx="190">
                  <c:v>16.7</c:v>
                </c:pt>
                <c:pt idx="191">
                  <c:v>16.399999999999999</c:v>
                </c:pt>
                <c:pt idx="192">
                  <c:v>16.2</c:v>
                </c:pt>
                <c:pt idx="193">
                  <c:v>16.5</c:v>
                </c:pt>
                <c:pt idx="194">
                  <c:v>18.2</c:v>
                </c:pt>
                <c:pt idx="195">
                  <c:v>18.3</c:v>
                </c:pt>
                <c:pt idx="196">
                  <c:v>18.100000000000001</c:v>
                </c:pt>
                <c:pt idx="197">
                  <c:v>19.399999999999999</c:v>
                </c:pt>
                <c:pt idx="198">
                  <c:v>18.3</c:v>
                </c:pt>
                <c:pt idx="199">
                  <c:v>18.2</c:v>
                </c:pt>
                <c:pt idx="200">
                  <c:v>17.399999999999999</c:v>
                </c:pt>
                <c:pt idx="201">
                  <c:v>16.7</c:v>
                </c:pt>
                <c:pt idx="202">
                  <c:v>15.7</c:v>
                </c:pt>
                <c:pt idx="203">
                  <c:v>16.100000000000001</c:v>
                </c:pt>
                <c:pt idx="204">
                  <c:v>16.100000000000001</c:v>
                </c:pt>
                <c:pt idx="205">
                  <c:v>15.7</c:v>
                </c:pt>
                <c:pt idx="206">
                  <c:v>15.6</c:v>
                </c:pt>
                <c:pt idx="207">
                  <c:v>16.2</c:v>
                </c:pt>
                <c:pt idx="208">
                  <c:v>15.7</c:v>
                </c:pt>
                <c:pt idx="209">
                  <c:v>15.8</c:v>
                </c:pt>
                <c:pt idx="210">
                  <c:v>16.3</c:v>
                </c:pt>
                <c:pt idx="211">
                  <c:v>16.2</c:v>
                </c:pt>
                <c:pt idx="212">
                  <c:v>16.2</c:v>
                </c:pt>
                <c:pt idx="213">
                  <c:v>16</c:v>
                </c:pt>
                <c:pt idx="214">
                  <c:v>14.8</c:v>
                </c:pt>
                <c:pt idx="215">
                  <c:v>15.4</c:v>
                </c:pt>
                <c:pt idx="216">
                  <c:v>15.7</c:v>
                </c:pt>
                <c:pt idx="217">
                  <c:v>15.2</c:v>
                </c:pt>
                <c:pt idx="218">
                  <c:v>14.1</c:v>
                </c:pt>
                <c:pt idx="219">
                  <c:v>14.7</c:v>
                </c:pt>
                <c:pt idx="220">
                  <c:v>13.8</c:v>
                </c:pt>
                <c:pt idx="221">
                  <c:v>12.6</c:v>
                </c:pt>
                <c:pt idx="222">
                  <c:v>13.3</c:v>
                </c:pt>
                <c:pt idx="223">
                  <c:v>13.2</c:v>
                </c:pt>
                <c:pt idx="224">
                  <c:v>14.5</c:v>
                </c:pt>
                <c:pt idx="225">
                  <c:v>13.6</c:v>
                </c:pt>
                <c:pt idx="226">
                  <c:v>14.4</c:v>
                </c:pt>
                <c:pt idx="227">
                  <c:v>13.5</c:v>
                </c:pt>
                <c:pt idx="228">
                  <c:v>12</c:v>
                </c:pt>
                <c:pt idx="229">
                  <c:v>13.2</c:v>
                </c:pt>
                <c:pt idx="230">
                  <c:v>12.2</c:v>
                </c:pt>
                <c:pt idx="231">
                  <c:v>11.4</c:v>
                </c:pt>
                <c:pt idx="232">
                  <c:v>12.4</c:v>
                </c:pt>
                <c:pt idx="233">
                  <c:v>13.7</c:v>
                </c:pt>
                <c:pt idx="234">
                  <c:v>12.3</c:v>
                </c:pt>
                <c:pt idx="235">
                  <c:v>12.1</c:v>
                </c:pt>
                <c:pt idx="236">
                  <c:v>12</c:v>
                </c:pt>
                <c:pt idx="237">
                  <c:v>12.4</c:v>
                </c:pt>
                <c:pt idx="238">
                  <c:v>11.9</c:v>
                </c:pt>
                <c:pt idx="239">
                  <c:v>12.1</c:v>
                </c:pt>
                <c:pt idx="240">
                  <c:v>12.7</c:v>
                </c:pt>
                <c:pt idx="241">
                  <c:v>10.8</c:v>
                </c:pt>
                <c:pt idx="242">
                  <c:v>11</c:v>
                </c:pt>
                <c:pt idx="243">
                  <c:v>10.7</c:v>
                </c:pt>
                <c:pt idx="244">
                  <c:v>11.1</c:v>
                </c:pt>
                <c:pt idx="245">
                  <c:v>11.2</c:v>
                </c:pt>
                <c:pt idx="246">
                  <c:v>12.3</c:v>
                </c:pt>
                <c:pt idx="247">
                  <c:v>12.2</c:v>
                </c:pt>
                <c:pt idx="248">
                  <c:v>11.5</c:v>
                </c:pt>
                <c:pt idx="249">
                  <c:v>11.3</c:v>
                </c:pt>
                <c:pt idx="250">
                  <c:v>10.6</c:v>
                </c:pt>
                <c:pt idx="251">
                  <c:v>11.4</c:v>
                </c:pt>
                <c:pt idx="252">
                  <c:v>11.3</c:v>
                </c:pt>
                <c:pt idx="253">
                  <c:v>11.7</c:v>
                </c:pt>
                <c:pt idx="254">
                  <c:v>11.1</c:v>
                </c:pt>
                <c:pt idx="255">
                  <c:v>11</c:v>
                </c:pt>
                <c:pt idx="256">
                  <c:v>10</c:v>
                </c:pt>
                <c:pt idx="257">
                  <c:v>11.2</c:v>
                </c:pt>
                <c:pt idx="258">
                  <c:v>10.8</c:v>
                </c:pt>
                <c:pt idx="259">
                  <c:v>12.2</c:v>
                </c:pt>
                <c:pt idx="260">
                  <c:v>11.5</c:v>
                </c:pt>
                <c:pt idx="261">
                  <c:v>11.8</c:v>
                </c:pt>
                <c:pt idx="262">
                  <c:v>13.9</c:v>
                </c:pt>
                <c:pt idx="263">
                  <c:v>13.6</c:v>
                </c:pt>
                <c:pt idx="264">
                  <c:v>14.6</c:v>
                </c:pt>
                <c:pt idx="265">
                  <c:v>14.9</c:v>
                </c:pt>
                <c:pt idx="266">
                  <c:v>15.9</c:v>
                </c:pt>
                <c:pt idx="267">
                  <c:v>16.8</c:v>
                </c:pt>
                <c:pt idx="268">
                  <c:v>18.8</c:v>
                </c:pt>
                <c:pt idx="269">
                  <c:v>19.600000000000001</c:v>
                </c:pt>
                <c:pt idx="270">
                  <c:v>19</c:v>
                </c:pt>
                <c:pt idx="271">
                  <c:v>18.899999999999999</c:v>
                </c:pt>
                <c:pt idx="272">
                  <c:v>19.100000000000001</c:v>
                </c:pt>
                <c:pt idx="273">
                  <c:v>19.899999999999999</c:v>
                </c:pt>
                <c:pt idx="274">
                  <c:v>20.5</c:v>
                </c:pt>
                <c:pt idx="275">
                  <c:v>22.1</c:v>
                </c:pt>
                <c:pt idx="276">
                  <c:v>20.5</c:v>
                </c:pt>
                <c:pt idx="277">
                  <c:v>21.8</c:v>
                </c:pt>
                <c:pt idx="278">
                  <c:v>21</c:v>
                </c:pt>
                <c:pt idx="279">
                  <c:v>21.9</c:v>
                </c:pt>
                <c:pt idx="280">
                  <c:v>21.6</c:v>
                </c:pt>
                <c:pt idx="281">
                  <c:v>22.8</c:v>
                </c:pt>
                <c:pt idx="282">
                  <c:v>22</c:v>
                </c:pt>
                <c:pt idx="283">
                  <c:v>22.2</c:v>
                </c:pt>
                <c:pt idx="284">
                  <c:v>22.5</c:v>
                </c:pt>
                <c:pt idx="285">
                  <c:v>22.4</c:v>
                </c:pt>
                <c:pt idx="286">
                  <c:v>23.4</c:v>
                </c:pt>
                <c:pt idx="287">
                  <c:v>23.1</c:v>
                </c:pt>
                <c:pt idx="288" formatCode="General">
                  <c:v>22.7</c:v>
                </c:pt>
                <c:pt idx="289" formatCode="General">
                  <c:v>22.9</c:v>
                </c:pt>
                <c:pt idx="290" formatCode="General">
                  <c:v>23.6</c:v>
                </c:pt>
                <c:pt idx="291" formatCode="General">
                  <c:v>22.1</c:v>
                </c:pt>
                <c:pt idx="292" formatCode="General">
                  <c:v>21.9</c:v>
                </c:pt>
                <c:pt idx="293" formatCode="General">
                  <c:v>22.5</c:v>
                </c:pt>
                <c:pt idx="294" formatCode="General">
                  <c:v>20.7</c:v>
                </c:pt>
                <c:pt idx="295" formatCode="General">
                  <c:v>20.3</c:v>
                </c:pt>
                <c:pt idx="296" formatCode="General">
                  <c:v>21.4</c:v>
                </c:pt>
                <c:pt idx="297" formatCode="General">
                  <c:v>21.5</c:v>
                </c:pt>
                <c:pt idx="298" formatCode="General">
                  <c:v>21.4</c:v>
                </c:pt>
                <c:pt idx="299" formatCode="General">
                  <c:v>20.8</c:v>
                </c:pt>
                <c:pt idx="300" formatCode="General">
                  <c:v>21.2</c:v>
                </c:pt>
                <c:pt idx="301" formatCode="General">
                  <c:v>20.399999999999999</c:v>
                </c:pt>
                <c:pt idx="302" formatCode="General">
                  <c:v>21.8</c:v>
                </c:pt>
                <c:pt idx="303" formatCode="General">
                  <c:v>21</c:v>
                </c:pt>
                <c:pt idx="304" formatCode="General">
                  <c:v>20.100000000000001</c:v>
                </c:pt>
                <c:pt idx="305" formatCode="General">
                  <c:v>18.5</c:v>
                </c:pt>
                <c:pt idx="306" formatCode="General">
                  <c:v>18.7</c:v>
                </c:pt>
                <c:pt idx="307" formatCode="General">
                  <c:v>18.899999999999999</c:v>
                </c:pt>
                <c:pt idx="308" formatCode="General">
                  <c:v>18.899999999999999</c:v>
                </c:pt>
                <c:pt idx="309" formatCode="General">
                  <c:v>18.899999999999999</c:v>
                </c:pt>
                <c:pt idx="310" formatCode="General">
                  <c:v>18</c:v>
                </c:pt>
                <c:pt idx="311" formatCode="General">
                  <c:v>18.7</c:v>
                </c:pt>
                <c:pt idx="312" formatCode="General">
                  <c:v>16.7</c:v>
                </c:pt>
                <c:pt idx="313" formatCode="General">
                  <c:v>18.7</c:v>
                </c:pt>
                <c:pt idx="314" formatCode="General">
                  <c:v>18.7</c:v>
                </c:pt>
                <c:pt idx="315" formatCode="General">
                  <c:v>18.7</c:v>
                </c:pt>
                <c:pt idx="316" formatCode="General">
                  <c:v>19.100000000000001</c:v>
                </c:pt>
                <c:pt idx="317" formatCode="General">
                  <c:v>16.7</c:v>
                </c:pt>
                <c:pt idx="318" formatCode="General">
                  <c:v>18.3</c:v>
                </c:pt>
                <c:pt idx="319" formatCode="General">
                  <c:v>18.100000000000001</c:v>
                </c:pt>
                <c:pt idx="320" formatCode="General">
                  <c:v>17.899999999999999</c:v>
                </c:pt>
                <c:pt idx="321" formatCode="General">
                  <c:v>15.8</c:v>
                </c:pt>
                <c:pt idx="322" formatCode="General">
                  <c:v>16.399999999999999</c:v>
                </c:pt>
                <c:pt idx="323" formatCode="General">
                  <c:v>16.2</c:v>
                </c:pt>
                <c:pt idx="324" formatCode="General">
                  <c:v>16.2</c:v>
                </c:pt>
                <c:pt idx="325" formatCode="General">
                  <c:v>17.8</c:v>
                </c:pt>
                <c:pt idx="326" formatCode="General">
                  <c:v>18.7</c:v>
                </c:pt>
                <c:pt idx="327" formatCode="General">
                  <c:v>17.600000000000001</c:v>
                </c:pt>
                <c:pt idx="328" formatCode="General">
                  <c:v>16.7</c:v>
                </c:pt>
                <c:pt idx="329" formatCode="General">
                  <c:v>16.600000000000001</c:v>
                </c:pt>
                <c:pt idx="330" formatCode="General">
                  <c:v>18.399999999999999</c:v>
                </c:pt>
                <c:pt idx="331" formatCode="General">
                  <c:v>17.3</c:v>
                </c:pt>
                <c:pt idx="332" formatCode="General">
                  <c:v>17.399999999999999</c:v>
                </c:pt>
                <c:pt idx="333" formatCode="General">
                  <c:v>17.600000000000001</c:v>
                </c:pt>
                <c:pt idx="334" formatCode="General">
                  <c:v>18.8</c:v>
                </c:pt>
                <c:pt idx="335" formatCode="General">
                  <c:v>17.3</c:v>
                </c:pt>
                <c:pt idx="336" formatCode="General">
                  <c:v>18.3</c:v>
                </c:pt>
                <c:pt idx="337" formatCode="General">
                  <c:v>17.7</c:v>
                </c:pt>
                <c:pt idx="338" formatCode="General">
                  <c:v>17</c:v>
                </c:pt>
                <c:pt idx="339" formatCode="General">
                  <c:v>18</c:v>
                </c:pt>
                <c:pt idx="340" formatCode="General">
                  <c:v>18.7</c:v>
                </c:pt>
                <c:pt idx="341" formatCode="General">
                  <c:v>18.5</c:v>
                </c:pt>
                <c:pt idx="342" formatCode="General">
                  <c:v>19.100000000000001</c:v>
                </c:pt>
                <c:pt idx="343" formatCode="General">
                  <c:v>19.399999999999999</c:v>
                </c:pt>
                <c:pt idx="344" formatCode="General">
                  <c:v>20.9</c:v>
                </c:pt>
                <c:pt idx="345" formatCode="General">
                  <c:v>22.1</c:v>
                </c:pt>
                <c:pt idx="346" formatCode="General">
                  <c:v>20.9</c:v>
                </c:pt>
                <c:pt idx="347" formatCode="General">
                  <c:v>22.9</c:v>
                </c:pt>
                <c:pt idx="348" formatCode="General">
                  <c:v>22.4</c:v>
                </c:pt>
                <c:pt idx="349" formatCode="General">
                  <c:v>23.4</c:v>
                </c:pt>
                <c:pt idx="350" formatCode="General">
                  <c:v>24.6</c:v>
                </c:pt>
                <c:pt idx="351" formatCode="General">
                  <c:v>27.5</c:v>
                </c:pt>
                <c:pt idx="352" formatCode="General">
                  <c:v>27.7</c:v>
                </c:pt>
                <c:pt idx="353" formatCode="General">
                  <c:v>29.6</c:v>
                </c:pt>
                <c:pt idx="354" formatCode="General">
                  <c:v>34.200000000000003</c:v>
                </c:pt>
                <c:pt idx="355" formatCode="General">
                  <c:v>33.6</c:v>
                </c:pt>
                <c:pt idx="356" formatCode="General">
                  <c:v>35.9</c:v>
                </c:pt>
                <c:pt idx="357" formatCode="General">
                  <c:v>36</c:v>
                </c:pt>
                <c:pt idx="358" formatCode="General">
                  <c:v>38.700000000000003</c:v>
                </c:pt>
                <c:pt idx="359" formatCode="General">
                  <c:v>39.800000000000004</c:v>
                </c:pt>
                <c:pt idx="360" formatCode="General">
                  <c:v>41.2</c:v>
                </c:pt>
                <c:pt idx="361" formatCode="General">
                  <c:v>40.9</c:v>
                </c:pt>
                <c:pt idx="362" formatCode="General">
                  <c:v>44.1</c:v>
                </c:pt>
                <c:pt idx="363" formatCode="General">
                  <c:v>45.9</c:v>
                </c:pt>
              </c:numCache>
            </c:numRef>
          </c:val>
        </c:ser>
        <c:marker val="1"/>
        <c:axId val="86570880"/>
        <c:axId val="86572416"/>
      </c:lineChart>
      <c:dateAx>
        <c:axId val="86570880"/>
        <c:scaling>
          <c:orientation val="minMax"/>
        </c:scaling>
        <c:axPos val="b"/>
        <c:numFmt formatCode="mmm\-yy" sourceLinked="1"/>
        <c:tickLblPos val="nextTo"/>
        <c:crossAx val="86572416"/>
        <c:crosses val="autoZero"/>
        <c:auto val="1"/>
        <c:lblOffset val="100"/>
        <c:majorUnit val="24"/>
        <c:majorTimeUnit val="months"/>
      </c:dateAx>
      <c:valAx>
        <c:axId val="86572416"/>
        <c:scaling>
          <c:orientation val="minMax"/>
          <c:max val="60"/>
        </c:scaling>
        <c:axPos val="l"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 sz="1200" b="0" dirty="0" smtClean="0"/>
                  <a:t>Percent of total unemployed</a:t>
                </a:r>
                <a:endParaRPr lang="en-US" sz="1200" b="0" dirty="0"/>
              </a:p>
            </c:rich>
          </c:tx>
          <c:layout/>
        </c:title>
        <c:numFmt formatCode="General" sourceLinked="1"/>
        <c:tickLblPos val="nextTo"/>
        <c:crossAx val="86570880"/>
        <c:crosses val="autoZero"/>
        <c:crossBetween val="between"/>
      </c:valAx>
      <c:spPr>
        <a:ln>
          <a:solidFill>
            <a:schemeClr val="bg1">
              <a:lumMod val="50000"/>
            </a:schemeClr>
          </a:solidFill>
        </a:ln>
      </c:spPr>
    </c:plotArea>
    <c:plotVisOnly val="1"/>
    <c:dispBlanksAs val="gap"/>
  </c:chart>
  <c:txPr>
    <a:bodyPr/>
    <a:lstStyle/>
    <a:p>
      <a:pPr>
        <a:defRPr>
          <a:latin typeface="Myriad Pro" pitchFamily="34" charset="0"/>
        </a:defRPr>
      </a:pPr>
      <a:endParaRPr lang="en-US"/>
    </a:p>
  </c:txPr>
  <c:externalData r:id="rId1"/>
  <c:userShapes r:id="rId2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hart>
    <c:plotArea>
      <c:layout>
        <c:manualLayout>
          <c:layoutTarget val="inner"/>
          <c:xMode val="edge"/>
          <c:yMode val="edge"/>
          <c:x val="0.10482888529079148"/>
          <c:y val="3.0081967213114957E-2"/>
          <c:w val="0.87892735364482144"/>
          <c:h val="0.8819308549546061"/>
        </c:manualLayout>
      </c:layout>
      <c:lineChart>
        <c:grouping val="standard"/>
        <c:ser>
          <c:idx val="0"/>
          <c:order val="0"/>
          <c:spPr>
            <a:ln>
              <a:solidFill>
                <a:srgbClr val="619428"/>
              </a:solidFill>
            </a:ln>
          </c:spPr>
          <c:marker>
            <c:symbol val="none"/>
          </c:marker>
          <c:cat>
            <c:numRef>
              <c:f>'UI recipiency'!$A$13:$A$41</c:f>
              <c:numCache>
                <c:formatCode>mmm\-yy</c:formatCode>
                <c:ptCount val="29"/>
                <c:pt idx="0">
                  <c:v>39417</c:v>
                </c:pt>
                <c:pt idx="1">
                  <c:v>39448</c:v>
                </c:pt>
                <c:pt idx="2">
                  <c:v>39479</c:v>
                </c:pt>
                <c:pt idx="3">
                  <c:v>39508</c:v>
                </c:pt>
                <c:pt idx="4">
                  <c:v>39539</c:v>
                </c:pt>
                <c:pt idx="5">
                  <c:v>39569</c:v>
                </c:pt>
                <c:pt idx="6">
                  <c:v>39600</c:v>
                </c:pt>
                <c:pt idx="7">
                  <c:v>39630</c:v>
                </c:pt>
                <c:pt idx="8">
                  <c:v>39661</c:v>
                </c:pt>
                <c:pt idx="9">
                  <c:v>39692</c:v>
                </c:pt>
                <c:pt idx="10">
                  <c:v>39722</c:v>
                </c:pt>
                <c:pt idx="11">
                  <c:v>39753</c:v>
                </c:pt>
                <c:pt idx="12">
                  <c:v>39783</c:v>
                </c:pt>
                <c:pt idx="13">
                  <c:v>39814</c:v>
                </c:pt>
                <c:pt idx="14">
                  <c:v>39845</c:v>
                </c:pt>
                <c:pt idx="15">
                  <c:v>39873</c:v>
                </c:pt>
                <c:pt idx="16">
                  <c:v>39904</c:v>
                </c:pt>
                <c:pt idx="17">
                  <c:v>39934</c:v>
                </c:pt>
                <c:pt idx="18">
                  <c:v>39965</c:v>
                </c:pt>
                <c:pt idx="19">
                  <c:v>39995</c:v>
                </c:pt>
                <c:pt idx="20">
                  <c:v>40026</c:v>
                </c:pt>
                <c:pt idx="21">
                  <c:v>40057</c:v>
                </c:pt>
                <c:pt idx="22">
                  <c:v>40087</c:v>
                </c:pt>
                <c:pt idx="23">
                  <c:v>40118</c:v>
                </c:pt>
                <c:pt idx="24">
                  <c:v>40148</c:v>
                </c:pt>
                <c:pt idx="25">
                  <c:v>40179</c:v>
                </c:pt>
                <c:pt idx="26">
                  <c:v>40210</c:v>
                </c:pt>
                <c:pt idx="27">
                  <c:v>40238</c:v>
                </c:pt>
                <c:pt idx="28">
                  <c:v>40269</c:v>
                </c:pt>
              </c:numCache>
            </c:numRef>
          </c:cat>
          <c:val>
            <c:numRef>
              <c:f>'UI recipiency'!$B$13:$B$41</c:f>
              <c:numCache>
                <c:formatCode>0.0%</c:formatCode>
                <c:ptCount val="29"/>
                <c:pt idx="0">
                  <c:v>0.397843000000001</c:v>
                </c:pt>
                <c:pt idx="1">
                  <c:v>0.41016650000000032</c:v>
                </c:pt>
                <c:pt idx="2">
                  <c:v>0.42740420000000112</c:v>
                </c:pt>
                <c:pt idx="3">
                  <c:v>0.41634800000000038</c:v>
                </c:pt>
                <c:pt idx="4">
                  <c:v>0.4327415</c:v>
                </c:pt>
                <c:pt idx="5">
                  <c:v>0.40104800000000002</c:v>
                </c:pt>
                <c:pt idx="6">
                  <c:v>0.40207360000000031</c:v>
                </c:pt>
                <c:pt idx="7">
                  <c:v>0.40267000000000008</c:v>
                </c:pt>
                <c:pt idx="8">
                  <c:v>0.4034914</c:v>
                </c:pt>
                <c:pt idx="9">
                  <c:v>0.42070750000000001</c:v>
                </c:pt>
                <c:pt idx="10">
                  <c:v>0.41702710000000032</c:v>
                </c:pt>
                <c:pt idx="11">
                  <c:v>0.43760010000000032</c:v>
                </c:pt>
                <c:pt idx="12">
                  <c:v>0.44646930000000001</c:v>
                </c:pt>
                <c:pt idx="13">
                  <c:v>0.45515560000000005</c:v>
                </c:pt>
                <c:pt idx="14">
                  <c:v>0.46442900000000031</c:v>
                </c:pt>
                <c:pt idx="15">
                  <c:v>0.4766341</c:v>
                </c:pt>
                <c:pt idx="16">
                  <c:v>0.48825640000000031</c:v>
                </c:pt>
                <c:pt idx="17">
                  <c:v>0.48870370000000002</c:v>
                </c:pt>
                <c:pt idx="18">
                  <c:v>0.48332320000000112</c:v>
                </c:pt>
                <c:pt idx="19">
                  <c:v>0.46301780000000031</c:v>
                </c:pt>
                <c:pt idx="20">
                  <c:v>0.44384710000000005</c:v>
                </c:pt>
                <c:pt idx="21">
                  <c:v>0.43479120000000004</c:v>
                </c:pt>
                <c:pt idx="22">
                  <c:v>0.40626440000000008</c:v>
                </c:pt>
                <c:pt idx="23">
                  <c:v>0.38991200000000148</c:v>
                </c:pt>
                <c:pt idx="24">
                  <c:v>0.36929320000000004</c:v>
                </c:pt>
                <c:pt idx="25">
                  <c:v>0.35907530000000032</c:v>
                </c:pt>
                <c:pt idx="26">
                  <c:v>0.35162400000000038</c:v>
                </c:pt>
                <c:pt idx="27">
                  <c:v>0.33983670000000188</c:v>
                </c:pt>
                <c:pt idx="28">
                  <c:v>0.33555050000000147</c:v>
                </c:pt>
              </c:numCache>
            </c:numRef>
          </c:val>
        </c:ser>
        <c:ser>
          <c:idx val="1"/>
          <c:order val="1"/>
          <c:spPr>
            <a:ln>
              <a:solidFill>
                <a:srgbClr val="990033"/>
              </a:solidFill>
            </a:ln>
          </c:spPr>
          <c:marker>
            <c:symbol val="none"/>
          </c:marker>
          <c:cat>
            <c:numRef>
              <c:f>'UI recipiency'!$A$13:$A$41</c:f>
              <c:numCache>
                <c:formatCode>mmm\-yy</c:formatCode>
                <c:ptCount val="29"/>
                <c:pt idx="0">
                  <c:v>39417</c:v>
                </c:pt>
                <c:pt idx="1">
                  <c:v>39448</c:v>
                </c:pt>
                <c:pt idx="2">
                  <c:v>39479</c:v>
                </c:pt>
                <c:pt idx="3">
                  <c:v>39508</c:v>
                </c:pt>
                <c:pt idx="4">
                  <c:v>39539</c:v>
                </c:pt>
                <c:pt idx="5">
                  <c:v>39569</c:v>
                </c:pt>
                <c:pt idx="6">
                  <c:v>39600</c:v>
                </c:pt>
                <c:pt idx="7">
                  <c:v>39630</c:v>
                </c:pt>
                <c:pt idx="8">
                  <c:v>39661</c:v>
                </c:pt>
                <c:pt idx="9">
                  <c:v>39692</c:v>
                </c:pt>
                <c:pt idx="10">
                  <c:v>39722</c:v>
                </c:pt>
                <c:pt idx="11">
                  <c:v>39753</c:v>
                </c:pt>
                <c:pt idx="12">
                  <c:v>39783</c:v>
                </c:pt>
                <c:pt idx="13">
                  <c:v>39814</c:v>
                </c:pt>
                <c:pt idx="14">
                  <c:v>39845</c:v>
                </c:pt>
                <c:pt idx="15">
                  <c:v>39873</c:v>
                </c:pt>
                <c:pt idx="16">
                  <c:v>39904</c:v>
                </c:pt>
                <c:pt idx="17">
                  <c:v>39934</c:v>
                </c:pt>
                <c:pt idx="18">
                  <c:v>39965</c:v>
                </c:pt>
                <c:pt idx="19">
                  <c:v>39995</c:v>
                </c:pt>
                <c:pt idx="20">
                  <c:v>40026</c:v>
                </c:pt>
                <c:pt idx="21">
                  <c:v>40057</c:v>
                </c:pt>
                <c:pt idx="22">
                  <c:v>40087</c:v>
                </c:pt>
                <c:pt idx="23">
                  <c:v>40118</c:v>
                </c:pt>
                <c:pt idx="24">
                  <c:v>40148</c:v>
                </c:pt>
                <c:pt idx="25">
                  <c:v>40179</c:v>
                </c:pt>
                <c:pt idx="26">
                  <c:v>40210</c:v>
                </c:pt>
                <c:pt idx="27">
                  <c:v>40238</c:v>
                </c:pt>
                <c:pt idx="28">
                  <c:v>40269</c:v>
                </c:pt>
              </c:numCache>
            </c:numRef>
          </c:cat>
          <c:val>
            <c:numRef>
              <c:f>'UI recipiency'!$C$13:$C$41</c:f>
              <c:numCache>
                <c:formatCode>0.0%</c:formatCode>
                <c:ptCount val="29"/>
                <c:pt idx="0">
                  <c:v>0.397843000000001</c:v>
                </c:pt>
                <c:pt idx="1">
                  <c:v>0.41016650000000032</c:v>
                </c:pt>
                <c:pt idx="2">
                  <c:v>0.42740420000000112</c:v>
                </c:pt>
                <c:pt idx="3">
                  <c:v>0.41634800000000038</c:v>
                </c:pt>
                <c:pt idx="4">
                  <c:v>0.4327415</c:v>
                </c:pt>
                <c:pt idx="5">
                  <c:v>0.40104810000000002</c:v>
                </c:pt>
                <c:pt idx="6">
                  <c:v>0.4022190000000001</c:v>
                </c:pt>
                <c:pt idx="7">
                  <c:v>0.44543509999999997</c:v>
                </c:pt>
                <c:pt idx="8">
                  <c:v>0.5570041</c:v>
                </c:pt>
                <c:pt idx="9">
                  <c:v>0.58406499999999728</c:v>
                </c:pt>
                <c:pt idx="10">
                  <c:v>0.53110369999999996</c:v>
                </c:pt>
                <c:pt idx="11">
                  <c:v>0.52270340000000004</c:v>
                </c:pt>
                <c:pt idx="12">
                  <c:v>0.58738849999999776</c:v>
                </c:pt>
                <c:pt idx="13">
                  <c:v>0.58955759999999646</c:v>
                </c:pt>
                <c:pt idx="14">
                  <c:v>0.60060390000000063</c:v>
                </c:pt>
                <c:pt idx="15">
                  <c:v>0.62548859999999951</c:v>
                </c:pt>
                <c:pt idx="16">
                  <c:v>0.6571278000000027</c:v>
                </c:pt>
                <c:pt idx="17">
                  <c:v>0.68593930000000003</c:v>
                </c:pt>
                <c:pt idx="18">
                  <c:v>0.71036869999999996</c:v>
                </c:pt>
                <c:pt idx="19">
                  <c:v>0.69974270000000005</c:v>
                </c:pt>
                <c:pt idx="20">
                  <c:v>0.71439019999999998</c:v>
                </c:pt>
                <c:pt idx="21">
                  <c:v>0.74090239999999996</c:v>
                </c:pt>
                <c:pt idx="22">
                  <c:v>0.71199630000000003</c:v>
                </c:pt>
                <c:pt idx="23">
                  <c:v>0.71021639999999775</c:v>
                </c:pt>
                <c:pt idx="24">
                  <c:v>0.70358949999999998</c:v>
                </c:pt>
                <c:pt idx="25">
                  <c:v>0.68996539999999951</c:v>
                </c:pt>
                <c:pt idx="26">
                  <c:v>0.68606029999999996</c:v>
                </c:pt>
                <c:pt idx="27">
                  <c:v>0.6884804999999995</c:v>
                </c:pt>
                <c:pt idx="28">
                  <c:v>0.6803869999999973</c:v>
                </c:pt>
              </c:numCache>
            </c:numRef>
          </c:val>
        </c:ser>
        <c:marker val="1"/>
        <c:axId val="86597632"/>
        <c:axId val="86599168"/>
      </c:lineChart>
      <c:dateAx>
        <c:axId val="86597632"/>
        <c:scaling>
          <c:orientation val="minMax"/>
        </c:scaling>
        <c:axPos val="b"/>
        <c:numFmt formatCode="mmm\-yy" sourceLinked="1"/>
        <c:tickLblPos val="nextTo"/>
        <c:crossAx val="86599168"/>
        <c:crosses val="autoZero"/>
        <c:auto val="1"/>
        <c:lblOffset val="100"/>
        <c:majorUnit val="2"/>
        <c:majorTimeUnit val="months"/>
      </c:dateAx>
      <c:valAx>
        <c:axId val="86599168"/>
        <c:scaling>
          <c:orientation val="minMax"/>
        </c:scaling>
        <c:axPos val="l"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 sz="1200" b="0"/>
                  <a:t>Share</a:t>
                </a:r>
                <a:r>
                  <a:rPr lang="en-US" sz="1200" b="0" baseline="0"/>
                  <a:t> of total unemployed</a:t>
                </a:r>
                <a:endParaRPr lang="en-US" sz="1200" b="0"/>
              </a:p>
            </c:rich>
          </c:tx>
          <c:layout>
            <c:manualLayout>
              <c:xMode val="edge"/>
              <c:yMode val="edge"/>
              <c:x val="8.8602333078495483E-3"/>
              <c:y val="0.27877285831074494"/>
            </c:manualLayout>
          </c:layout>
        </c:title>
        <c:numFmt formatCode="0.0%" sourceLinked="1"/>
        <c:tickLblPos val="nextTo"/>
        <c:crossAx val="86597632"/>
        <c:crosses val="autoZero"/>
        <c:crossBetween val="between"/>
      </c:valAx>
      <c:spPr>
        <a:ln>
          <a:solidFill>
            <a:sysClr val="window" lastClr="FFFFFF">
              <a:lumMod val="50000"/>
            </a:sysClr>
          </a:solidFill>
        </a:ln>
      </c:spPr>
    </c:plotArea>
    <c:plotVisOnly val="1"/>
  </c:chart>
  <c:txPr>
    <a:bodyPr/>
    <a:lstStyle/>
    <a:p>
      <a:pPr>
        <a:defRPr>
          <a:latin typeface="Myriad Pro" pitchFamily="34" charset="0"/>
        </a:defRPr>
      </a:pPr>
      <a:endParaRPr lang="en-US"/>
    </a:p>
  </c:txPr>
  <c:externalData r:id="rId1"/>
  <c:userShapes r:id="rId2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chart>
    <c:title>
      <c:tx>
        <c:rich>
          <a:bodyPr/>
          <a:lstStyle/>
          <a:p>
            <a:pPr>
              <a:defRPr/>
            </a:pPr>
            <a:r>
              <a:rPr lang="en-US" dirty="0"/>
              <a:t>Unemployment insurance</a:t>
            </a:r>
            <a:r>
              <a:rPr lang="en-US" baseline="0" dirty="0"/>
              <a:t> </a:t>
            </a:r>
            <a:r>
              <a:rPr lang="en-US" baseline="0" dirty="0" smtClean="0"/>
              <a:t>exhaustions </a:t>
            </a:r>
            <a:r>
              <a:rPr lang="en-US" baseline="0" dirty="0"/>
              <a:t>: Current law </a:t>
            </a:r>
            <a:r>
              <a:rPr lang="en-US" baseline="0" dirty="0" smtClean="0"/>
              <a:t>versus preserving extensions through end of 2010 </a:t>
            </a:r>
            <a:endParaRPr lang="en-US" dirty="0"/>
          </a:p>
        </c:rich>
      </c:tx>
      <c:layout/>
    </c:title>
    <c:plotArea>
      <c:layout>
        <c:manualLayout>
          <c:layoutTarget val="inner"/>
          <c:xMode val="edge"/>
          <c:yMode val="edge"/>
          <c:x val="6.9334826055103493E-2"/>
          <c:y val="0.20020126863544821"/>
          <c:w val="0.91033018622442596"/>
          <c:h val="0.68385819856915975"/>
        </c:manualLayout>
      </c:layout>
      <c:barChart>
        <c:barDir val="col"/>
        <c:grouping val="clustered"/>
        <c:ser>
          <c:idx val="0"/>
          <c:order val="0"/>
          <c:tx>
            <c:strRef>
              <c:f>'What''s at stake'!$F$4</c:f>
              <c:strCache>
                <c:ptCount val="1"/>
                <c:pt idx="0">
                  <c:v>Current Law</c:v>
                </c:pt>
              </c:strCache>
            </c:strRef>
          </c:tx>
          <c:spPr>
            <a:solidFill>
              <a:srgbClr val="990033"/>
            </a:solidFill>
          </c:spPr>
          <c:dLbls>
            <c:numFmt formatCode="#,##0.0" sourceLinked="0"/>
            <c:txPr>
              <a:bodyPr/>
              <a:lstStyle/>
              <a:p>
                <a:pPr>
                  <a:defRPr sz="1200" b="1"/>
                </a:pPr>
                <a:endParaRPr lang="en-US"/>
              </a:p>
            </c:txPr>
            <c:showVal val="1"/>
          </c:dLbls>
          <c:cat>
            <c:strRef>
              <c:f>'What''s at stake'!$E$5:$E$8</c:f>
              <c:strCache>
                <c:ptCount val="4"/>
                <c:pt idx="0">
                  <c:v>2010Q1</c:v>
                </c:pt>
                <c:pt idx="1">
                  <c:v>2010Q2</c:v>
                </c:pt>
                <c:pt idx="2">
                  <c:v>2010Q3</c:v>
                </c:pt>
                <c:pt idx="3">
                  <c:v>2010Q4</c:v>
                </c:pt>
              </c:strCache>
            </c:strRef>
          </c:cat>
          <c:val>
            <c:numRef>
              <c:f>'What''s at stake'!$F$5:$F$8</c:f>
              <c:numCache>
                <c:formatCode>0.00</c:formatCode>
                <c:ptCount val="4"/>
                <c:pt idx="0">
                  <c:v>0.59</c:v>
                </c:pt>
                <c:pt idx="1">
                  <c:v>2.65</c:v>
                </c:pt>
                <c:pt idx="2">
                  <c:v>6.5600000000000005</c:v>
                </c:pt>
                <c:pt idx="3">
                  <c:v>8.2100000000000009</c:v>
                </c:pt>
              </c:numCache>
            </c:numRef>
          </c:val>
        </c:ser>
        <c:ser>
          <c:idx val="1"/>
          <c:order val="1"/>
          <c:tx>
            <c:strRef>
              <c:f>'What''s at stake'!$G$4</c:f>
              <c:strCache>
                <c:ptCount val="1"/>
                <c:pt idx="0">
                  <c:v>Preserving extensions</c:v>
                </c:pt>
              </c:strCache>
            </c:strRef>
          </c:tx>
          <c:spPr>
            <a:solidFill>
              <a:srgbClr val="619428"/>
            </a:solidFill>
          </c:spPr>
          <c:dLbls>
            <c:numFmt formatCode="#,##0.0" sourceLinked="0"/>
            <c:txPr>
              <a:bodyPr/>
              <a:lstStyle/>
              <a:p>
                <a:pPr>
                  <a:defRPr sz="1200" b="1"/>
                </a:pPr>
                <a:endParaRPr lang="en-US"/>
              </a:p>
            </c:txPr>
            <c:showVal val="1"/>
          </c:dLbls>
          <c:cat>
            <c:strRef>
              <c:f>'What''s at stake'!$E$5:$E$8</c:f>
              <c:strCache>
                <c:ptCount val="4"/>
                <c:pt idx="0">
                  <c:v>2010Q1</c:v>
                </c:pt>
                <c:pt idx="1">
                  <c:v>2010Q2</c:v>
                </c:pt>
                <c:pt idx="2">
                  <c:v>2010Q3</c:v>
                </c:pt>
                <c:pt idx="3">
                  <c:v>2010Q4</c:v>
                </c:pt>
              </c:strCache>
            </c:strRef>
          </c:cat>
          <c:val>
            <c:numRef>
              <c:f>'What''s at stake'!$G$5:$G$8</c:f>
              <c:numCache>
                <c:formatCode>0.00</c:formatCode>
                <c:ptCount val="4"/>
                <c:pt idx="0">
                  <c:v>0.59</c:v>
                </c:pt>
                <c:pt idx="1">
                  <c:v>1.5299999999999956</c:v>
                </c:pt>
                <c:pt idx="2">
                  <c:v>2.17</c:v>
                </c:pt>
                <c:pt idx="3">
                  <c:v>3.2600000000000002</c:v>
                </c:pt>
              </c:numCache>
            </c:numRef>
          </c:val>
        </c:ser>
        <c:axId val="85834368"/>
        <c:axId val="85840640"/>
      </c:barChart>
      <c:catAx>
        <c:axId val="85834368"/>
        <c:scaling>
          <c:orientation val="minMax"/>
        </c:scaling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 sz="1200" b="0" dirty="0" smtClean="0"/>
                  <a:t>Cumulative UI exhaustion</a:t>
                </a:r>
                <a:endParaRPr lang="en-US" sz="1200" b="0" dirty="0"/>
              </a:p>
            </c:rich>
          </c:tx>
          <c:layout/>
        </c:title>
        <c:numFmt formatCode="General" sourceLinked="1"/>
        <c:tickLblPos val="nextTo"/>
        <c:crossAx val="85840640"/>
        <c:crosses val="autoZero"/>
        <c:auto val="1"/>
        <c:lblAlgn val="ctr"/>
        <c:lblOffset val="100"/>
      </c:catAx>
      <c:valAx>
        <c:axId val="85840640"/>
        <c:scaling>
          <c:orientation val="minMax"/>
        </c:scaling>
        <c:axPos val="l"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 sz="1200" b="0" dirty="0"/>
                  <a:t>Number of workers (millions)</a:t>
                </a:r>
              </a:p>
            </c:rich>
          </c:tx>
          <c:layout/>
        </c:title>
        <c:numFmt formatCode="0" sourceLinked="0"/>
        <c:tickLblPos val="nextTo"/>
        <c:crossAx val="85834368"/>
        <c:crosses val="autoZero"/>
        <c:crossBetween val="between"/>
      </c:valAx>
      <c:spPr>
        <a:noFill/>
        <a:ln w="15875">
          <a:solidFill>
            <a:sysClr val="window" lastClr="FFFFFF">
              <a:lumMod val="50000"/>
            </a:sysClr>
          </a:solidFill>
        </a:ln>
      </c:spPr>
    </c:plotArea>
    <c:legend>
      <c:legendPos val="r"/>
      <c:layout>
        <c:manualLayout>
          <c:xMode val="edge"/>
          <c:yMode val="edge"/>
          <c:x val="9.4666669897666825E-2"/>
          <c:y val="0.20853230039793497"/>
          <c:w val="0.36878328290089424"/>
          <c:h val="8.5644476558224783E-2"/>
        </c:manualLayout>
      </c:layout>
      <c:spPr>
        <a:ln>
          <a:noFill/>
        </a:ln>
      </c:spPr>
      <c:txPr>
        <a:bodyPr/>
        <a:lstStyle/>
        <a:p>
          <a:pPr>
            <a:defRPr sz="1400"/>
          </a:pPr>
          <a:endParaRPr lang="en-US"/>
        </a:p>
      </c:txPr>
    </c:legend>
    <c:plotVisOnly val="1"/>
  </c:chart>
  <c:txPr>
    <a:bodyPr/>
    <a:lstStyle/>
    <a:p>
      <a:pPr>
        <a:defRPr>
          <a:latin typeface="Myriad Pro" pitchFamily="34" charset="0"/>
        </a:defRPr>
      </a:pPr>
      <a:endParaRPr lang="en-US"/>
    </a:p>
  </c:txPr>
  <c:externalData r:id="rId1"/>
</c:chartSpac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0.45745</cdr:x>
      <cdr:y>0.38597</cdr:y>
    </cdr:from>
    <cdr:to>
      <cdr:x>0.72021</cdr:x>
      <cdr:y>0.50014</cdr:y>
    </cdr:to>
    <cdr:grpSp>
      <cdr:nvGrpSpPr>
        <cdr:cNvPr id="2" name="Group 1"/>
        <cdr:cNvGrpSpPr/>
      </cdr:nvGrpSpPr>
      <cdr:grpSpPr>
        <a:xfrm xmlns:a="http://schemas.openxmlformats.org/drawingml/2006/main">
          <a:off x="3276623" y="1676422"/>
          <a:ext cx="1882097" cy="495886"/>
          <a:chOff x="335060" y="28575"/>
          <a:chExt cx="1509130" cy="477771"/>
        </a:xfrm>
      </cdr:grpSpPr>
      <cdr:sp macro="" textlink="">
        <cdr:nvSpPr>
          <cdr:cNvPr id="3" name="TextBox 2"/>
          <cdr:cNvSpPr txBox="1"/>
        </cdr:nvSpPr>
        <cdr:spPr>
          <a:xfrm xmlns:a="http://schemas.openxmlformats.org/drawingml/2006/main">
            <a:off x="335060" y="89285"/>
            <a:ext cx="1509130" cy="417061"/>
          </a:xfrm>
          <a:prstGeom xmlns:a="http://schemas.openxmlformats.org/drawingml/2006/main" prst="rect">
            <a:avLst/>
          </a:prstGeom>
        </cdr:spPr>
        <cdr:txBody>
          <a:bodyPr xmlns:a="http://schemas.openxmlformats.org/drawingml/2006/main" wrap="square" rtlCol="0"/>
          <a:lstStyle xmlns:a="http://schemas.openxmlformats.org/drawingml/2006/main">
            <a:lvl1pPr marL="0" indent="0">
              <a:defRPr sz="1100">
                <a:latin typeface="Calibri"/>
              </a:defRPr>
            </a:lvl1pPr>
            <a:lvl2pPr marL="457200" indent="0">
              <a:defRPr sz="1100">
                <a:latin typeface="Calibri"/>
              </a:defRPr>
            </a:lvl2pPr>
            <a:lvl3pPr marL="914400" indent="0">
              <a:defRPr sz="1100">
                <a:latin typeface="Calibri"/>
              </a:defRPr>
            </a:lvl3pPr>
            <a:lvl4pPr marL="1371600" indent="0">
              <a:defRPr sz="1100">
                <a:latin typeface="Calibri"/>
              </a:defRPr>
            </a:lvl4pPr>
            <a:lvl5pPr marL="1828800" indent="0">
              <a:defRPr sz="1100">
                <a:latin typeface="Calibri"/>
              </a:defRPr>
            </a:lvl5pPr>
            <a:lvl6pPr marL="2286000" indent="0">
              <a:defRPr sz="1100">
                <a:latin typeface="Calibri"/>
              </a:defRPr>
            </a:lvl6pPr>
            <a:lvl7pPr marL="2743200" indent="0">
              <a:defRPr sz="1100">
                <a:latin typeface="Calibri"/>
              </a:defRPr>
            </a:lvl7pPr>
            <a:lvl8pPr marL="3200400" indent="0">
              <a:defRPr sz="1100">
                <a:latin typeface="Calibri"/>
              </a:defRPr>
            </a:lvl8pPr>
            <a:lvl9pPr marL="3657600" indent="0">
              <a:defRPr sz="1100">
                <a:latin typeface="Calibri"/>
              </a:defRPr>
            </a:lvl9pPr>
          </a:lstStyle>
          <a:p xmlns:a="http://schemas.openxmlformats.org/drawingml/2006/main">
            <a:r>
              <a:rPr lang="en-US" sz="1200">
                <a:latin typeface="Myriad Pro" pitchFamily="34" charset="0"/>
              </a:rPr>
              <a:t>Payroll</a:t>
            </a:r>
            <a:r>
              <a:rPr lang="en-US" sz="1200" baseline="0">
                <a:latin typeface="Myriad Pro" pitchFamily="34" charset="0"/>
              </a:rPr>
              <a:t> employment </a:t>
            </a:r>
          </a:p>
        </cdr:txBody>
      </cdr:sp>
      <cdr:sp macro="" textlink="">
        <cdr:nvSpPr>
          <cdr:cNvPr id="4" name="Straight Arrow Connector 3"/>
          <cdr:cNvSpPr/>
        </cdr:nvSpPr>
        <cdr:spPr>
          <a:xfrm xmlns:a="http://schemas.openxmlformats.org/drawingml/2006/main" flipV="1">
            <a:off x="1336690" y="28575"/>
            <a:ext cx="470168" cy="111491"/>
          </a:xfrm>
          <a:prstGeom xmlns:a="http://schemas.openxmlformats.org/drawingml/2006/main" prst="straightConnector1">
            <a:avLst/>
          </a:prstGeom>
          <a:noFill xmlns:a="http://schemas.openxmlformats.org/drawingml/2006/main"/>
          <a:ln xmlns:a="http://schemas.openxmlformats.org/drawingml/2006/main" w="9525" cap="flat" cmpd="sng" algn="ctr">
            <a:solidFill>
              <a:sysClr val="windowText" lastClr="000000">
                <a:shade val="95000"/>
                <a:satMod val="105000"/>
              </a:sysClr>
            </a:solidFill>
            <a:prstDash val="solid"/>
            <a:tailEnd type="arrow"/>
          </a:ln>
          <a:effectLst xmlns:a="http://schemas.openxmlformats.org/drawingml/2006/main"/>
        </cdr:spPr>
        <cdr:style>
          <a:lnRef xmlns:a="http://schemas.openxmlformats.org/drawingml/2006/main" idx="1">
            <a:schemeClr val="dk1"/>
          </a:lnRef>
          <a:fillRef xmlns:a="http://schemas.openxmlformats.org/drawingml/2006/main" idx="0">
            <a:schemeClr val="dk1"/>
          </a:fillRef>
          <a:effectRef xmlns:a="http://schemas.openxmlformats.org/drawingml/2006/main" idx="0">
            <a:schemeClr val="dk1"/>
          </a:effectRef>
          <a:fontRef xmlns:a="http://schemas.openxmlformats.org/drawingml/2006/main" idx="minor">
            <a:schemeClr val="tx1"/>
          </a:fontRef>
        </cdr:style>
        <cdr:txBody>
          <a:bodyPr xmlns:a="http://schemas.openxmlformats.org/drawingml/2006/main"/>
          <a:lstStyle xmlns:a="http://schemas.openxmlformats.org/drawingml/2006/main">
            <a:lvl1pPr marL="0" indent="0">
              <a:defRPr sz="1100">
                <a:solidFill>
                  <a:sysClr val="windowText" lastClr="000000"/>
                </a:solidFill>
                <a:latin typeface="Calibri"/>
              </a:defRPr>
            </a:lvl1pPr>
            <a:lvl2pPr marL="457200" indent="0">
              <a:defRPr sz="1100">
                <a:solidFill>
                  <a:sysClr val="windowText" lastClr="000000"/>
                </a:solidFill>
                <a:latin typeface="Calibri"/>
              </a:defRPr>
            </a:lvl2pPr>
            <a:lvl3pPr marL="914400" indent="0">
              <a:defRPr sz="1100">
                <a:solidFill>
                  <a:sysClr val="windowText" lastClr="000000"/>
                </a:solidFill>
                <a:latin typeface="Calibri"/>
              </a:defRPr>
            </a:lvl3pPr>
            <a:lvl4pPr marL="1371600" indent="0">
              <a:defRPr sz="1100">
                <a:solidFill>
                  <a:sysClr val="windowText" lastClr="000000"/>
                </a:solidFill>
                <a:latin typeface="Calibri"/>
              </a:defRPr>
            </a:lvl4pPr>
            <a:lvl5pPr marL="1828800" indent="0">
              <a:defRPr sz="1100">
                <a:solidFill>
                  <a:sysClr val="windowText" lastClr="000000"/>
                </a:solidFill>
                <a:latin typeface="Calibri"/>
              </a:defRPr>
            </a:lvl5pPr>
            <a:lvl6pPr marL="2286000" indent="0">
              <a:defRPr sz="1100">
                <a:solidFill>
                  <a:sysClr val="windowText" lastClr="000000"/>
                </a:solidFill>
                <a:latin typeface="Calibri"/>
              </a:defRPr>
            </a:lvl6pPr>
            <a:lvl7pPr marL="2743200" indent="0">
              <a:defRPr sz="1100">
                <a:solidFill>
                  <a:sysClr val="windowText" lastClr="000000"/>
                </a:solidFill>
                <a:latin typeface="Calibri"/>
              </a:defRPr>
            </a:lvl7pPr>
            <a:lvl8pPr marL="3200400" indent="0">
              <a:defRPr sz="1100">
                <a:solidFill>
                  <a:sysClr val="windowText" lastClr="000000"/>
                </a:solidFill>
                <a:latin typeface="Calibri"/>
              </a:defRPr>
            </a:lvl8pPr>
            <a:lvl9pPr marL="3657600" indent="0">
              <a:defRPr sz="1100">
                <a:solidFill>
                  <a:sysClr val="windowText" lastClr="000000"/>
                </a:solidFill>
                <a:latin typeface="Calibri"/>
              </a:defRPr>
            </a:lvl9pPr>
          </a:lstStyle>
          <a:p xmlns:a="http://schemas.openxmlformats.org/drawingml/2006/main">
            <a:endParaRPr lang="en-US"/>
          </a:p>
        </cdr:txBody>
      </cdr:sp>
    </cdr:grp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0.4318</cdr:x>
      <cdr:y>0.15176</cdr:y>
    </cdr:from>
    <cdr:to>
      <cdr:x>0.64082</cdr:x>
      <cdr:y>0.22581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3713577" y="716975"/>
          <a:ext cx="1797619" cy="34982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en-US" sz="1400" b="1" dirty="0">
              <a:solidFill>
                <a:srgbClr val="990033"/>
              </a:solidFill>
              <a:latin typeface="Myriad Pro" pitchFamily="34" charset="0"/>
            </a:rPr>
            <a:t>Number</a:t>
          </a:r>
          <a:r>
            <a:rPr lang="en-US" sz="1400" b="1" baseline="0" dirty="0">
              <a:solidFill>
                <a:srgbClr val="990033"/>
              </a:solidFill>
              <a:latin typeface="Myriad Pro" pitchFamily="34" charset="0"/>
            </a:rPr>
            <a:t> unemployed</a:t>
          </a:r>
          <a:endParaRPr lang="en-US" sz="1400" b="1" dirty="0">
            <a:solidFill>
              <a:srgbClr val="990033"/>
            </a:solidFill>
            <a:latin typeface="Myriad Pro" pitchFamily="34" charset="0"/>
          </a:endParaRPr>
        </a:p>
      </cdr:txBody>
    </cdr:sp>
  </cdr:relSizeAnchor>
  <cdr:relSizeAnchor xmlns:cdr="http://schemas.openxmlformats.org/drawingml/2006/chartDrawing">
    <cdr:from>
      <cdr:x>0.90254</cdr:x>
      <cdr:y>0.08333</cdr:y>
    </cdr:from>
    <cdr:to>
      <cdr:x>0.97342</cdr:x>
      <cdr:y>0.21667</cdr:y>
    </cdr:to>
    <cdr:sp macro="" textlink="">
      <cdr:nvSpPr>
        <cdr:cNvPr id="5" name="Straight Arrow Connector 4"/>
        <cdr:cNvSpPr/>
      </cdr:nvSpPr>
      <cdr:spPr>
        <a:xfrm xmlns:a="http://schemas.openxmlformats.org/drawingml/2006/main" rot="5400000" flipH="1" flipV="1">
          <a:off x="7762025" y="380999"/>
          <a:ext cx="609599" cy="609600"/>
        </a:xfrm>
        <a:prstGeom xmlns:a="http://schemas.openxmlformats.org/drawingml/2006/main" prst="straightConnector1">
          <a:avLst/>
        </a:prstGeom>
        <a:ln xmlns:a="http://schemas.openxmlformats.org/drawingml/2006/main">
          <a:tailEnd type="arrow"/>
        </a:ln>
      </cdr:spPr>
      <cdr:style>
        <a:lnRef xmlns:a="http://schemas.openxmlformats.org/drawingml/2006/main" idx="1">
          <a:schemeClr val="dk1"/>
        </a:lnRef>
        <a:fillRef xmlns:a="http://schemas.openxmlformats.org/drawingml/2006/main" idx="0">
          <a:schemeClr val="dk1"/>
        </a:fillRef>
        <a:effectRef xmlns:a="http://schemas.openxmlformats.org/drawingml/2006/main" idx="0">
          <a:schemeClr val="dk1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en-US"/>
        </a:p>
      </cdr:txBody>
    </cdr: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0.70518</cdr:x>
      <cdr:y>0.2459</cdr:y>
    </cdr:from>
    <cdr:to>
      <cdr:x>0.8793</cdr:x>
      <cdr:y>0.31147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6172199" y="1143001"/>
          <a:ext cx="1524007" cy="30478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en-US" sz="1400" b="1" dirty="0" smtClean="0">
              <a:latin typeface="Myriad Pro" pitchFamily="34" charset="0"/>
            </a:rPr>
            <a:t>April 2010: 45.9</a:t>
          </a:r>
          <a:r>
            <a:rPr lang="en-US" sz="1400" b="1" dirty="0">
              <a:latin typeface="Myriad Pro" pitchFamily="34" charset="0"/>
            </a:rPr>
            <a:t>%</a:t>
          </a:r>
        </a:p>
      </cdr:txBody>
    </cdr:sp>
  </cdr:relSizeAnchor>
  <cdr:relSizeAnchor xmlns:cdr="http://schemas.openxmlformats.org/drawingml/2006/chartDrawing">
    <cdr:from>
      <cdr:x>0.88801</cdr:x>
      <cdr:y>0.22951</cdr:y>
    </cdr:from>
    <cdr:to>
      <cdr:x>0.97507</cdr:x>
      <cdr:y>0.27869</cdr:y>
    </cdr:to>
    <cdr:sp macro="" textlink="">
      <cdr:nvSpPr>
        <cdr:cNvPr id="4" name="Straight Arrow Connector 3"/>
        <cdr:cNvSpPr/>
      </cdr:nvSpPr>
      <cdr:spPr>
        <a:xfrm xmlns:a="http://schemas.openxmlformats.org/drawingml/2006/main" flipV="1">
          <a:off x="7772418" y="1066801"/>
          <a:ext cx="761981" cy="228607"/>
        </a:xfrm>
        <a:prstGeom xmlns:a="http://schemas.openxmlformats.org/drawingml/2006/main" prst="straightConnector1">
          <a:avLst/>
        </a:prstGeom>
        <a:ln xmlns:a="http://schemas.openxmlformats.org/drawingml/2006/main">
          <a:tailEnd type="arrow"/>
        </a:ln>
      </cdr:spPr>
      <cdr:style>
        <a:lnRef xmlns:a="http://schemas.openxmlformats.org/drawingml/2006/main" idx="1">
          <a:schemeClr val="dk1"/>
        </a:lnRef>
        <a:fillRef xmlns:a="http://schemas.openxmlformats.org/drawingml/2006/main" idx="0">
          <a:schemeClr val="dk1"/>
        </a:fillRef>
        <a:effectRef xmlns:a="http://schemas.openxmlformats.org/drawingml/2006/main" idx="0">
          <a:schemeClr val="dk1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en-US"/>
        </a:p>
      </cdr:txBody>
    </cdr:sp>
  </cdr:relSizeAnchor>
</c:userShapes>
</file>

<file path=ppt/drawings/drawing4.xml><?xml version="1.0" encoding="utf-8"?>
<c:userShapes xmlns:c="http://schemas.openxmlformats.org/drawingml/2006/chart">
  <cdr:relSizeAnchor xmlns:cdr="http://schemas.openxmlformats.org/drawingml/2006/chartDrawing">
    <cdr:from>
      <cdr:x>0.25574</cdr:x>
      <cdr:y>0.13144</cdr:y>
    </cdr:from>
    <cdr:to>
      <cdr:x>0.57471</cdr:x>
      <cdr:y>0.20339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2199425" y="590928"/>
          <a:ext cx="2743200" cy="323471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en-US" sz="1400" b="1" dirty="0" smtClean="0">
              <a:solidFill>
                <a:srgbClr val="990033"/>
              </a:solidFill>
              <a:latin typeface="Myriad Pro" pitchFamily="34" charset="0"/>
            </a:rPr>
            <a:t>         Recipients </a:t>
          </a:r>
          <a:r>
            <a:rPr lang="en-US" sz="1400" b="1" dirty="0">
              <a:solidFill>
                <a:srgbClr val="990033"/>
              </a:solidFill>
              <a:latin typeface="Myriad Pro" pitchFamily="34" charset="0"/>
            </a:rPr>
            <a:t>in all </a:t>
          </a:r>
          <a:r>
            <a:rPr lang="en-US" sz="1400" b="1" dirty="0" smtClean="0">
              <a:solidFill>
                <a:srgbClr val="990033"/>
              </a:solidFill>
              <a:latin typeface="Myriad Pro" pitchFamily="34" charset="0"/>
            </a:rPr>
            <a:t>UI </a:t>
          </a:r>
          <a:r>
            <a:rPr lang="en-US" sz="1400" b="1" dirty="0">
              <a:solidFill>
                <a:srgbClr val="990033"/>
              </a:solidFill>
              <a:latin typeface="Myriad Pro" pitchFamily="34" charset="0"/>
            </a:rPr>
            <a:t>programs</a:t>
          </a:r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 bwMode="auto">
          <a:xfrm>
            <a:off x="0" y="0"/>
            <a:ext cx="3036888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3175" tIns="46588" rIns="93175" bIns="46588" numCol="1" anchor="t" anchorCtr="0" compatLnSpc="1">
            <a:prstTxWarp prst="textNoShape">
              <a:avLst/>
            </a:prstTxWarp>
          </a:bodyPr>
          <a:lstStyle>
            <a:lvl1pPr defTabSz="931863">
              <a:defRPr sz="1200">
                <a:latin typeface="Calibri" pitchFamily="34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 bwMode="auto">
          <a:xfrm>
            <a:off x="3971925" y="0"/>
            <a:ext cx="3036888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3175" tIns="46588" rIns="93175" bIns="46588" numCol="1" anchor="t" anchorCtr="0" compatLnSpc="1">
            <a:prstTxWarp prst="textNoShape">
              <a:avLst/>
            </a:prstTxWarp>
          </a:bodyPr>
          <a:lstStyle>
            <a:lvl1pPr algn="r" defTabSz="931863">
              <a:defRPr sz="1200">
                <a:latin typeface="Calibri" pitchFamily="34" charset="0"/>
                <a:cs typeface="Arial" charset="0"/>
              </a:defRPr>
            </a:lvl1pPr>
          </a:lstStyle>
          <a:p>
            <a:pPr>
              <a:defRPr/>
            </a:pPr>
            <a:fld id="{4922021E-C4EA-4548-B345-52AB446EEDC6}" type="datetimeFigureOut">
              <a:rPr lang="en-US"/>
              <a:pPr>
                <a:defRPr/>
              </a:pPr>
              <a:t>5/26/2010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 bwMode="auto">
          <a:xfrm>
            <a:off x="0" y="8829675"/>
            <a:ext cx="3036888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3175" tIns="46588" rIns="93175" bIns="46588" numCol="1" anchor="b" anchorCtr="0" compatLnSpc="1">
            <a:prstTxWarp prst="textNoShape">
              <a:avLst/>
            </a:prstTxWarp>
          </a:bodyPr>
          <a:lstStyle>
            <a:lvl1pPr defTabSz="931863">
              <a:defRPr sz="1200">
                <a:latin typeface="Calibri" pitchFamily="34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 bwMode="auto">
          <a:xfrm>
            <a:off x="3971925" y="8829675"/>
            <a:ext cx="3036888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3175" tIns="46588" rIns="93175" bIns="46588" numCol="1" anchor="b" anchorCtr="0" compatLnSpc="1">
            <a:prstTxWarp prst="textNoShape">
              <a:avLst/>
            </a:prstTxWarp>
          </a:bodyPr>
          <a:lstStyle>
            <a:lvl1pPr algn="r" defTabSz="931863">
              <a:defRPr sz="1200">
                <a:latin typeface="Calibri" pitchFamily="34" charset="0"/>
                <a:cs typeface="Arial" charset="0"/>
              </a:defRPr>
            </a:lvl1pPr>
          </a:lstStyle>
          <a:p>
            <a:pPr>
              <a:defRPr/>
            </a:pPr>
            <a:fld id="{6A64076F-7CD1-4AFA-B885-0B5EA93934F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 bwMode="auto">
          <a:xfrm>
            <a:off x="0" y="0"/>
            <a:ext cx="3036888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3175" tIns="46588" rIns="93175" bIns="46588" numCol="1" anchor="t" anchorCtr="0" compatLnSpc="1">
            <a:prstTxWarp prst="textNoShape">
              <a:avLst/>
            </a:prstTxWarp>
          </a:bodyPr>
          <a:lstStyle>
            <a:lvl1pPr defTabSz="931863">
              <a:defRPr sz="1200">
                <a:latin typeface="Calibri" pitchFamily="34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 bwMode="auto">
          <a:xfrm>
            <a:off x="3971925" y="0"/>
            <a:ext cx="3036888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3175" tIns="46588" rIns="93175" bIns="46588" numCol="1" anchor="t" anchorCtr="0" compatLnSpc="1">
            <a:prstTxWarp prst="textNoShape">
              <a:avLst/>
            </a:prstTxWarp>
          </a:bodyPr>
          <a:lstStyle>
            <a:lvl1pPr algn="r" defTabSz="931863">
              <a:defRPr sz="1200">
                <a:latin typeface="Calibri" pitchFamily="34" charset="0"/>
                <a:cs typeface="Arial" charset="0"/>
              </a:defRPr>
            </a:lvl1pPr>
          </a:lstStyle>
          <a:p>
            <a:pPr>
              <a:defRPr/>
            </a:pPr>
            <a:fld id="{C5809597-A93D-4E9A-BAF1-6FC89F92F421}" type="datetimeFigureOut">
              <a:rPr lang="en-US"/>
              <a:pPr>
                <a:defRPr/>
              </a:pPr>
              <a:t>5/26/2010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2688" y="698500"/>
            <a:ext cx="4646612" cy="34845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 bwMode="auto">
          <a:xfrm>
            <a:off x="700088" y="4416425"/>
            <a:ext cx="5610225" cy="4181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3175" tIns="46588" rIns="93175" bIns="4658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 bwMode="auto">
          <a:xfrm>
            <a:off x="0" y="8829675"/>
            <a:ext cx="3036888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3175" tIns="46588" rIns="93175" bIns="46588" numCol="1" anchor="b" anchorCtr="0" compatLnSpc="1">
            <a:prstTxWarp prst="textNoShape">
              <a:avLst/>
            </a:prstTxWarp>
          </a:bodyPr>
          <a:lstStyle>
            <a:lvl1pPr defTabSz="931863">
              <a:defRPr sz="1200">
                <a:latin typeface="Calibri" pitchFamily="34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 bwMode="auto">
          <a:xfrm>
            <a:off x="3971925" y="8829675"/>
            <a:ext cx="3036888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3175" tIns="46588" rIns="93175" bIns="46588" numCol="1" anchor="b" anchorCtr="0" compatLnSpc="1">
            <a:prstTxWarp prst="textNoShape">
              <a:avLst/>
            </a:prstTxWarp>
          </a:bodyPr>
          <a:lstStyle>
            <a:lvl1pPr algn="r" defTabSz="931863">
              <a:defRPr sz="1200">
                <a:latin typeface="Calibri" pitchFamily="34" charset="0"/>
                <a:cs typeface="Arial" charset="0"/>
              </a:defRPr>
            </a:lvl1pPr>
          </a:lstStyle>
          <a:p>
            <a:pPr>
              <a:defRPr/>
            </a:pPr>
            <a:fld id="{881A08BD-2880-4CA4-8533-D8968298343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048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dirty="0" smtClean="0"/>
          </a:p>
        </p:txBody>
      </p:sp>
      <p:sp>
        <p:nvSpPr>
          <p:cNvPr id="2048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EF16705-7194-4737-9FB4-216368D58CEC}" type="slidenum">
              <a:rPr lang="en-US" smtClean="0">
                <a:cs typeface="Arial" pitchFamily="34" charset="0"/>
              </a:rPr>
              <a:pPr/>
              <a:t>1</a:t>
            </a:fld>
            <a:endParaRPr lang="en-US" smtClean="0"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481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34820" name="Slide Number Placeholder 3"/>
          <p:cNvSpPr txBox="1">
            <a:spLocks noGrp="1"/>
          </p:cNvSpPr>
          <p:nvPr/>
        </p:nvSpPr>
        <p:spPr bwMode="auto">
          <a:xfrm>
            <a:off x="3971925" y="8829675"/>
            <a:ext cx="3036888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3175" tIns="46588" rIns="93175" bIns="46588" anchor="b"/>
          <a:lstStyle/>
          <a:p>
            <a:pPr algn="r" defTabSz="931863"/>
            <a:fld id="{77C91233-0A2B-4298-9CBB-E085807309A7}" type="slidenum">
              <a:rPr lang="en-US" sz="1200">
                <a:latin typeface="Calibri" pitchFamily="34" charset="0"/>
              </a:rPr>
              <a:pPr algn="r" defTabSz="931863"/>
              <a:t>10</a:t>
            </a:fld>
            <a:endParaRPr lang="en-US" sz="1200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81A08BD-2880-4CA4-8533-D89682983438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81A08BD-2880-4CA4-8533-D89682983438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81A08BD-2880-4CA4-8533-D89682983438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81A08BD-2880-4CA4-8533-D89682983438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81A08BD-2880-4CA4-8533-D89682983438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81A08BD-2880-4CA4-8533-D89682983438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81A08BD-2880-4CA4-8533-D89682983438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81A08BD-2880-4CA4-8533-D89682983438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blipFill dpi="0" rotWithShape="0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3657600"/>
            <a:ext cx="7772400" cy="1362075"/>
          </a:xfrm>
        </p:spPr>
        <p:txBody>
          <a:bodyPr anchor="t"/>
          <a:lstStyle>
            <a:lvl1pPr algn="l">
              <a:defRPr sz="4000" b="1" cap="all">
                <a:solidFill>
                  <a:srgbClr val="6C0000"/>
                </a:solidFill>
                <a:latin typeface="Myriad Pro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209800"/>
            <a:ext cx="7772400" cy="1500187"/>
          </a:xfrm>
        </p:spPr>
        <p:txBody>
          <a:bodyPr anchor="b"/>
          <a:lstStyle>
            <a:lvl1pPr marL="0" indent="0">
              <a:buNone/>
              <a:defRPr sz="2000" b="1">
                <a:solidFill>
                  <a:schemeClr val="tx1">
                    <a:tint val="75000"/>
                  </a:schemeClr>
                </a:solidFill>
                <a:latin typeface="Myriad Pro" pitchFamily="34" charset="0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241B22-9DD3-4AA3-87F5-99FF0EEC28F4}" type="datetimeFigureOut">
              <a:rPr lang="en-US"/>
              <a:pPr>
                <a:defRPr/>
              </a:pPr>
              <a:t>5/26/2010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56C863-32FA-466B-9A13-6C40D38771B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809A58-B16B-4E9B-9E4B-C7506C0E9B18}" type="datetimeFigureOut">
              <a:rPr lang="en-US"/>
              <a:pPr>
                <a:defRPr/>
              </a:pPr>
              <a:t>5/26/2010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0E483C-21EF-46E9-9057-026855244E0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wo Content">
    <p:bg>
      <p:bgPr>
        <a:blipFill dpi="0" rotWithShape="0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838200"/>
          </a:xfrm>
        </p:spPr>
        <p:txBody>
          <a:bodyPr/>
          <a:lstStyle>
            <a:lvl1pPr>
              <a:defRPr sz="3200" b="1">
                <a:solidFill>
                  <a:schemeClr val="bg1"/>
                </a:solidFill>
                <a:latin typeface="Myriad Pro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1EE952-AD04-44B8-8188-CC1B5C656D96}" type="datetimeFigureOut">
              <a:rPr lang="en-US"/>
              <a:pPr>
                <a:defRPr/>
              </a:pPr>
              <a:t>5/26/2010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23E9E4-0DEF-46B7-847D-0D065CA87C4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bg>
      <p:bgPr>
        <a:blipFill dpi="0" rotWithShape="0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812202-F19D-4D71-917A-032A83CA2CA2}" type="datetimeFigureOut">
              <a:rPr lang="en-US"/>
              <a:pPr>
                <a:defRPr/>
              </a:pPr>
              <a:t>5/26/2010</a:t>
            </a:fld>
            <a:endParaRPr lang="en-US" dirty="0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2BEE8F-9FE4-4B40-B3B1-36B622D761E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>
                <a:solidFill>
                  <a:schemeClr val="bg1"/>
                </a:solidFill>
                <a:latin typeface="Myriad Pro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>
                <a:solidFill>
                  <a:schemeClr val="bg1"/>
                </a:solidFill>
                <a:latin typeface="Myriad Pro" pitchFamily="34" charset="0"/>
              </a:defRPr>
            </a:lvl1pPr>
            <a:lvl2pPr>
              <a:defRPr sz="2800">
                <a:solidFill>
                  <a:schemeClr val="bg1"/>
                </a:solidFill>
                <a:latin typeface="Myriad Pro" pitchFamily="34" charset="0"/>
              </a:defRPr>
            </a:lvl2pPr>
            <a:lvl3pPr>
              <a:defRPr sz="2400">
                <a:solidFill>
                  <a:schemeClr val="bg1"/>
                </a:solidFill>
                <a:latin typeface="Myriad Pro" pitchFamily="34" charset="0"/>
              </a:defRPr>
            </a:lvl3pPr>
            <a:lvl4pPr>
              <a:defRPr sz="2000">
                <a:solidFill>
                  <a:schemeClr val="bg1"/>
                </a:solidFill>
                <a:latin typeface="Myriad Pro" pitchFamily="34" charset="0"/>
              </a:defRPr>
            </a:lvl4pPr>
            <a:lvl5pPr>
              <a:defRPr sz="2000">
                <a:solidFill>
                  <a:schemeClr val="bg1"/>
                </a:solidFill>
                <a:latin typeface="Myriad Pro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>
                <a:solidFill>
                  <a:schemeClr val="bg1"/>
                </a:solidFill>
                <a:latin typeface="Myriad Pro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05D439-B1C1-4913-AB30-58684C948F38}" type="datetimeFigureOut">
              <a:rPr lang="en-US"/>
              <a:pPr>
                <a:defRPr/>
              </a:pPr>
              <a:t>5/26/2010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CECC3D-B817-45FD-885C-2FED22947F9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>
                <a:solidFill>
                  <a:schemeClr val="bg1"/>
                </a:solidFill>
                <a:latin typeface="Myriad Pro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 b="1">
                <a:solidFill>
                  <a:schemeClr val="bg1"/>
                </a:solidFill>
                <a:latin typeface="Myriad Pro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>
                <a:solidFill>
                  <a:schemeClr val="bg1"/>
                </a:solidFill>
                <a:latin typeface="Myriad Pro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F4EBA3-8C3E-4685-B445-9899FC2E65B4}" type="datetimeFigureOut">
              <a:rPr lang="en-US"/>
              <a:pPr>
                <a:defRPr/>
              </a:pPr>
              <a:t>5/26/2010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85C3C2-EEC7-426A-A13F-3DEE98F03A4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  <a:latin typeface="Myriad Pro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>
                <a:solidFill>
                  <a:schemeClr val="bg1"/>
                </a:solidFill>
                <a:latin typeface="Myriad Pro" pitchFamily="34" charset="0"/>
              </a:defRPr>
            </a:lvl1pPr>
            <a:lvl2pPr>
              <a:defRPr>
                <a:solidFill>
                  <a:schemeClr val="bg1"/>
                </a:solidFill>
                <a:latin typeface="Myriad Pro" pitchFamily="34" charset="0"/>
              </a:defRPr>
            </a:lvl2pPr>
            <a:lvl3pPr>
              <a:defRPr>
                <a:solidFill>
                  <a:schemeClr val="bg1"/>
                </a:solidFill>
                <a:latin typeface="Myriad Pro" pitchFamily="34" charset="0"/>
              </a:defRPr>
            </a:lvl3pPr>
            <a:lvl4pPr>
              <a:defRPr>
                <a:solidFill>
                  <a:schemeClr val="bg1"/>
                </a:solidFill>
                <a:latin typeface="Myriad Pro" pitchFamily="34" charset="0"/>
              </a:defRPr>
            </a:lvl4pPr>
            <a:lvl5pPr>
              <a:defRPr>
                <a:solidFill>
                  <a:schemeClr val="bg1"/>
                </a:solidFill>
                <a:latin typeface="Myriad Pro" pitchFamily="34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F5CF85-3D9B-42D4-B9BF-7F56B9C32BC2}" type="datetimeFigureOut">
              <a:rPr lang="en-US"/>
              <a:pPr>
                <a:defRPr/>
              </a:pPr>
              <a:t>5/26/2010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83597A-3C8A-4D97-AD95-892700B47DD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A95E55-07B4-4C08-8CE3-12C0DFD656AD}" type="datetimeFigureOut">
              <a:rPr lang="en-US"/>
              <a:pPr>
                <a:defRPr/>
              </a:pPr>
              <a:t>5/26/2010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76F4F2-77DC-46E2-9582-23631EB40FF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8B7E79-41A8-4588-9C4F-489E38C05A4E}" type="datetimeFigureOut">
              <a:rPr lang="en-US"/>
              <a:pPr>
                <a:defRPr/>
              </a:pPr>
              <a:t>5/26/2010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6207CD-7498-4230-B986-90440B5FE7C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1EE952-AD04-44B8-8188-CC1B5C656D96}" type="datetimeFigureOut">
              <a:rPr lang="en-US"/>
              <a:pPr>
                <a:defRPr/>
              </a:pPr>
              <a:t>5/26/2010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23E9E4-0DEF-46B7-847D-0D065CA87C4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2051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5768EB59-9D91-4876-B52B-F43811D42790}" type="datetimeFigureOut">
              <a:rPr lang="en-US"/>
              <a:pPr>
                <a:defRPr/>
              </a:pPr>
              <a:t>5/26/2010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75813D2E-55AD-47E2-8E62-974C10280D3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8" r:id="rId1"/>
    <p:sldLayoutId id="2147483757" r:id="rId2"/>
    <p:sldLayoutId id="2147483752" r:id="rId3"/>
    <p:sldLayoutId id="2147483753" r:id="rId4"/>
    <p:sldLayoutId id="2147483754" r:id="rId5"/>
    <p:sldLayoutId id="2147483755" r:id="rId6"/>
    <p:sldLayoutId id="2147483756" r:id="rId7"/>
    <p:sldLayoutId id="2147483758" r:id="rId8"/>
    <p:sldLayoutId id="2147483759" r:id="rId9"/>
    <p:sldLayoutId id="2147483760" r:id="rId10"/>
  </p:sldLayoutIdLst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1" grpId="0" build="p">
        <p:tmplLst>
          <p:tmpl lvl="1">
            <p:tnLst>
              <p:par>
                <p:cTn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05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  <p:tmpl lvl="2">
            <p:tnLst>
              <p:par>
                <p:cTn presetID="1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05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  <p:tmpl lvl="3">
            <p:tnLst>
              <p:par>
                <p:cTn presetID="1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05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  <p:tmpl lvl="4">
            <p:tnLst>
              <p:par>
                <p:cTn presetID="1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05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  <p:tmpl lvl="5">
            <p:tnLst>
              <p:par>
                <p:cTn presetID="1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05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</p:tmplLst>
      </p:bldP>
    </p:bld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mailto:hshierholz@epi.org" TargetMode="Externa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epi.org/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oleObject" Target="../embeddings/oleObject1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152400" y="1600200"/>
            <a:ext cx="8991600" cy="1600200"/>
          </a:xfrm>
        </p:spPr>
        <p:txBody>
          <a:bodyPr anchor="t"/>
          <a:lstStyle/>
          <a:p>
            <a:pPr algn="ctr"/>
            <a:r>
              <a:rPr lang="en-US" sz="3200" dirty="0" smtClean="0"/>
              <a:t>Long-term unemployment: </a:t>
            </a:r>
            <a:br>
              <a:rPr lang="en-US" sz="3200" dirty="0" smtClean="0"/>
            </a:br>
            <a:r>
              <a:rPr lang="en-US" sz="3200" dirty="0" smtClean="0"/>
              <a:t>causes, consequences </a:t>
            </a:r>
            <a:br>
              <a:rPr lang="en-US" sz="3200" dirty="0" smtClean="0"/>
            </a:br>
            <a:r>
              <a:rPr lang="en-US" sz="3200" dirty="0" smtClean="0"/>
              <a:t>and solutions</a:t>
            </a:r>
            <a:endParaRPr lang="en-US" sz="3200" dirty="0"/>
          </a:p>
        </p:txBody>
      </p:sp>
      <p:sp>
        <p:nvSpPr>
          <p:cNvPr id="512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23900" y="4267200"/>
            <a:ext cx="7772400" cy="890587"/>
          </a:xfrm>
        </p:spPr>
        <p:txBody>
          <a:bodyPr/>
          <a:lstStyle/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sz="32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Myriad Pro"/>
              </a:rPr>
              <a:t>Heidi Shierholz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Myriad Pro"/>
              </a:rPr>
              <a:t>Economist, Economic Policy Institute</a:t>
            </a: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2781300" y="228600"/>
            <a:ext cx="3657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i="1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Myriad Pro"/>
                <a:ea typeface="+mn-ea"/>
                <a:cs typeface="+mn-cs"/>
              </a:rPr>
              <a:t>May </a:t>
            </a:r>
            <a:r>
              <a:rPr lang="en-US" sz="2400" i="1" dirty="0" smtClean="0">
                <a:solidFill>
                  <a:schemeClr val="bg1"/>
                </a:solidFill>
                <a:latin typeface="Myriad Pro"/>
                <a:cs typeface="+mn-cs"/>
              </a:rPr>
              <a:t>26</a:t>
            </a:r>
            <a:r>
              <a:rPr kumimoji="0" lang="en-US" sz="2400" i="1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Myriad Pro"/>
                <a:ea typeface="+mn-ea"/>
                <a:cs typeface="+mn-cs"/>
              </a:rPr>
              <a:t>, 2010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3000" b="1" i="0" u="none" strike="noStrike" kern="1200" cap="none" spc="0" normalizeH="0" baseline="0" noProof="0" dirty="0" smtClean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Myriad Pro"/>
              <a:ea typeface="+mn-ea"/>
              <a:cs typeface="+mn-cs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219200" y="3505200"/>
            <a:ext cx="7010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yriad Pro"/>
              </a:rPr>
              <a:t>EPI Forum  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838200"/>
          </a:xfrm>
        </p:spPr>
        <p:txBody>
          <a:bodyPr/>
          <a:lstStyle/>
          <a:p>
            <a:r>
              <a:rPr lang="en-US" sz="3600" dirty="0" smtClean="0">
                <a:latin typeface="Myriad Pro"/>
              </a:rPr>
              <a:t>For more information</a:t>
            </a:r>
            <a:endParaRPr lang="en-US" sz="3600" b="1" dirty="0" smtClean="0">
              <a:latin typeface="Myriad Pro"/>
            </a:endParaRPr>
          </a:p>
        </p:txBody>
      </p:sp>
      <p:sp>
        <p:nvSpPr>
          <p:cNvPr id="18436" name="Rectangle 5"/>
          <p:cNvSpPr>
            <a:spLocks noGrp="1"/>
          </p:cNvSpPr>
          <p:nvPr>
            <p:ph sz="half" idx="4294967295"/>
          </p:nvPr>
        </p:nvSpPr>
        <p:spPr>
          <a:xfrm>
            <a:off x="647700" y="1676400"/>
            <a:ext cx="7848600" cy="1554162"/>
          </a:xfrm>
        </p:spPr>
        <p:txBody>
          <a:bodyPr/>
          <a:lstStyle/>
          <a:p>
            <a:pPr algn="ctr">
              <a:buFont typeface="Arial" pitchFamily="34" charset="0"/>
              <a:buNone/>
            </a:pPr>
            <a:r>
              <a:rPr lang="en-US" sz="2800" b="1" dirty="0" smtClean="0">
                <a:solidFill>
                  <a:srgbClr val="6C0000"/>
                </a:solidFill>
                <a:latin typeface="Myriad Pro"/>
              </a:rPr>
              <a:t>Heidi Shierholz</a:t>
            </a:r>
          </a:p>
          <a:p>
            <a:pPr algn="ctr">
              <a:buFont typeface="Arial" pitchFamily="34" charset="0"/>
              <a:buNone/>
            </a:pPr>
            <a:r>
              <a:rPr lang="en-US" sz="2800" i="1" dirty="0" smtClean="0">
                <a:solidFill>
                  <a:srgbClr val="005EA4"/>
                </a:solidFill>
                <a:latin typeface="Myriad Pro"/>
                <a:hlinkClick r:id="rId3"/>
              </a:rPr>
              <a:t>hshierholz@epi.org</a:t>
            </a:r>
            <a:endParaRPr lang="en-US" sz="2800" i="1" dirty="0" smtClean="0">
              <a:solidFill>
                <a:srgbClr val="005EA4"/>
              </a:solidFill>
              <a:latin typeface="Myriad Pro"/>
            </a:endParaRPr>
          </a:p>
          <a:p>
            <a:pPr algn="ctr">
              <a:buFont typeface="Arial" pitchFamily="34" charset="0"/>
              <a:buNone/>
            </a:pPr>
            <a:r>
              <a:rPr lang="en-US" sz="2800" b="1" i="1" dirty="0" smtClean="0">
                <a:solidFill>
                  <a:srgbClr val="6C0000"/>
                </a:solidFill>
                <a:latin typeface="Myriad Pro"/>
              </a:rPr>
              <a:t>202.533.2560</a:t>
            </a:r>
          </a:p>
        </p:txBody>
      </p:sp>
      <p:sp>
        <p:nvSpPr>
          <p:cNvPr id="18435" name="Rectangle 3"/>
          <p:cNvSpPr>
            <a:spLocks noGrp="1" noChangeArrowheads="1"/>
          </p:cNvSpPr>
          <p:nvPr>
            <p:ph sz="half" idx="4294967295"/>
          </p:nvPr>
        </p:nvSpPr>
        <p:spPr>
          <a:xfrm>
            <a:off x="609600" y="3810000"/>
            <a:ext cx="7924800" cy="1905000"/>
          </a:xfrm>
        </p:spPr>
        <p:txBody>
          <a:bodyPr/>
          <a:lstStyle/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sz="2000" b="1" dirty="0" smtClean="0">
                <a:solidFill>
                  <a:srgbClr val="6C0000"/>
                </a:solidFill>
                <a:latin typeface="Myriad Pro"/>
              </a:rPr>
              <a:t>Economic Policy Institute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sz="1600" b="1" dirty="0" smtClean="0">
                <a:latin typeface="Myriad Pro"/>
              </a:rPr>
              <a:t>1333 H Street, NW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sz="1600" b="1" dirty="0" smtClean="0">
                <a:latin typeface="Myriad Pro"/>
              </a:rPr>
              <a:t>Suite 300, East Tower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sz="1600" b="1" dirty="0" smtClean="0">
                <a:latin typeface="Myriad Pro"/>
              </a:rPr>
              <a:t>Washington, DC 20005-4707 </a:t>
            </a:r>
          </a:p>
          <a:p>
            <a:pPr algn="ctr">
              <a:buFont typeface="Arial" pitchFamily="34" charset="0"/>
              <a:buNone/>
            </a:pPr>
            <a:r>
              <a:rPr lang="en-US" sz="1600" b="1" i="1" dirty="0" smtClean="0">
                <a:solidFill>
                  <a:srgbClr val="6C0000"/>
                </a:solidFill>
                <a:latin typeface="Myriad Pro"/>
              </a:rPr>
              <a:t>202.775.8810</a:t>
            </a:r>
          </a:p>
          <a:p>
            <a:pPr algn="ctr">
              <a:buFont typeface="Arial" pitchFamily="34" charset="0"/>
              <a:buNone/>
            </a:pPr>
            <a:r>
              <a:rPr lang="en-US" sz="2400" b="1" i="1" dirty="0" smtClean="0">
                <a:solidFill>
                  <a:srgbClr val="005EA4"/>
                </a:solidFill>
                <a:latin typeface="Myriad Pro"/>
                <a:hlinkClick r:id="rId4"/>
              </a:rPr>
              <a:t>www.epi.org</a:t>
            </a:r>
            <a:endParaRPr lang="en-US" sz="2400" b="1" i="1" dirty="0" smtClean="0">
              <a:solidFill>
                <a:srgbClr val="005EA4"/>
              </a:solidFill>
              <a:latin typeface="Myriad Pro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gap in the labor market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152400" y="5715000"/>
            <a:ext cx="2153154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 smtClean="0">
                <a:latin typeface="Myriad Pro" pitchFamily="34" charset="0"/>
              </a:rPr>
              <a:t>Source: Author’s analysis of BLS data.</a:t>
            </a:r>
            <a:endParaRPr lang="en-US" sz="1000" dirty="0">
              <a:latin typeface="Myriad Pro" pitchFamily="34" charset="0"/>
            </a:endParaRPr>
          </a:p>
        </p:txBody>
      </p:sp>
      <p:grpSp>
        <p:nvGrpSpPr>
          <p:cNvPr id="18" name="Group 17"/>
          <p:cNvGrpSpPr/>
          <p:nvPr/>
        </p:nvGrpSpPr>
        <p:grpSpPr>
          <a:xfrm>
            <a:off x="3505200" y="1295400"/>
            <a:ext cx="4267200" cy="779621"/>
            <a:chOff x="3810000" y="1447800"/>
            <a:chExt cx="4267200" cy="779621"/>
          </a:xfrm>
        </p:grpSpPr>
        <p:sp>
          <p:nvSpPr>
            <p:cNvPr id="6" name="TextBox 5"/>
            <p:cNvSpPr txBox="1"/>
            <p:nvPr/>
          </p:nvSpPr>
          <p:spPr>
            <a:xfrm>
              <a:off x="3810000" y="1447800"/>
              <a:ext cx="19812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dirty="0" smtClean="0">
                  <a:latin typeface="Myriad Pro" pitchFamily="34" charset="0"/>
                </a:rPr>
                <a:t>Jobs needed to keep up with population growth</a:t>
              </a:r>
              <a:endParaRPr lang="en-US" sz="1200" dirty="0">
                <a:latin typeface="Myriad Pro" pitchFamily="34" charset="0"/>
              </a:endParaRPr>
            </a:p>
          </p:txBody>
        </p:sp>
        <p:cxnSp>
          <p:nvCxnSpPr>
            <p:cNvPr id="8" name="Straight Arrow Connector 7"/>
            <p:cNvCxnSpPr/>
            <p:nvPr/>
          </p:nvCxnSpPr>
          <p:spPr>
            <a:xfrm>
              <a:off x="5562600" y="1676400"/>
              <a:ext cx="457200" cy="304800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16" name="TextBox 15"/>
            <p:cNvSpPr txBox="1"/>
            <p:nvPr/>
          </p:nvSpPr>
          <p:spPr>
            <a:xfrm>
              <a:off x="7239000" y="1981200"/>
              <a:ext cx="838200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000" b="1" dirty="0" smtClean="0">
                  <a:latin typeface="Myriad Pro" pitchFamily="34" charset="0"/>
                </a:rPr>
                <a:t>2.9 million</a:t>
              </a:r>
              <a:endParaRPr lang="en-US" sz="1000" b="1" dirty="0">
                <a:latin typeface="Myriad Pro" pitchFamily="34" charset="0"/>
              </a:endParaRPr>
            </a:p>
          </p:txBody>
        </p:sp>
      </p:grpSp>
      <p:cxnSp>
        <p:nvCxnSpPr>
          <p:cNvPr id="21" name="Straight Arrow Connector 20"/>
          <p:cNvCxnSpPr/>
          <p:nvPr/>
        </p:nvCxnSpPr>
        <p:spPr>
          <a:xfrm rot="5400000" flipH="1" flipV="1">
            <a:off x="6744494" y="1942306"/>
            <a:ext cx="381000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/>
          <p:nvPr/>
        </p:nvCxnSpPr>
        <p:spPr>
          <a:xfrm rot="5400000">
            <a:off x="6287294" y="2932906"/>
            <a:ext cx="1295400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4" name="TextBox 23"/>
          <p:cNvSpPr txBox="1"/>
          <p:nvPr/>
        </p:nvSpPr>
        <p:spPr>
          <a:xfrm>
            <a:off x="6934200" y="2971800"/>
            <a:ext cx="785793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b="1" dirty="0" smtClean="0">
                <a:latin typeface="Myriad Pro" pitchFamily="34" charset="0"/>
              </a:rPr>
              <a:t>7.8 million</a:t>
            </a:r>
            <a:endParaRPr lang="en-US" sz="1000" b="1" dirty="0">
              <a:latin typeface="Myriad Pro" pitchFamily="34" charset="0"/>
            </a:endParaRPr>
          </a:p>
        </p:txBody>
      </p:sp>
      <p:sp>
        <p:nvSpPr>
          <p:cNvPr id="27" name="Right Brace 26"/>
          <p:cNvSpPr/>
          <p:nvPr/>
        </p:nvSpPr>
        <p:spPr>
          <a:xfrm>
            <a:off x="7543800" y="1676400"/>
            <a:ext cx="304800" cy="1981200"/>
          </a:xfrm>
          <a:prstGeom prst="rightBrac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TextBox 27"/>
          <p:cNvSpPr txBox="1"/>
          <p:nvPr/>
        </p:nvSpPr>
        <p:spPr>
          <a:xfrm>
            <a:off x="7772400" y="2514600"/>
            <a:ext cx="112883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>
                <a:latin typeface="Myriad Pro" pitchFamily="34" charset="0"/>
              </a:rPr>
              <a:t>10.7 million</a:t>
            </a:r>
            <a:endParaRPr lang="en-US" sz="1400" b="1" dirty="0">
              <a:latin typeface="Myriad Pro" pitchFamily="34" charset="0"/>
            </a:endParaRPr>
          </a:p>
        </p:txBody>
      </p:sp>
      <p:graphicFrame>
        <p:nvGraphicFramePr>
          <p:cNvPr id="29" name="Chart 28"/>
          <p:cNvGraphicFramePr>
            <a:graphicFrameLocks noGrp="1"/>
          </p:cNvGraphicFramePr>
          <p:nvPr/>
        </p:nvGraphicFramePr>
        <p:xfrm>
          <a:off x="228600" y="1371600"/>
          <a:ext cx="7162800" cy="434339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graphicEl>
                                              <a:chart seriesIdx="1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9">
                                            <p:graphicEl>
                                              <a:chart seriesIdx="1" categoryIdx="-4" bldStep="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graphicEl>
                                              <a:chart seriesIdx="2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29">
                                            <p:graphicEl>
                                              <a:chart seriesIdx="2" categoryIdx="-4" bldStep="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27" grpId="0" animBg="1"/>
      <p:bldP spid="28" grpId="0"/>
      <p:bldGraphic spid="29" grpId="0" uiExpand="1">
        <p:bldSub>
          <a:bldChart bld="series"/>
        </p:bldSub>
      </p:bldGraphic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000" dirty="0" smtClean="0"/>
              <a:t>Unemployment far outpacing job openings</a:t>
            </a:r>
            <a:endParaRPr lang="en-US" sz="3000" dirty="0"/>
          </a:p>
        </p:txBody>
      </p:sp>
      <p:graphicFrame>
        <p:nvGraphicFramePr>
          <p:cNvPr id="5" name="Chart 4"/>
          <p:cNvGraphicFramePr>
            <a:graphicFrameLocks noGrp="1"/>
          </p:cNvGraphicFramePr>
          <p:nvPr/>
        </p:nvGraphicFramePr>
        <p:xfrm>
          <a:off x="238975" y="1295401"/>
          <a:ext cx="8600225" cy="4572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4953000" y="4267200"/>
            <a:ext cx="258733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>
                <a:solidFill>
                  <a:srgbClr val="619428"/>
                </a:solidFill>
                <a:latin typeface="Myriad Pro" pitchFamily="34" charset="0"/>
              </a:rPr>
              <a:t>Number of job openings</a:t>
            </a:r>
            <a:endParaRPr lang="en-US" sz="1400" b="1" dirty="0">
              <a:solidFill>
                <a:srgbClr val="619428"/>
              </a:solidFill>
              <a:latin typeface="Myriad Pro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52400" y="5791200"/>
            <a:ext cx="2459328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 smtClean="0">
                <a:latin typeface="Myriad Pro" pitchFamily="34" charset="0"/>
              </a:rPr>
              <a:t>Source: EPI analysis of CPS and JOLTS data.</a:t>
            </a:r>
            <a:endParaRPr lang="en-US" sz="1000" dirty="0">
              <a:latin typeface="Myriad Pro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553200" y="2286000"/>
            <a:ext cx="218790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 smtClean="0">
                <a:latin typeface="Myriad Pro" pitchFamily="34" charset="0"/>
              </a:rPr>
              <a:t>April 2010: 15.3 million</a:t>
            </a:r>
            <a:endParaRPr lang="en-US" sz="1200" b="1" dirty="0">
              <a:latin typeface="Myriad Pro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324600" y="3810000"/>
            <a:ext cx="213594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 smtClean="0">
                <a:latin typeface="Myriad Pro" pitchFamily="34" charset="0"/>
              </a:rPr>
              <a:t>March 2010: 2.7 million </a:t>
            </a:r>
            <a:endParaRPr lang="en-US" sz="1200" b="1" dirty="0">
              <a:latin typeface="Myriad Pro" pitchFamily="34" charset="0"/>
            </a:endParaRPr>
          </a:p>
        </p:txBody>
      </p:sp>
      <p:cxnSp>
        <p:nvCxnSpPr>
          <p:cNvPr id="11" name="Straight Arrow Connector 10"/>
          <p:cNvCxnSpPr/>
          <p:nvPr/>
        </p:nvCxnSpPr>
        <p:spPr>
          <a:xfrm rot="16200000" flipH="1">
            <a:off x="7772400" y="4114800"/>
            <a:ext cx="685800" cy="5334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chart seriesIdx="0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>
                                            <p:graphicEl>
                                              <a:chart seriesIdx="0" categoryIdx="-4" bldStep="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 uiExpand="1">
        <p:bldSub>
          <a:bldChart bld="series"/>
        </p:bldSub>
      </p:bldGraphic>
      <p:bldP spid="6" grpId="0"/>
      <p:bldP spid="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5.6 Job seekers per job opening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600200"/>
            <a:ext cx="8991600" cy="434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Share of unemployed who have been jobless for over six months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0" y="5867401"/>
            <a:ext cx="25908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smtClean="0">
                <a:latin typeface="Myriad Pro" pitchFamily="34" charset="0"/>
              </a:rPr>
              <a:t>Source: Bureau of Labor Statistics</a:t>
            </a:r>
            <a:endParaRPr lang="en-US" sz="1000" dirty="0">
              <a:latin typeface="Myriad Pro" pitchFamily="34" charset="0"/>
            </a:endParaRPr>
          </a:p>
        </p:txBody>
      </p:sp>
      <p:graphicFrame>
        <p:nvGraphicFramePr>
          <p:cNvPr id="5" name="Chart 4"/>
          <p:cNvGraphicFramePr>
            <a:graphicFrameLocks noGrp="1"/>
          </p:cNvGraphicFramePr>
          <p:nvPr/>
        </p:nvGraphicFramePr>
        <p:xfrm>
          <a:off x="152401" y="1295399"/>
          <a:ext cx="8752624" cy="464820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Current UI Benefits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457200" y="1828800"/>
            <a:ext cx="8229600" cy="33239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buFont typeface="Arial" pitchFamily="34" charset="0"/>
              <a:buChar char="•"/>
            </a:pPr>
            <a:r>
              <a:rPr lang="en-US" sz="3000" dirty="0" smtClean="0"/>
              <a:t> Regular benefits:  Maximum of 26 weeks</a:t>
            </a:r>
          </a:p>
          <a:p>
            <a:pPr lvl="0">
              <a:buFont typeface="Arial" pitchFamily="34" charset="0"/>
              <a:buChar char="•"/>
            </a:pPr>
            <a:r>
              <a:rPr lang="en-US" sz="3000" dirty="0" smtClean="0"/>
              <a:t> Plus emergency benefits: Up to 73 additional</a:t>
            </a:r>
          </a:p>
          <a:p>
            <a:pPr lvl="0"/>
            <a:r>
              <a:rPr lang="en-US" sz="3000" i="1" dirty="0" smtClean="0"/>
              <a:t>  </a:t>
            </a:r>
            <a:r>
              <a:rPr lang="en-US" sz="3000" dirty="0" smtClean="0"/>
              <a:t>weeks, (depending on the unemployment rate</a:t>
            </a:r>
          </a:p>
          <a:p>
            <a:pPr lvl="0"/>
            <a:r>
              <a:rPr lang="en-US" sz="3000" dirty="0" smtClean="0"/>
              <a:t>  in your state)</a:t>
            </a:r>
          </a:p>
          <a:p>
            <a:pPr lvl="0">
              <a:buFont typeface="Arial" pitchFamily="34" charset="0"/>
              <a:buChar char="•"/>
            </a:pPr>
            <a:r>
              <a:rPr lang="en-US" sz="3000" dirty="0" smtClean="0"/>
              <a:t> Note: Under current law, emergency benefits</a:t>
            </a:r>
          </a:p>
          <a:p>
            <a:pPr lvl="0"/>
            <a:r>
              <a:rPr lang="en-US" sz="3000" dirty="0" smtClean="0"/>
              <a:t>  begin to phase out </a:t>
            </a:r>
            <a:r>
              <a:rPr lang="en-US" sz="3000" i="1" dirty="0" smtClean="0"/>
              <a:t>next week</a:t>
            </a:r>
            <a:r>
              <a:rPr lang="en-US" sz="3000" dirty="0" smtClean="0"/>
              <a:t>.</a:t>
            </a:r>
          </a:p>
          <a:p>
            <a:r>
              <a:rPr lang="en-US" sz="3000" dirty="0" smtClean="0"/>
              <a:t> </a:t>
            </a:r>
            <a:endParaRPr lang="en-US" sz="3000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Share of unemployed receiving UI</a:t>
            </a:r>
            <a:endParaRPr lang="en-US" dirty="0"/>
          </a:p>
        </p:txBody>
      </p:sp>
      <p:graphicFrame>
        <p:nvGraphicFramePr>
          <p:cNvPr id="3" name="Chart 2"/>
          <p:cNvGraphicFramePr>
            <a:graphicFrameLocks noGrp="1"/>
          </p:cNvGraphicFramePr>
          <p:nvPr/>
        </p:nvGraphicFramePr>
        <p:xfrm>
          <a:off x="238975" y="1295401"/>
          <a:ext cx="8600225" cy="449579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3962400" y="3505200"/>
            <a:ext cx="285789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>
                <a:solidFill>
                  <a:srgbClr val="619428"/>
                </a:solidFill>
                <a:latin typeface="Myriad Pro" pitchFamily="34" charset="0"/>
              </a:rPr>
              <a:t>Recipients in regular UI programs</a:t>
            </a:r>
            <a:endParaRPr lang="en-US" sz="1400" b="1" dirty="0">
              <a:solidFill>
                <a:srgbClr val="619428"/>
              </a:solidFill>
              <a:latin typeface="Myriad Pro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28600" y="5791200"/>
            <a:ext cx="1875835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 smtClean="0">
                <a:latin typeface="Myriad Pro" pitchFamily="34" charset="0"/>
              </a:rPr>
              <a:t>Source: EPI analysis of ETA data.</a:t>
            </a:r>
            <a:endParaRPr lang="en-US" sz="1000" dirty="0">
              <a:latin typeface="Myriad Pro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315200" y="2209800"/>
            <a:ext cx="69281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>
                <a:latin typeface="Myriad Pro" pitchFamily="34" charset="0"/>
              </a:rPr>
              <a:t>68.0%</a:t>
            </a:r>
            <a:endParaRPr lang="en-US" sz="1400" b="1" dirty="0">
              <a:latin typeface="Myriad Pro" pitchFamily="34" charset="0"/>
            </a:endParaRPr>
          </a:p>
        </p:txBody>
      </p:sp>
      <p:cxnSp>
        <p:nvCxnSpPr>
          <p:cNvPr id="8" name="Straight Arrow Connector 7"/>
          <p:cNvCxnSpPr/>
          <p:nvPr/>
        </p:nvCxnSpPr>
        <p:spPr>
          <a:xfrm flipV="1">
            <a:off x="7924800" y="2057400"/>
            <a:ext cx="609600" cy="2286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7620000" y="3048000"/>
            <a:ext cx="69281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>
                <a:latin typeface="Myriad Pro" pitchFamily="34" charset="0"/>
              </a:rPr>
              <a:t>33.6%</a:t>
            </a:r>
            <a:endParaRPr lang="en-US" sz="1400" b="1" dirty="0">
              <a:latin typeface="Myriad Pro" pitchFamily="34" charset="0"/>
            </a:endParaRPr>
          </a:p>
        </p:txBody>
      </p:sp>
      <p:cxnSp>
        <p:nvCxnSpPr>
          <p:cNvPr id="11" name="Straight Arrow Connector 10"/>
          <p:cNvCxnSpPr/>
          <p:nvPr/>
        </p:nvCxnSpPr>
        <p:spPr>
          <a:xfrm>
            <a:off x="8070112" y="3320903"/>
            <a:ext cx="464288" cy="33669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chart seriesIdx="0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graphicEl>
                                              <a:chart seriesIdx="0" categoryIdx="-4" bldStep="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3" grpId="0" uiExpand="1">
        <p:bldSub>
          <a:bldChart bld="series"/>
        </p:bldSub>
      </p:bldGraphic>
      <p:bldP spid="4" grpId="0"/>
      <p:bldP spid="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What’s at stake</a:t>
            </a:r>
            <a:endParaRPr lang="en-US" dirty="0"/>
          </a:p>
        </p:txBody>
      </p:sp>
      <p:graphicFrame>
        <p:nvGraphicFramePr>
          <p:cNvPr id="3" name="Chart 2"/>
          <p:cNvGraphicFramePr>
            <a:graphicFrameLocks noGrp="1"/>
          </p:cNvGraphicFramePr>
          <p:nvPr/>
        </p:nvGraphicFramePr>
        <p:xfrm>
          <a:off x="238975" y="1295401"/>
          <a:ext cx="8666049" cy="457199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152400" y="5715000"/>
            <a:ext cx="838691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 smtClean="0">
                <a:latin typeface="Myriad Pro" pitchFamily="34" charset="0"/>
              </a:rPr>
              <a:t>Source: ETA.</a:t>
            </a:r>
            <a:endParaRPr lang="en-US" sz="1000" dirty="0">
              <a:latin typeface="Myriad Pro" pitchFamily="34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chart seriesIdx="1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graphicEl>
                                              <a:chart seriesIdx="1" categoryIdx="-4" bldStep="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3" grpId="0" uiExpand="1">
        <p:bldSub>
          <a:bldChart bld="series"/>
        </p:bldSub>
      </p:bldGraphic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Number of Claimants Impacted </a:t>
            </a:r>
            <a:br>
              <a:rPr lang="en-US" dirty="0" smtClean="0"/>
            </a:br>
            <a:r>
              <a:rPr lang="en-US" dirty="0" smtClean="0"/>
              <a:t>by Delay in Extending EUC &amp; EB</a:t>
            </a:r>
            <a:endParaRPr lang="en-US" dirty="0"/>
          </a:p>
        </p:txBody>
      </p:sp>
      <p:graphicFrame>
        <p:nvGraphicFramePr>
          <p:cNvPr id="1026" name="Object 2"/>
          <p:cNvGraphicFramePr>
            <a:graphicFrameLocks noChangeAspect="1"/>
          </p:cNvGraphicFramePr>
          <p:nvPr/>
        </p:nvGraphicFramePr>
        <p:xfrm>
          <a:off x="381000" y="1447800"/>
          <a:ext cx="8253412" cy="4607458"/>
        </p:xfrm>
        <a:graphic>
          <a:graphicData uri="http://schemas.openxmlformats.org/presentationml/2006/ole">
            <p:oleObj spid="_x0000_s1026" name="Chart" r:id="rId4" imgW="8753599" imgH="4886297" progId="MSGraph.Chart.8">
              <p:embed followColorScheme="full"/>
            </p:oleObj>
          </a:graphicData>
        </a:graphic>
      </p:graphicFrame>
    </p:spTree>
  </p:cSld>
  <p:clrMapOvr>
    <a:masterClrMapping/>
  </p:clrMapOvr>
  <p:transition>
    <p:fade/>
  </p:transition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living_Standards</Template>
  <TotalTime>13693</TotalTime>
  <Words>265</Words>
  <Application>Microsoft Office PowerPoint</Application>
  <PresentationFormat>On-screen Show (4:3)</PresentationFormat>
  <Paragraphs>65</Paragraphs>
  <Slides>10</Slides>
  <Notes>10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2" baseType="lpstr">
      <vt:lpstr>Office Theme</vt:lpstr>
      <vt:lpstr>Microsoft Graph Chart</vt:lpstr>
      <vt:lpstr>Long-term unemployment:  causes, consequences  and solutions</vt:lpstr>
      <vt:lpstr>The gap in the labor market</vt:lpstr>
      <vt:lpstr>Unemployment far outpacing job openings</vt:lpstr>
      <vt:lpstr>5.6 Job seekers per job opening</vt:lpstr>
      <vt:lpstr>Share of unemployed who have been jobless for over six months</vt:lpstr>
      <vt:lpstr>Current UI Benefits</vt:lpstr>
      <vt:lpstr>Share of unemployed receiving UI</vt:lpstr>
      <vt:lpstr>What’s at stake</vt:lpstr>
      <vt:lpstr>Number of Claimants Impacted  by Delay in Extending EUC &amp; EB</vt:lpstr>
      <vt:lpstr>For more information</vt:lpstr>
    </vt:vector>
  </TitlesOfParts>
  <Company> 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ahertel</dc:creator>
  <cp:lastModifiedBy>Heidi Shierholz</cp:lastModifiedBy>
  <cp:revision>1516</cp:revision>
  <dcterms:created xsi:type="dcterms:W3CDTF">2009-04-10T20:12:41Z</dcterms:created>
  <dcterms:modified xsi:type="dcterms:W3CDTF">2010-05-26T16:14:11Z</dcterms:modified>
</cp:coreProperties>
</file>