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86" r:id="rId2"/>
    <p:sldId id="309" r:id="rId3"/>
    <p:sldId id="298" r:id="rId4"/>
    <p:sldId id="299" r:id="rId5"/>
    <p:sldId id="291" r:id="rId6"/>
    <p:sldId id="297" r:id="rId7"/>
    <p:sldId id="301" r:id="rId8"/>
    <p:sldId id="302" r:id="rId9"/>
    <p:sldId id="296" r:id="rId10"/>
    <p:sldId id="303" r:id="rId11"/>
    <p:sldId id="304" r:id="rId12"/>
    <p:sldId id="306" r:id="rId13"/>
    <p:sldId id="305" r:id="rId14"/>
    <p:sldId id="307" r:id="rId15"/>
    <p:sldId id="308" r:id="rId16"/>
    <p:sldId id="300"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77" autoAdjust="0"/>
    <p:restoredTop sz="90123" autoAdjust="0"/>
  </p:normalViewPr>
  <p:slideViewPr>
    <p:cSldViewPr>
      <p:cViewPr varScale="1">
        <p:scale>
          <a:sx n="110" d="100"/>
          <a:sy n="110" d="100"/>
        </p:scale>
        <p:origin x="-120" y="-90"/>
      </p:cViewPr>
      <p:guideLst>
        <p:guide orient="horz" pos="2160"/>
        <p:guide pos="2880"/>
      </p:guideLst>
    </p:cSldViewPr>
  </p:slideViewPr>
  <p:outlineViewPr>
    <p:cViewPr>
      <p:scale>
        <a:sx n="33" d="100"/>
        <a:sy n="33" d="100"/>
      </p:scale>
      <p:origin x="0" y="0"/>
    </p:cViewPr>
  </p:outlineViewPr>
  <p:notesTextViewPr>
    <p:cViewPr>
      <p:scale>
        <a:sx n="120" d="100"/>
        <a:sy n="120" d="100"/>
      </p:scale>
      <p:origin x="0" y="0"/>
    </p:cViewPr>
  </p:notesTextViewPr>
  <p:sorterViewPr>
    <p:cViewPr>
      <p:scale>
        <a:sx n="66" d="100"/>
        <a:sy n="66" d="100"/>
      </p:scale>
      <p:origin x="0" y="0"/>
    </p:cViewPr>
  </p:sorterViewPr>
  <p:notesViewPr>
    <p:cSldViewPr>
      <p:cViewPr varScale="1">
        <p:scale>
          <a:sx n="59" d="100"/>
          <a:sy n="59" d="100"/>
        </p:scale>
        <p:origin x="-1740" y="-84"/>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Total U.S. trade with Korea, 1997 - 2010</a:t>
            </a:r>
          </a:p>
        </c:rich>
      </c:tx>
      <c:layout/>
      <c:overlay val="1"/>
    </c:title>
    <c:autoTitleDeleted val="0"/>
    <c:plotArea>
      <c:layout>
        <c:manualLayout>
          <c:layoutTarget val="inner"/>
          <c:xMode val="edge"/>
          <c:yMode val="edge"/>
          <c:x val="5.7875734056285932E-2"/>
          <c:y val="8.1766898686117209E-2"/>
          <c:w val="0.93479236281258737"/>
          <c:h val="0.80718276784579557"/>
        </c:manualLayout>
      </c:layout>
      <c:barChart>
        <c:barDir val="col"/>
        <c:grouping val="clustered"/>
        <c:varyColors val="0"/>
        <c:ser>
          <c:idx val="0"/>
          <c:order val="0"/>
          <c:tx>
            <c:v>Exports</c:v>
          </c:tx>
          <c:invertIfNegative val="0"/>
          <c:dLbls>
            <c:txPr>
              <a:bodyPr/>
              <a:lstStyle/>
              <a:p>
                <a:pPr>
                  <a:defRPr sz="1200" b="1"/>
                </a:pPr>
                <a:endParaRPr lang="en-US"/>
              </a:p>
            </c:txPr>
            <c:showLegendKey val="0"/>
            <c:showVal val="1"/>
            <c:showCatName val="0"/>
            <c:showSerName val="0"/>
            <c:showPercent val="0"/>
            <c:showBubbleSize val="0"/>
            <c:showLeaderLines val="0"/>
          </c:dLbls>
          <c:cat>
            <c:numRef>
              <c:f>'REPORT.asp-80'!$B$8:$O$8</c:f>
              <c:numCache>
                <c:formatCode>General</c:formatCode>
                <c:ptCount val="14"/>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numCache>
            </c:numRef>
          </c:cat>
          <c:val>
            <c:numRef>
              <c:f>'REPORT.asp-80'!$B$11:$O$11</c:f>
              <c:numCache>
                <c:formatCode>0.0</c:formatCode>
                <c:ptCount val="14"/>
                <c:pt idx="0">
                  <c:v>24.286999999999999</c:v>
                </c:pt>
                <c:pt idx="1">
                  <c:v>15.978999999999999</c:v>
                </c:pt>
                <c:pt idx="2">
                  <c:v>22.038</c:v>
                </c:pt>
                <c:pt idx="3">
                  <c:v>26.302</c:v>
                </c:pt>
                <c:pt idx="4">
                  <c:v>20.9</c:v>
                </c:pt>
                <c:pt idx="5">
                  <c:v>21.151</c:v>
                </c:pt>
                <c:pt idx="6">
                  <c:v>22.524999999999999</c:v>
                </c:pt>
                <c:pt idx="7">
                  <c:v>24.994</c:v>
                </c:pt>
                <c:pt idx="8">
                  <c:v>26.21</c:v>
                </c:pt>
                <c:pt idx="9">
                  <c:v>30.794</c:v>
                </c:pt>
                <c:pt idx="10">
                  <c:v>33.012</c:v>
                </c:pt>
                <c:pt idx="11">
                  <c:v>33.073999999999998</c:v>
                </c:pt>
                <c:pt idx="12">
                  <c:v>27.074000000000002</c:v>
                </c:pt>
                <c:pt idx="13">
                  <c:v>36.835999999999999</c:v>
                </c:pt>
              </c:numCache>
            </c:numRef>
          </c:val>
        </c:ser>
        <c:ser>
          <c:idx val="1"/>
          <c:order val="1"/>
          <c:tx>
            <c:v>Imports</c:v>
          </c:tx>
          <c:invertIfNegative val="0"/>
          <c:dLbls>
            <c:txPr>
              <a:bodyPr/>
              <a:lstStyle/>
              <a:p>
                <a:pPr>
                  <a:defRPr sz="1200" b="1"/>
                </a:pPr>
                <a:endParaRPr lang="en-US"/>
              </a:p>
            </c:txPr>
            <c:showLegendKey val="0"/>
            <c:showVal val="1"/>
            <c:showCatName val="0"/>
            <c:showSerName val="0"/>
            <c:showPercent val="0"/>
            <c:showBubbleSize val="0"/>
            <c:showLeaderLines val="0"/>
          </c:dLbls>
          <c:cat>
            <c:numRef>
              <c:f>'REPORT.asp-80'!$B$8:$O$8</c:f>
              <c:numCache>
                <c:formatCode>General</c:formatCode>
                <c:ptCount val="14"/>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numCache>
            </c:numRef>
          </c:cat>
          <c:val>
            <c:numRef>
              <c:f>'REPORT.asp-80'!$B$26:$O$26</c:f>
              <c:numCache>
                <c:formatCode>0.0</c:formatCode>
                <c:ptCount val="14"/>
                <c:pt idx="0">
                  <c:v>22.939</c:v>
                </c:pt>
                <c:pt idx="1">
                  <c:v>23.701000000000001</c:v>
                </c:pt>
                <c:pt idx="2">
                  <c:v>31.152000000000001</c:v>
                </c:pt>
                <c:pt idx="3">
                  <c:v>39.829000000000001</c:v>
                </c:pt>
                <c:pt idx="4">
                  <c:v>34.917000000000002</c:v>
                </c:pt>
                <c:pt idx="5">
                  <c:v>35.283999999999999</c:v>
                </c:pt>
                <c:pt idx="6">
                  <c:v>36.93</c:v>
                </c:pt>
                <c:pt idx="7">
                  <c:v>45.064</c:v>
                </c:pt>
                <c:pt idx="8">
                  <c:v>43.155000000000001</c:v>
                </c:pt>
                <c:pt idx="9">
                  <c:v>44.713999999999999</c:v>
                </c:pt>
                <c:pt idx="10">
                  <c:v>45.368000000000002</c:v>
                </c:pt>
                <c:pt idx="11">
                  <c:v>46.686999999999998</c:v>
                </c:pt>
                <c:pt idx="12">
                  <c:v>38.770000000000003</c:v>
                </c:pt>
                <c:pt idx="13">
                  <c:v>47.914000000000001</c:v>
                </c:pt>
              </c:numCache>
            </c:numRef>
          </c:val>
        </c:ser>
        <c:ser>
          <c:idx val="2"/>
          <c:order val="2"/>
          <c:tx>
            <c:v>Trade balance</c:v>
          </c:tx>
          <c:spPr>
            <a:solidFill>
              <a:schemeClr val="accent6"/>
            </a:solidFill>
          </c:spPr>
          <c:invertIfNegative val="0"/>
          <c:dLbls>
            <c:txPr>
              <a:bodyPr/>
              <a:lstStyle/>
              <a:p>
                <a:pPr>
                  <a:defRPr sz="1200" b="1"/>
                </a:pPr>
                <a:endParaRPr lang="en-US"/>
              </a:p>
            </c:txPr>
            <c:showLegendKey val="0"/>
            <c:showVal val="1"/>
            <c:showCatName val="0"/>
            <c:showSerName val="0"/>
            <c:showPercent val="0"/>
            <c:showBubbleSize val="0"/>
            <c:showLeaderLines val="0"/>
          </c:dLbls>
          <c:cat>
            <c:numRef>
              <c:f>'REPORT.asp-80'!$B$8:$O$8</c:f>
              <c:numCache>
                <c:formatCode>General</c:formatCode>
                <c:ptCount val="14"/>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numCache>
            </c:numRef>
          </c:cat>
          <c:val>
            <c:numRef>
              <c:f>'REPORT.asp-80'!$B$30:$O$30</c:f>
              <c:numCache>
                <c:formatCode>0.0</c:formatCode>
                <c:ptCount val="14"/>
                <c:pt idx="0">
                  <c:v>1.347999999999999</c:v>
                </c:pt>
                <c:pt idx="1">
                  <c:v>-7.7220000000000013</c:v>
                </c:pt>
                <c:pt idx="2">
                  <c:v>-9.1140000000000008</c:v>
                </c:pt>
                <c:pt idx="3">
                  <c:v>-13.527000000000001</c:v>
                </c:pt>
                <c:pt idx="4">
                  <c:v>-14.017000000000003</c:v>
                </c:pt>
                <c:pt idx="5">
                  <c:v>-14.132999999999999</c:v>
                </c:pt>
                <c:pt idx="6">
                  <c:v>-14.405000000000001</c:v>
                </c:pt>
                <c:pt idx="7">
                  <c:v>-20.07</c:v>
                </c:pt>
                <c:pt idx="8">
                  <c:v>-16.945</c:v>
                </c:pt>
                <c:pt idx="9">
                  <c:v>-13.919999999999998</c:v>
                </c:pt>
                <c:pt idx="10">
                  <c:v>-12.356000000000002</c:v>
                </c:pt>
                <c:pt idx="11">
                  <c:v>-13.613</c:v>
                </c:pt>
                <c:pt idx="12">
                  <c:v>-11.696000000000002</c:v>
                </c:pt>
                <c:pt idx="13">
                  <c:v>-11.078000000000003</c:v>
                </c:pt>
              </c:numCache>
            </c:numRef>
          </c:val>
        </c:ser>
        <c:dLbls>
          <c:showLegendKey val="0"/>
          <c:showVal val="0"/>
          <c:showCatName val="0"/>
          <c:showSerName val="0"/>
          <c:showPercent val="0"/>
          <c:showBubbleSize val="0"/>
        </c:dLbls>
        <c:gapWidth val="150"/>
        <c:axId val="151927040"/>
        <c:axId val="151949312"/>
      </c:barChart>
      <c:catAx>
        <c:axId val="151927040"/>
        <c:scaling>
          <c:orientation val="minMax"/>
        </c:scaling>
        <c:delete val="0"/>
        <c:axPos val="b"/>
        <c:numFmt formatCode="General" sourceLinked="1"/>
        <c:majorTickMark val="out"/>
        <c:minorTickMark val="none"/>
        <c:tickLblPos val="low"/>
        <c:txPr>
          <a:bodyPr/>
          <a:lstStyle/>
          <a:p>
            <a:pPr>
              <a:defRPr sz="1200"/>
            </a:pPr>
            <a:endParaRPr lang="en-US"/>
          </a:p>
        </c:txPr>
        <c:crossAx val="151949312"/>
        <c:crosses val="autoZero"/>
        <c:auto val="1"/>
        <c:lblAlgn val="ctr"/>
        <c:lblOffset val="100"/>
        <c:noMultiLvlLbl val="0"/>
      </c:catAx>
      <c:valAx>
        <c:axId val="151949312"/>
        <c:scaling>
          <c:orientation val="minMax"/>
        </c:scaling>
        <c:delete val="0"/>
        <c:axPos val="l"/>
        <c:title>
          <c:tx>
            <c:rich>
              <a:bodyPr rot="-5400000" vert="horz"/>
              <a:lstStyle/>
              <a:p>
                <a:pPr>
                  <a:defRPr/>
                </a:pPr>
                <a:r>
                  <a:rPr lang="en-US"/>
                  <a:t>billions of U.S. dollars</a:t>
                </a:r>
              </a:p>
            </c:rich>
          </c:tx>
          <c:layout/>
          <c:overlay val="0"/>
        </c:title>
        <c:numFmt formatCode="0.0" sourceLinked="1"/>
        <c:majorTickMark val="out"/>
        <c:minorTickMark val="none"/>
        <c:tickLblPos val="nextTo"/>
        <c:txPr>
          <a:bodyPr/>
          <a:lstStyle/>
          <a:p>
            <a:pPr>
              <a:defRPr sz="1200"/>
            </a:pPr>
            <a:endParaRPr lang="en-US"/>
          </a:p>
        </c:txPr>
        <c:crossAx val="151927040"/>
        <c:crosses val="autoZero"/>
        <c:crossBetween val="between"/>
      </c:valAx>
      <c:spPr>
        <a:ln>
          <a:solidFill>
            <a:schemeClr val="tx1"/>
          </a:solidFill>
        </a:ln>
      </c:spPr>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U.S. - Korea vehicle and parts trade, 1997 - 2010</a:t>
            </a:r>
          </a:p>
        </c:rich>
      </c:tx>
      <c:layout/>
      <c:overlay val="1"/>
    </c:title>
    <c:autoTitleDeleted val="0"/>
    <c:plotArea>
      <c:layout>
        <c:manualLayout>
          <c:layoutTarget val="inner"/>
          <c:xMode val="edge"/>
          <c:yMode val="edge"/>
          <c:x val="7.1234461561198878E-2"/>
          <c:y val="8.9877680469684515E-2"/>
          <c:w val="0.91263535155032227"/>
          <c:h val="0.79501659517044454"/>
        </c:manualLayout>
      </c:layout>
      <c:barChart>
        <c:barDir val="col"/>
        <c:grouping val="clustered"/>
        <c:varyColors val="0"/>
        <c:ser>
          <c:idx val="0"/>
          <c:order val="0"/>
          <c:invertIfNegative val="0"/>
          <c:dLbls>
            <c:txPr>
              <a:bodyPr/>
              <a:lstStyle/>
              <a:p>
                <a:pPr>
                  <a:defRPr sz="1200" b="1"/>
                </a:pPr>
                <a:endParaRPr lang="en-US"/>
              </a:p>
            </c:txPr>
            <c:showLegendKey val="0"/>
            <c:showVal val="1"/>
            <c:showCatName val="0"/>
            <c:showSerName val="0"/>
            <c:showPercent val="0"/>
            <c:showBubbleSize val="0"/>
            <c:showLeaderLines val="0"/>
          </c:dLbls>
          <c:cat>
            <c:numRef>
              <c:f>'REPORT.asp-80'!$B$8:$O$8</c:f>
              <c:numCache>
                <c:formatCode>General</c:formatCode>
                <c:ptCount val="14"/>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numCache>
            </c:numRef>
          </c:cat>
          <c:val>
            <c:numRef>
              <c:f>'REPORT.asp-80'!$B$33:$O$33</c:f>
              <c:numCache>
                <c:formatCode>0.0</c:formatCode>
                <c:ptCount val="14"/>
                <c:pt idx="0">
                  <c:v>0.622</c:v>
                </c:pt>
                <c:pt idx="1">
                  <c:v>0.309</c:v>
                </c:pt>
                <c:pt idx="2">
                  <c:v>0.40899999999999997</c:v>
                </c:pt>
                <c:pt idx="3">
                  <c:v>0.38</c:v>
                </c:pt>
                <c:pt idx="4">
                  <c:v>0.32300000000000001</c:v>
                </c:pt>
                <c:pt idx="5">
                  <c:v>0.35499999999999998</c:v>
                </c:pt>
                <c:pt idx="6">
                  <c:v>0.33</c:v>
                </c:pt>
                <c:pt idx="7">
                  <c:v>0.45300000000000001</c:v>
                </c:pt>
                <c:pt idx="8">
                  <c:v>0.58299999999999996</c:v>
                </c:pt>
                <c:pt idx="9">
                  <c:v>0.64400000000000002</c:v>
                </c:pt>
                <c:pt idx="10">
                  <c:v>0.80700000000000005</c:v>
                </c:pt>
                <c:pt idx="11">
                  <c:v>0.70199999999999996</c:v>
                </c:pt>
                <c:pt idx="12">
                  <c:v>0.35399999999999998</c:v>
                </c:pt>
                <c:pt idx="13">
                  <c:v>0.71699999999999997</c:v>
                </c:pt>
              </c:numCache>
            </c:numRef>
          </c:val>
        </c:ser>
        <c:ser>
          <c:idx val="1"/>
          <c:order val="1"/>
          <c:invertIfNegative val="0"/>
          <c:dLbls>
            <c:txPr>
              <a:bodyPr/>
              <a:lstStyle/>
              <a:p>
                <a:pPr>
                  <a:defRPr sz="1200" b="1"/>
                </a:pPr>
                <a:endParaRPr lang="en-US"/>
              </a:p>
            </c:txPr>
            <c:showLegendKey val="0"/>
            <c:showVal val="1"/>
            <c:showCatName val="0"/>
            <c:showSerName val="0"/>
            <c:showPercent val="0"/>
            <c:showBubbleSize val="0"/>
            <c:showLeaderLines val="0"/>
          </c:dLbls>
          <c:val>
            <c:numRef>
              <c:f>'REPORT.asp-80'!$B$35:$O$35</c:f>
              <c:numCache>
                <c:formatCode>0.0</c:formatCode>
                <c:ptCount val="14"/>
                <c:pt idx="0">
                  <c:v>2.2360000000000002</c:v>
                </c:pt>
                <c:pt idx="1">
                  <c:v>2.06</c:v>
                </c:pt>
                <c:pt idx="2">
                  <c:v>3.4489999999999998</c:v>
                </c:pt>
                <c:pt idx="3">
                  <c:v>5.42</c:v>
                </c:pt>
                <c:pt idx="4">
                  <c:v>6.9939999999999998</c:v>
                </c:pt>
                <c:pt idx="5">
                  <c:v>7.6059999999999999</c:v>
                </c:pt>
                <c:pt idx="6">
                  <c:v>8.8000000000000007</c:v>
                </c:pt>
                <c:pt idx="7">
                  <c:v>11.106</c:v>
                </c:pt>
                <c:pt idx="8">
                  <c:v>10.749000000000001</c:v>
                </c:pt>
                <c:pt idx="9">
                  <c:v>11.289</c:v>
                </c:pt>
                <c:pt idx="10">
                  <c:v>11.101000000000001</c:v>
                </c:pt>
                <c:pt idx="11">
                  <c:v>9.9619999999999997</c:v>
                </c:pt>
                <c:pt idx="12">
                  <c:v>8.0210000000000008</c:v>
                </c:pt>
                <c:pt idx="13">
                  <c:v>10.101000000000001</c:v>
                </c:pt>
              </c:numCache>
            </c:numRef>
          </c:val>
        </c:ser>
        <c:ser>
          <c:idx val="2"/>
          <c:order val="2"/>
          <c:spPr>
            <a:solidFill>
              <a:schemeClr val="accent6"/>
            </a:solidFill>
          </c:spPr>
          <c:invertIfNegative val="0"/>
          <c:dLbls>
            <c:txPr>
              <a:bodyPr/>
              <a:lstStyle/>
              <a:p>
                <a:pPr>
                  <a:defRPr sz="1200" b="1"/>
                </a:pPr>
                <a:endParaRPr lang="en-US"/>
              </a:p>
            </c:txPr>
            <c:showLegendKey val="0"/>
            <c:showVal val="1"/>
            <c:showCatName val="0"/>
            <c:showSerName val="0"/>
            <c:showPercent val="0"/>
            <c:showBubbleSize val="0"/>
            <c:showLeaderLines val="0"/>
          </c:dLbls>
          <c:val>
            <c:numRef>
              <c:f>'REPORT.asp-80'!$B$37:$O$37</c:f>
              <c:numCache>
                <c:formatCode>0.0</c:formatCode>
                <c:ptCount val="14"/>
                <c:pt idx="0">
                  <c:v>-1.6140000000000003</c:v>
                </c:pt>
                <c:pt idx="1">
                  <c:v>-1.7510000000000001</c:v>
                </c:pt>
                <c:pt idx="2">
                  <c:v>-3.04</c:v>
                </c:pt>
                <c:pt idx="3">
                  <c:v>-5.04</c:v>
                </c:pt>
                <c:pt idx="4">
                  <c:v>-6.6709999999999994</c:v>
                </c:pt>
                <c:pt idx="5">
                  <c:v>-7.2509999999999994</c:v>
                </c:pt>
                <c:pt idx="6">
                  <c:v>-8.4700000000000006</c:v>
                </c:pt>
                <c:pt idx="7">
                  <c:v>-10.653</c:v>
                </c:pt>
                <c:pt idx="8">
                  <c:v>-10.166</c:v>
                </c:pt>
                <c:pt idx="9">
                  <c:v>-10.645</c:v>
                </c:pt>
                <c:pt idx="10">
                  <c:v>-10.294</c:v>
                </c:pt>
                <c:pt idx="11">
                  <c:v>-9.26</c:v>
                </c:pt>
                <c:pt idx="12">
                  <c:v>-7.6670000000000007</c:v>
                </c:pt>
                <c:pt idx="13">
                  <c:v>-9.3840000000000003</c:v>
                </c:pt>
              </c:numCache>
            </c:numRef>
          </c:val>
        </c:ser>
        <c:dLbls>
          <c:showLegendKey val="0"/>
          <c:showVal val="0"/>
          <c:showCatName val="0"/>
          <c:showSerName val="0"/>
          <c:showPercent val="0"/>
          <c:showBubbleSize val="0"/>
        </c:dLbls>
        <c:gapWidth val="150"/>
        <c:axId val="152536960"/>
        <c:axId val="152538496"/>
      </c:barChart>
      <c:catAx>
        <c:axId val="152536960"/>
        <c:scaling>
          <c:orientation val="minMax"/>
        </c:scaling>
        <c:delete val="0"/>
        <c:axPos val="b"/>
        <c:numFmt formatCode="General" sourceLinked="1"/>
        <c:majorTickMark val="out"/>
        <c:minorTickMark val="none"/>
        <c:tickLblPos val="low"/>
        <c:txPr>
          <a:bodyPr/>
          <a:lstStyle/>
          <a:p>
            <a:pPr>
              <a:defRPr sz="1200"/>
            </a:pPr>
            <a:endParaRPr lang="en-US"/>
          </a:p>
        </c:txPr>
        <c:crossAx val="152538496"/>
        <c:crosses val="autoZero"/>
        <c:auto val="1"/>
        <c:lblAlgn val="ctr"/>
        <c:lblOffset val="100"/>
        <c:noMultiLvlLbl val="0"/>
      </c:catAx>
      <c:valAx>
        <c:axId val="152538496"/>
        <c:scaling>
          <c:orientation val="minMax"/>
        </c:scaling>
        <c:delete val="0"/>
        <c:axPos val="l"/>
        <c:title>
          <c:tx>
            <c:rich>
              <a:bodyPr rot="-5400000" vert="horz"/>
              <a:lstStyle/>
              <a:p>
                <a:pPr>
                  <a:defRPr/>
                </a:pPr>
                <a:r>
                  <a:rPr lang="en-US"/>
                  <a:t>billions of U.S. dollars</a:t>
                </a:r>
              </a:p>
            </c:rich>
          </c:tx>
          <c:layout/>
          <c:overlay val="0"/>
        </c:title>
        <c:numFmt formatCode="0.0" sourceLinked="1"/>
        <c:majorTickMark val="out"/>
        <c:minorTickMark val="none"/>
        <c:tickLblPos val="nextTo"/>
        <c:txPr>
          <a:bodyPr/>
          <a:lstStyle/>
          <a:p>
            <a:pPr>
              <a:defRPr sz="1200"/>
            </a:pPr>
            <a:endParaRPr lang="en-US"/>
          </a:p>
        </c:txPr>
        <c:crossAx val="152536960"/>
        <c:crosses val="autoZero"/>
        <c:crossBetween val="between"/>
      </c:valAx>
      <c:spPr>
        <a:ln>
          <a:solidFill>
            <a:schemeClr val="tx1"/>
          </a:solidFill>
        </a:ln>
      </c:spPr>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Motor vehicle and parts share of U.S. - Korea trade balance, 1997 - 2010</a:t>
            </a:r>
          </a:p>
        </c:rich>
      </c:tx>
      <c:layout/>
      <c:overlay val="0"/>
    </c:title>
    <c:autoTitleDeleted val="0"/>
    <c:plotArea>
      <c:layout>
        <c:manualLayout>
          <c:layoutTarget val="inner"/>
          <c:xMode val="edge"/>
          <c:yMode val="edge"/>
          <c:x val="9.4036680299003111E-2"/>
          <c:y val="8.3343391980033432E-2"/>
          <c:w val="0.89515447800313597"/>
          <c:h val="0.79489014361192911"/>
        </c:manualLayout>
      </c:layout>
      <c:lineChart>
        <c:grouping val="standard"/>
        <c:varyColors val="0"/>
        <c:ser>
          <c:idx val="0"/>
          <c:order val="0"/>
          <c:spPr>
            <a:ln>
              <a:solidFill>
                <a:srgbClr val="FF0000"/>
              </a:solidFill>
            </a:ln>
          </c:spPr>
          <c:marker>
            <c:symbol val="none"/>
          </c:marker>
          <c:cat>
            <c:numRef>
              <c:f>'REPORT.asp-80'!$B$8:$O$8</c:f>
              <c:numCache>
                <c:formatCode>General</c:formatCode>
                <c:ptCount val="14"/>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numCache>
            </c:numRef>
          </c:cat>
          <c:val>
            <c:numRef>
              <c:f>'REPORT.asp-80'!$B$39:$O$39</c:f>
              <c:numCache>
                <c:formatCode>0%</c:formatCode>
                <c:ptCount val="14"/>
                <c:pt idx="0">
                  <c:v>-1.1973293768546005</c:v>
                </c:pt>
                <c:pt idx="1">
                  <c:v>0.22675472675472674</c:v>
                </c:pt>
                <c:pt idx="2">
                  <c:v>0.33355277594908928</c:v>
                </c:pt>
                <c:pt idx="3">
                  <c:v>0.37258815701929471</c:v>
                </c:pt>
                <c:pt idx="4">
                  <c:v>0.47592209459941487</c:v>
                </c:pt>
                <c:pt idx="5">
                  <c:v>0.51305455317342386</c:v>
                </c:pt>
                <c:pt idx="6">
                  <c:v>0.58799028115237761</c:v>
                </c:pt>
                <c:pt idx="7">
                  <c:v>0.53079222720478325</c:v>
                </c:pt>
                <c:pt idx="8">
                  <c:v>0.59994098554145769</c:v>
                </c:pt>
                <c:pt idx="9">
                  <c:v>0.76472701149425293</c:v>
                </c:pt>
                <c:pt idx="10">
                  <c:v>0.83311751375849785</c:v>
                </c:pt>
                <c:pt idx="11">
                  <c:v>0.68023213105120106</c:v>
                </c:pt>
                <c:pt idx="12">
                  <c:v>0.65552325581395343</c:v>
                </c:pt>
                <c:pt idx="13">
                  <c:v>0.84708431124751737</c:v>
                </c:pt>
              </c:numCache>
            </c:numRef>
          </c:val>
          <c:smooth val="0"/>
        </c:ser>
        <c:dLbls>
          <c:showLegendKey val="0"/>
          <c:showVal val="0"/>
          <c:showCatName val="0"/>
          <c:showSerName val="0"/>
          <c:showPercent val="0"/>
          <c:showBubbleSize val="0"/>
        </c:dLbls>
        <c:marker val="1"/>
        <c:smooth val="0"/>
        <c:axId val="152926848"/>
        <c:axId val="152928640"/>
      </c:lineChart>
      <c:catAx>
        <c:axId val="152926848"/>
        <c:scaling>
          <c:orientation val="minMax"/>
        </c:scaling>
        <c:delete val="0"/>
        <c:axPos val="b"/>
        <c:numFmt formatCode="General" sourceLinked="1"/>
        <c:majorTickMark val="out"/>
        <c:minorTickMark val="none"/>
        <c:tickLblPos val="low"/>
        <c:txPr>
          <a:bodyPr/>
          <a:lstStyle/>
          <a:p>
            <a:pPr>
              <a:defRPr sz="1200"/>
            </a:pPr>
            <a:endParaRPr lang="en-US"/>
          </a:p>
        </c:txPr>
        <c:crossAx val="152928640"/>
        <c:crosses val="autoZero"/>
        <c:auto val="1"/>
        <c:lblAlgn val="ctr"/>
        <c:lblOffset val="100"/>
        <c:noMultiLvlLbl val="0"/>
      </c:catAx>
      <c:valAx>
        <c:axId val="152928640"/>
        <c:scaling>
          <c:orientation val="minMax"/>
        </c:scaling>
        <c:delete val="0"/>
        <c:axPos val="l"/>
        <c:title>
          <c:tx>
            <c:rich>
              <a:bodyPr rot="-5400000" vert="horz"/>
              <a:lstStyle/>
              <a:p>
                <a:pPr>
                  <a:defRPr/>
                </a:pPr>
                <a:r>
                  <a:rPr lang="en-US"/>
                  <a:t>share</a:t>
                </a:r>
              </a:p>
            </c:rich>
          </c:tx>
          <c:layout/>
          <c:overlay val="0"/>
        </c:title>
        <c:numFmt formatCode="0%" sourceLinked="1"/>
        <c:majorTickMark val="out"/>
        <c:minorTickMark val="none"/>
        <c:tickLblPos val="nextTo"/>
        <c:txPr>
          <a:bodyPr/>
          <a:lstStyle/>
          <a:p>
            <a:pPr>
              <a:defRPr sz="1200"/>
            </a:pPr>
            <a:endParaRPr lang="en-US"/>
          </a:p>
        </c:txPr>
        <c:crossAx val="152926848"/>
        <c:crosses val="autoZero"/>
        <c:crossBetween val="between"/>
      </c:valAx>
      <c:spPr>
        <a:ln>
          <a:solidFill>
            <a:schemeClr val="tx1"/>
          </a:solidFill>
        </a:ln>
      </c:spPr>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U.S. Mexico trade before &amp;</a:t>
            </a:r>
            <a:r>
              <a:rPr lang="en-US" baseline="0"/>
              <a:t> after NAFTA, 1989 - 2010</a:t>
            </a:r>
            <a:endParaRPr lang="en-US"/>
          </a:p>
        </c:rich>
      </c:tx>
      <c:layout/>
      <c:overlay val="0"/>
    </c:title>
    <c:autoTitleDeleted val="0"/>
    <c:plotArea>
      <c:layout>
        <c:manualLayout>
          <c:layoutTarget val="inner"/>
          <c:xMode val="edge"/>
          <c:yMode val="edge"/>
          <c:x val="8.4523449389085042E-2"/>
          <c:y val="7.1177219304682474E-2"/>
          <c:w val="0.89641360246998547"/>
          <c:h val="0.83939630237760865"/>
        </c:manualLayout>
      </c:layout>
      <c:lineChart>
        <c:grouping val="standard"/>
        <c:varyColors val="0"/>
        <c:ser>
          <c:idx val="0"/>
          <c:order val="0"/>
          <c:marker>
            <c:symbol val="none"/>
          </c:marker>
          <c:cat>
            <c:numRef>
              <c:f>Sheet1!$A$5:$A$26</c:f>
              <c:numCache>
                <c:formatCode>General</c:formatCode>
                <c:ptCount val="22"/>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numCache>
            </c:numRef>
          </c:cat>
          <c:val>
            <c:numRef>
              <c:f>Sheet1!$B$5:$B$26</c:f>
              <c:numCache>
                <c:formatCode>#,##0.0</c:formatCode>
                <c:ptCount val="22"/>
                <c:pt idx="0">
                  <c:v>26.556999999999999</c:v>
                </c:pt>
                <c:pt idx="1">
                  <c:v>29.506</c:v>
                </c:pt>
                <c:pt idx="2">
                  <c:v>30.445</c:v>
                </c:pt>
                <c:pt idx="3">
                  <c:v>33.935000000000002</c:v>
                </c:pt>
                <c:pt idx="4">
                  <c:v>38.667999999999999</c:v>
                </c:pt>
                <c:pt idx="5">
                  <c:v>48.604999999999997</c:v>
                </c:pt>
                <c:pt idx="6">
                  <c:v>61.720999999999997</c:v>
                </c:pt>
                <c:pt idx="7">
                  <c:v>74.179000000000002</c:v>
                </c:pt>
                <c:pt idx="8">
                  <c:v>85.004999999999995</c:v>
                </c:pt>
                <c:pt idx="9">
                  <c:v>93.016999999999996</c:v>
                </c:pt>
                <c:pt idx="10">
                  <c:v>109.018</c:v>
                </c:pt>
                <c:pt idx="11">
                  <c:v>134.73400000000001</c:v>
                </c:pt>
                <c:pt idx="12">
                  <c:v>130.50899999999999</c:v>
                </c:pt>
                <c:pt idx="13">
                  <c:v>134.12100000000001</c:v>
                </c:pt>
                <c:pt idx="14">
                  <c:v>137.19900000000001</c:v>
                </c:pt>
                <c:pt idx="15">
                  <c:v>154.959</c:v>
                </c:pt>
                <c:pt idx="16">
                  <c:v>169.21600000000001</c:v>
                </c:pt>
                <c:pt idx="17">
                  <c:v>197.05600000000001</c:v>
                </c:pt>
                <c:pt idx="18">
                  <c:v>210.15899999999999</c:v>
                </c:pt>
                <c:pt idx="19">
                  <c:v>216.328</c:v>
                </c:pt>
                <c:pt idx="20">
                  <c:v>176.309</c:v>
                </c:pt>
                <c:pt idx="21">
                  <c:v>228.82400000000001</c:v>
                </c:pt>
              </c:numCache>
            </c:numRef>
          </c:val>
          <c:smooth val="0"/>
        </c:ser>
        <c:ser>
          <c:idx val="1"/>
          <c:order val="1"/>
          <c:spPr>
            <a:ln>
              <a:solidFill>
                <a:srgbClr val="92D050"/>
              </a:solidFill>
            </a:ln>
          </c:spPr>
          <c:marker>
            <c:symbol val="none"/>
          </c:marker>
          <c:cat>
            <c:numRef>
              <c:f>Sheet1!$A$5:$A$26</c:f>
              <c:numCache>
                <c:formatCode>General</c:formatCode>
                <c:ptCount val="22"/>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numCache>
            </c:numRef>
          </c:cat>
          <c:val>
            <c:numRef>
              <c:f>Sheet1!$C$5:$C$26</c:f>
              <c:numCache>
                <c:formatCode>#,##0.0</c:formatCode>
                <c:ptCount val="22"/>
                <c:pt idx="0">
                  <c:v>24.117000000000001</c:v>
                </c:pt>
                <c:pt idx="1">
                  <c:v>27.468</c:v>
                </c:pt>
                <c:pt idx="2">
                  <c:v>32.279000000000003</c:v>
                </c:pt>
                <c:pt idx="3">
                  <c:v>39.604999999999997</c:v>
                </c:pt>
                <c:pt idx="4">
                  <c:v>40.265000000000001</c:v>
                </c:pt>
                <c:pt idx="5">
                  <c:v>49.136000000000003</c:v>
                </c:pt>
                <c:pt idx="6">
                  <c:v>44.881</c:v>
                </c:pt>
                <c:pt idx="7">
                  <c:v>54.686</c:v>
                </c:pt>
                <c:pt idx="8">
                  <c:v>68.393000000000001</c:v>
                </c:pt>
                <c:pt idx="9">
                  <c:v>75.369</c:v>
                </c:pt>
                <c:pt idx="10">
                  <c:v>81.381</c:v>
                </c:pt>
                <c:pt idx="11">
                  <c:v>100.44199999999999</c:v>
                </c:pt>
                <c:pt idx="12">
                  <c:v>90.537000000000006</c:v>
                </c:pt>
                <c:pt idx="13">
                  <c:v>86.075999999999993</c:v>
                </c:pt>
                <c:pt idx="14">
                  <c:v>83.108000000000004</c:v>
                </c:pt>
                <c:pt idx="15">
                  <c:v>93.018000000000001</c:v>
                </c:pt>
                <c:pt idx="16">
                  <c:v>101.667</c:v>
                </c:pt>
                <c:pt idx="17">
                  <c:v>114.562</c:v>
                </c:pt>
                <c:pt idx="18">
                  <c:v>119.381</c:v>
                </c:pt>
                <c:pt idx="19">
                  <c:v>131.50700000000001</c:v>
                </c:pt>
                <c:pt idx="20">
                  <c:v>105.718</c:v>
                </c:pt>
                <c:pt idx="21">
                  <c:v>131.602</c:v>
                </c:pt>
              </c:numCache>
            </c:numRef>
          </c:val>
          <c:smooth val="0"/>
        </c:ser>
        <c:ser>
          <c:idx val="2"/>
          <c:order val="2"/>
          <c:spPr>
            <a:ln>
              <a:solidFill>
                <a:srgbClr val="FF0000"/>
              </a:solidFill>
            </a:ln>
          </c:spPr>
          <c:marker>
            <c:symbol val="none"/>
          </c:marker>
          <c:cat>
            <c:numRef>
              <c:f>Sheet1!$A$5:$A$26</c:f>
              <c:numCache>
                <c:formatCode>General</c:formatCode>
                <c:ptCount val="22"/>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numCache>
            </c:numRef>
          </c:cat>
          <c:val>
            <c:numRef>
              <c:f>Sheet1!$D$5:$D$26</c:f>
              <c:numCache>
                <c:formatCode>#,##0.0</c:formatCode>
                <c:ptCount val="22"/>
                <c:pt idx="0">
                  <c:v>-2.44</c:v>
                </c:pt>
                <c:pt idx="1">
                  <c:v>-2.0379999999999998</c:v>
                </c:pt>
                <c:pt idx="2">
                  <c:v>1.8340000000000001</c:v>
                </c:pt>
                <c:pt idx="3">
                  <c:v>5.67</c:v>
                </c:pt>
                <c:pt idx="4">
                  <c:v>1.597</c:v>
                </c:pt>
                <c:pt idx="5">
                  <c:v>0.53100000000000003</c:v>
                </c:pt>
                <c:pt idx="6">
                  <c:v>-16.84</c:v>
                </c:pt>
                <c:pt idx="7">
                  <c:v>-19.492999999999999</c:v>
                </c:pt>
                <c:pt idx="8">
                  <c:v>-16.611999999999998</c:v>
                </c:pt>
                <c:pt idx="9">
                  <c:v>-17.648</c:v>
                </c:pt>
                <c:pt idx="10">
                  <c:v>-27.637</c:v>
                </c:pt>
                <c:pt idx="11">
                  <c:v>-34.292000000000002</c:v>
                </c:pt>
                <c:pt idx="12">
                  <c:v>-39.972000000000001</c:v>
                </c:pt>
                <c:pt idx="13">
                  <c:v>-48.045000000000002</c:v>
                </c:pt>
                <c:pt idx="14">
                  <c:v>-54.091000000000001</c:v>
                </c:pt>
                <c:pt idx="15">
                  <c:v>-61.941000000000003</c:v>
                </c:pt>
                <c:pt idx="16">
                  <c:v>-67.549000000000007</c:v>
                </c:pt>
                <c:pt idx="17">
                  <c:v>-82.494</c:v>
                </c:pt>
                <c:pt idx="18">
                  <c:v>-90.778000000000006</c:v>
                </c:pt>
                <c:pt idx="19">
                  <c:v>-84.820999999999998</c:v>
                </c:pt>
                <c:pt idx="20">
                  <c:v>-70.590999999999994</c:v>
                </c:pt>
                <c:pt idx="21">
                  <c:v>-97.221999999999994</c:v>
                </c:pt>
              </c:numCache>
            </c:numRef>
          </c:val>
          <c:smooth val="0"/>
        </c:ser>
        <c:dLbls>
          <c:showLegendKey val="0"/>
          <c:showVal val="0"/>
          <c:showCatName val="0"/>
          <c:showSerName val="0"/>
          <c:showPercent val="0"/>
          <c:showBubbleSize val="0"/>
        </c:dLbls>
        <c:marker val="1"/>
        <c:smooth val="0"/>
        <c:axId val="153164032"/>
        <c:axId val="153165824"/>
      </c:lineChart>
      <c:catAx>
        <c:axId val="153164032"/>
        <c:scaling>
          <c:orientation val="minMax"/>
        </c:scaling>
        <c:delete val="0"/>
        <c:axPos val="b"/>
        <c:numFmt formatCode="General" sourceLinked="1"/>
        <c:majorTickMark val="out"/>
        <c:minorTickMark val="none"/>
        <c:tickLblPos val="low"/>
        <c:crossAx val="153165824"/>
        <c:crosses val="autoZero"/>
        <c:auto val="1"/>
        <c:lblAlgn val="ctr"/>
        <c:lblOffset val="100"/>
        <c:noMultiLvlLbl val="0"/>
      </c:catAx>
      <c:valAx>
        <c:axId val="153165824"/>
        <c:scaling>
          <c:orientation val="minMax"/>
        </c:scaling>
        <c:delete val="0"/>
        <c:axPos val="l"/>
        <c:title>
          <c:tx>
            <c:rich>
              <a:bodyPr rot="-5400000" vert="horz"/>
              <a:lstStyle/>
              <a:p>
                <a:pPr>
                  <a:defRPr/>
                </a:pPr>
                <a:r>
                  <a:rPr lang="en-US"/>
                  <a:t>billions of dollars</a:t>
                </a:r>
              </a:p>
            </c:rich>
          </c:tx>
          <c:layout/>
          <c:overlay val="0"/>
        </c:title>
        <c:numFmt formatCode="#,##0.0" sourceLinked="1"/>
        <c:majorTickMark val="out"/>
        <c:minorTickMark val="none"/>
        <c:tickLblPos val="nextTo"/>
        <c:crossAx val="153164032"/>
        <c:crosses val="autoZero"/>
        <c:crossBetween val="between"/>
      </c:valAx>
      <c:spPr>
        <a:ln>
          <a:solidFill>
            <a:schemeClr val="tx1"/>
          </a:solidFill>
        </a:ln>
      </c:spPr>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0.08906</cdr:x>
      <cdr:y>0.28487</cdr:y>
    </cdr:from>
    <cdr:to>
      <cdr:x>0.1867</cdr:x>
      <cdr:y>0.34125</cdr:y>
    </cdr:to>
    <cdr:sp macro="" textlink="">
      <cdr:nvSpPr>
        <cdr:cNvPr id="2" name="TextBox 1"/>
        <cdr:cNvSpPr txBox="1"/>
      </cdr:nvSpPr>
      <cdr:spPr>
        <a:xfrm xmlns:a="http://schemas.openxmlformats.org/drawingml/2006/main">
          <a:off x="771293" y="1784195"/>
          <a:ext cx="845634" cy="35312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a:t>Exports</a:t>
          </a:r>
        </a:p>
      </cdr:txBody>
    </cdr:sp>
  </cdr:relSizeAnchor>
  <cdr:relSizeAnchor xmlns:cdr="http://schemas.openxmlformats.org/drawingml/2006/chartDrawing">
    <cdr:from>
      <cdr:x>0.15987</cdr:x>
      <cdr:y>0.13353</cdr:y>
    </cdr:from>
    <cdr:to>
      <cdr:x>0.26931</cdr:x>
      <cdr:y>0.18991</cdr:y>
    </cdr:to>
    <cdr:sp macro="" textlink="">
      <cdr:nvSpPr>
        <cdr:cNvPr id="3" name="TextBox 2"/>
        <cdr:cNvSpPr txBox="1"/>
      </cdr:nvSpPr>
      <cdr:spPr>
        <a:xfrm xmlns:a="http://schemas.openxmlformats.org/drawingml/2006/main">
          <a:off x="1384610" y="836342"/>
          <a:ext cx="947853" cy="35312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a:t>Imports</a:t>
          </a:r>
        </a:p>
      </cdr:txBody>
    </cdr:sp>
  </cdr:relSizeAnchor>
  <cdr:relSizeAnchor xmlns:cdr="http://schemas.openxmlformats.org/drawingml/2006/chartDrawing">
    <cdr:from>
      <cdr:x>0.36803</cdr:x>
      <cdr:y>0.82938</cdr:y>
    </cdr:from>
    <cdr:to>
      <cdr:x>0.52468</cdr:x>
      <cdr:y>0.89021</cdr:y>
    </cdr:to>
    <cdr:sp macro="" textlink="">
      <cdr:nvSpPr>
        <cdr:cNvPr id="4" name="TextBox 3"/>
        <cdr:cNvSpPr txBox="1"/>
      </cdr:nvSpPr>
      <cdr:spPr>
        <a:xfrm xmlns:a="http://schemas.openxmlformats.org/drawingml/2006/main">
          <a:off x="3187391" y="5194609"/>
          <a:ext cx="1356732"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a:t>Trade balance</a:t>
          </a:r>
        </a:p>
      </cdr:txBody>
    </cdr:sp>
  </cdr:relSizeAnchor>
  <cdr:relSizeAnchor xmlns:cdr="http://schemas.openxmlformats.org/drawingml/2006/chartDrawing">
    <cdr:from>
      <cdr:x>0.21459</cdr:x>
      <cdr:y>0.18991</cdr:y>
    </cdr:from>
    <cdr:to>
      <cdr:x>0.26931</cdr:x>
      <cdr:y>0.25668</cdr:y>
    </cdr:to>
    <cdr:cxnSp macro="">
      <cdr:nvCxnSpPr>
        <cdr:cNvPr id="6" name="Straight Arrow Connector 5"/>
        <cdr:cNvCxnSpPr>
          <a:stCxn xmlns:a="http://schemas.openxmlformats.org/drawingml/2006/main" id="3" idx="2"/>
        </cdr:cNvCxnSpPr>
      </cdr:nvCxnSpPr>
      <cdr:spPr>
        <a:xfrm xmlns:a="http://schemas.openxmlformats.org/drawingml/2006/main">
          <a:off x="1858537" y="1189464"/>
          <a:ext cx="473926" cy="41817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0.15236</cdr:x>
      <cdr:y>0.33828</cdr:y>
    </cdr:from>
    <cdr:to>
      <cdr:x>0.18777</cdr:x>
      <cdr:y>0.41395</cdr:y>
    </cdr:to>
    <cdr:cxnSp macro="">
      <cdr:nvCxnSpPr>
        <cdr:cNvPr id="8" name="Straight Arrow Connector 7"/>
        <cdr:cNvCxnSpPr/>
      </cdr:nvCxnSpPr>
      <cdr:spPr>
        <a:xfrm xmlns:a="http://schemas.openxmlformats.org/drawingml/2006/main">
          <a:off x="1319562" y="2118731"/>
          <a:ext cx="306658" cy="473927"/>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0.50107</cdr:x>
      <cdr:y>0.79525</cdr:y>
    </cdr:from>
    <cdr:to>
      <cdr:x>0.54399</cdr:x>
      <cdr:y>0.83828</cdr:y>
    </cdr:to>
    <cdr:cxnSp macro="">
      <cdr:nvCxnSpPr>
        <cdr:cNvPr id="10" name="Straight Arrow Connector 9"/>
        <cdr:cNvCxnSpPr/>
      </cdr:nvCxnSpPr>
      <cdr:spPr>
        <a:xfrm xmlns:a="http://schemas.openxmlformats.org/drawingml/2006/main" flipV="1">
          <a:off x="4339683" y="4980878"/>
          <a:ext cx="371707" cy="269488"/>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0.03219</cdr:x>
      <cdr:y>0.94214</cdr:y>
    </cdr:from>
    <cdr:to>
      <cdr:x>0.76502</cdr:x>
      <cdr:y>0.98813</cdr:y>
    </cdr:to>
    <cdr:sp macro="" textlink="">
      <cdr:nvSpPr>
        <cdr:cNvPr id="12" name="TextBox 11"/>
        <cdr:cNvSpPr txBox="1"/>
      </cdr:nvSpPr>
      <cdr:spPr>
        <a:xfrm xmlns:a="http://schemas.openxmlformats.org/drawingml/2006/main">
          <a:off x="278780" y="5900854"/>
          <a:ext cx="6346903" cy="28807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100">
              <a:effectLst/>
              <a:latin typeface="+mn-lt"/>
              <a:ea typeface="+mn-ea"/>
              <a:cs typeface="+mn-cs"/>
            </a:rPr>
            <a:t>Source:  U.S. International Trade Commission and</a:t>
          </a:r>
          <a:r>
            <a:rPr lang="en-US" sz="1100" baseline="0">
              <a:effectLst/>
              <a:latin typeface="+mn-lt"/>
              <a:ea typeface="+mn-ea"/>
              <a:cs typeface="+mn-cs"/>
            </a:rPr>
            <a:t> Economic Policy Institute</a:t>
          </a:r>
          <a:endParaRPr lang="en-US">
            <a:effectLst/>
          </a:endParaRPr>
        </a:p>
        <a:p xmlns:a="http://schemas.openxmlformats.org/drawingml/2006/main">
          <a:endParaRPr 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0.10515</cdr:x>
      <cdr:y>0.34273</cdr:y>
    </cdr:from>
    <cdr:to>
      <cdr:x>0.21352</cdr:x>
      <cdr:y>0.40208</cdr:y>
    </cdr:to>
    <cdr:sp macro="" textlink="">
      <cdr:nvSpPr>
        <cdr:cNvPr id="2" name="TextBox 1"/>
        <cdr:cNvSpPr txBox="1"/>
      </cdr:nvSpPr>
      <cdr:spPr>
        <a:xfrm xmlns:a="http://schemas.openxmlformats.org/drawingml/2006/main">
          <a:off x="910683" y="2146609"/>
          <a:ext cx="938561" cy="37170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a:t>Exports</a:t>
          </a:r>
        </a:p>
      </cdr:txBody>
    </cdr:sp>
  </cdr:relSizeAnchor>
  <cdr:relSizeAnchor xmlns:cdr="http://schemas.openxmlformats.org/drawingml/2006/chartDrawing">
    <cdr:from>
      <cdr:x>0.22103</cdr:x>
      <cdr:y>0.20623</cdr:y>
    </cdr:from>
    <cdr:to>
      <cdr:x>0.33691</cdr:x>
      <cdr:y>0.27151</cdr:y>
    </cdr:to>
    <cdr:sp macro="" textlink="">
      <cdr:nvSpPr>
        <cdr:cNvPr id="3" name="TextBox 2"/>
        <cdr:cNvSpPr txBox="1"/>
      </cdr:nvSpPr>
      <cdr:spPr>
        <a:xfrm xmlns:a="http://schemas.openxmlformats.org/drawingml/2006/main">
          <a:off x="1914293" y="1291683"/>
          <a:ext cx="1003609" cy="40887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a:t>Imports</a:t>
          </a:r>
        </a:p>
      </cdr:txBody>
    </cdr:sp>
  </cdr:relSizeAnchor>
  <cdr:relSizeAnchor xmlns:cdr="http://schemas.openxmlformats.org/drawingml/2006/chartDrawing">
    <cdr:from>
      <cdr:x>0.33906</cdr:x>
      <cdr:y>0.76855</cdr:y>
    </cdr:from>
    <cdr:to>
      <cdr:x>0.50429</cdr:x>
      <cdr:y>0.8457</cdr:y>
    </cdr:to>
    <cdr:sp macro="" textlink="">
      <cdr:nvSpPr>
        <cdr:cNvPr id="4" name="TextBox 3"/>
        <cdr:cNvSpPr txBox="1"/>
      </cdr:nvSpPr>
      <cdr:spPr>
        <a:xfrm xmlns:a="http://schemas.openxmlformats.org/drawingml/2006/main">
          <a:off x="2936488" y="4813609"/>
          <a:ext cx="1431073" cy="4832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a:t>Trade balance</a:t>
          </a:r>
        </a:p>
      </cdr:txBody>
    </cdr:sp>
  </cdr:relSizeAnchor>
  <cdr:relSizeAnchor xmlns:cdr="http://schemas.openxmlformats.org/drawingml/2006/chartDrawing">
    <cdr:from>
      <cdr:x>0.02575</cdr:x>
      <cdr:y>0.95846</cdr:y>
    </cdr:from>
    <cdr:to>
      <cdr:x>0.74464</cdr:x>
      <cdr:y>0.99407</cdr:y>
    </cdr:to>
    <cdr:sp macro="" textlink="">
      <cdr:nvSpPr>
        <cdr:cNvPr id="5" name="TextBox 4"/>
        <cdr:cNvSpPr txBox="1"/>
      </cdr:nvSpPr>
      <cdr:spPr>
        <a:xfrm xmlns:a="http://schemas.openxmlformats.org/drawingml/2006/main">
          <a:off x="223024" y="6003073"/>
          <a:ext cx="6226098" cy="223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Source:  U.S. International Trade Commission and</a:t>
          </a:r>
          <a:r>
            <a:rPr lang="en-US" sz="1100" baseline="0"/>
            <a:t> Economic Policy Institute</a:t>
          </a:r>
          <a:endParaRPr lang="en-US" sz="1100"/>
        </a:p>
      </cdr:txBody>
    </cdr:sp>
  </cdr:relSizeAnchor>
  <cdr:relSizeAnchor xmlns:cdr="http://schemas.openxmlformats.org/drawingml/2006/chartDrawing">
    <cdr:from>
      <cdr:x>0.17489</cdr:x>
      <cdr:y>0.39466</cdr:y>
    </cdr:from>
    <cdr:to>
      <cdr:x>0.20923</cdr:x>
      <cdr:y>0.46736</cdr:y>
    </cdr:to>
    <cdr:cxnSp macro="">
      <cdr:nvCxnSpPr>
        <cdr:cNvPr id="7" name="Straight Arrow Connector 6"/>
        <cdr:cNvCxnSpPr/>
      </cdr:nvCxnSpPr>
      <cdr:spPr>
        <a:xfrm xmlns:a="http://schemas.openxmlformats.org/drawingml/2006/main">
          <a:off x="1514707" y="2471854"/>
          <a:ext cx="297366" cy="455341"/>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0.29614</cdr:x>
      <cdr:y>0.24777</cdr:y>
    </cdr:from>
    <cdr:to>
      <cdr:x>0.3412</cdr:x>
      <cdr:y>0.29674</cdr:y>
    </cdr:to>
    <cdr:cxnSp macro="">
      <cdr:nvCxnSpPr>
        <cdr:cNvPr id="9" name="Straight Arrow Connector 8"/>
        <cdr:cNvCxnSpPr/>
      </cdr:nvCxnSpPr>
      <cdr:spPr>
        <a:xfrm xmlns:a="http://schemas.openxmlformats.org/drawingml/2006/main">
          <a:off x="2564780" y="1551878"/>
          <a:ext cx="390293" cy="306659"/>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0.4882</cdr:x>
      <cdr:y>0.75519</cdr:y>
    </cdr:from>
    <cdr:to>
      <cdr:x>0.54506</cdr:x>
      <cdr:y>0.79525</cdr:y>
    </cdr:to>
    <cdr:cxnSp macro="">
      <cdr:nvCxnSpPr>
        <cdr:cNvPr id="11" name="Straight Arrow Connector 10"/>
        <cdr:cNvCxnSpPr/>
      </cdr:nvCxnSpPr>
      <cdr:spPr>
        <a:xfrm xmlns:a="http://schemas.openxmlformats.org/drawingml/2006/main" flipV="1">
          <a:off x="4228171" y="4729976"/>
          <a:ext cx="492512" cy="250902"/>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0.04077</cdr:x>
      <cdr:y>0.93175</cdr:y>
    </cdr:from>
    <cdr:to>
      <cdr:x>0.74571</cdr:x>
      <cdr:y>0.98516</cdr:y>
    </cdr:to>
    <cdr:sp macro="" textlink="">
      <cdr:nvSpPr>
        <cdr:cNvPr id="2" name="TextBox 1"/>
        <cdr:cNvSpPr txBox="1"/>
      </cdr:nvSpPr>
      <cdr:spPr>
        <a:xfrm xmlns:a="http://schemas.openxmlformats.org/drawingml/2006/main">
          <a:off x="353122" y="5835806"/>
          <a:ext cx="6105293" cy="3345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100">
              <a:effectLst/>
              <a:latin typeface="+mn-lt"/>
              <a:ea typeface="+mn-ea"/>
              <a:cs typeface="+mn-cs"/>
            </a:rPr>
            <a:t>Source:  U.S. International Trade Commission and</a:t>
          </a:r>
          <a:r>
            <a:rPr lang="en-US" sz="1100" baseline="0">
              <a:effectLst/>
              <a:latin typeface="+mn-lt"/>
              <a:ea typeface="+mn-ea"/>
              <a:cs typeface="+mn-cs"/>
            </a:rPr>
            <a:t> Economic Policy Institute</a:t>
          </a:r>
          <a:endParaRPr lang="en-US">
            <a:effectLst/>
          </a:endParaRPr>
        </a:p>
        <a:p xmlns:a="http://schemas.openxmlformats.org/drawingml/2006/main">
          <a:endParaRPr lang="en-US" sz="1100"/>
        </a:p>
      </cdr:txBody>
    </cdr:sp>
  </cdr:relSizeAnchor>
</c:userShapes>
</file>

<file path=ppt/drawings/drawing4.xml><?xml version="1.0" encoding="utf-8"?>
<c:userShapes xmlns:c="http://schemas.openxmlformats.org/drawingml/2006/chart">
  <cdr:relSizeAnchor xmlns:cdr="http://schemas.openxmlformats.org/drawingml/2006/chartDrawing">
    <cdr:from>
      <cdr:x>0.28541</cdr:x>
      <cdr:y>0.06825</cdr:y>
    </cdr:from>
    <cdr:to>
      <cdr:x>0.28863</cdr:x>
      <cdr:y>0.91543</cdr:y>
    </cdr:to>
    <cdr:cxnSp macro="">
      <cdr:nvCxnSpPr>
        <cdr:cNvPr id="3" name="Straight Connector 2"/>
        <cdr:cNvCxnSpPr/>
      </cdr:nvCxnSpPr>
      <cdr:spPr>
        <a:xfrm xmlns:a="http://schemas.openxmlformats.org/drawingml/2006/main" flipH="1" flipV="1">
          <a:off x="2471853" y="427463"/>
          <a:ext cx="27878" cy="530612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0.0676</cdr:x>
      <cdr:y>0.95994</cdr:y>
    </cdr:from>
    <cdr:to>
      <cdr:x>0.63197</cdr:x>
      <cdr:y>0.98961</cdr:y>
    </cdr:to>
    <cdr:sp macro="" textlink="">
      <cdr:nvSpPr>
        <cdr:cNvPr id="4" name="TextBox 3"/>
        <cdr:cNvSpPr txBox="1"/>
      </cdr:nvSpPr>
      <cdr:spPr>
        <a:xfrm xmlns:a="http://schemas.openxmlformats.org/drawingml/2006/main">
          <a:off x="585439" y="6012366"/>
          <a:ext cx="4887951" cy="18585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Source:  U.S. International Trade Commission and Economic Policy Institute.</a:t>
          </a:r>
        </a:p>
      </cdr:txBody>
    </cdr:sp>
  </cdr:relSizeAnchor>
  <cdr:relSizeAnchor xmlns:cdr="http://schemas.openxmlformats.org/drawingml/2006/chartDrawing">
    <cdr:from>
      <cdr:x>0.5676</cdr:x>
      <cdr:y>0.25519</cdr:y>
    </cdr:from>
    <cdr:to>
      <cdr:x>0.68991</cdr:x>
      <cdr:y>0.30267</cdr:y>
    </cdr:to>
    <cdr:sp macro="" textlink="">
      <cdr:nvSpPr>
        <cdr:cNvPr id="5" name="TextBox 4"/>
        <cdr:cNvSpPr txBox="1"/>
      </cdr:nvSpPr>
      <cdr:spPr>
        <a:xfrm xmlns:a="http://schemas.openxmlformats.org/drawingml/2006/main">
          <a:off x="4915829" y="1598341"/>
          <a:ext cx="1059366" cy="29736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a:t>Imports</a:t>
          </a:r>
        </a:p>
      </cdr:txBody>
    </cdr:sp>
  </cdr:relSizeAnchor>
  <cdr:relSizeAnchor xmlns:cdr="http://schemas.openxmlformats.org/drawingml/2006/chartDrawing">
    <cdr:from>
      <cdr:x>0.61803</cdr:x>
      <cdr:y>0.36499</cdr:y>
    </cdr:from>
    <cdr:to>
      <cdr:x>0.71888</cdr:x>
      <cdr:y>0.41988</cdr:y>
    </cdr:to>
    <cdr:sp macro="" textlink="">
      <cdr:nvSpPr>
        <cdr:cNvPr id="6" name="TextBox 5"/>
        <cdr:cNvSpPr txBox="1"/>
      </cdr:nvSpPr>
      <cdr:spPr>
        <a:xfrm xmlns:a="http://schemas.openxmlformats.org/drawingml/2006/main">
          <a:off x="5352585" y="2286000"/>
          <a:ext cx="873513" cy="3438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a:t>Exports</a:t>
          </a:r>
        </a:p>
      </cdr:txBody>
    </cdr:sp>
  </cdr:relSizeAnchor>
  <cdr:relSizeAnchor xmlns:cdr="http://schemas.openxmlformats.org/drawingml/2006/chartDrawing">
    <cdr:from>
      <cdr:x>0.66953</cdr:x>
      <cdr:y>0.67804</cdr:y>
    </cdr:from>
    <cdr:to>
      <cdr:x>0.81116</cdr:x>
      <cdr:y>0.72107</cdr:y>
    </cdr:to>
    <cdr:sp macro="" textlink="">
      <cdr:nvSpPr>
        <cdr:cNvPr id="7" name="TextBox 6"/>
        <cdr:cNvSpPr txBox="1"/>
      </cdr:nvSpPr>
      <cdr:spPr>
        <a:xfrm xmlns:a="http://schemas.openxmlformats.org/drawingml/2006/main">
          <a:off x="5798634" y="4246756"/>
          <a:ext cx="1226634" cy="2694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0.66416</cdr:x>
      <cdr:y>0.66172</cdr:y>
    </cdr:from>
    <cdr:to>
      <cdr:x>0.85944</cdr:x>
      <cdr:y>0.71217</cdr:y>
    </cdr:to>
    <cdr:sp macro="" textlink="">
      <cdr:nvSpPr>
        <cdr:cNvPr id="8" name="TextBox 7"/>
        <cdr:cNvSpPr txBox="1"/>
      </cdr:nvSpPr>
      <cdr:spPr>
        <a:xfrm xmlns:a="http://schemas.openxmlformats.org/drawingml/2006/main">
          <a:off x="5752171" y="4144537"/>
          <a:ext cx="1691268" cy="3159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a:t>Trade balance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6888" cy="465138"/>
          </a:xfrm>
          <a:prstGeom prst="rect">
            <a:avLst/>
          </a:prstGeom>
          <a:noFill/>
          <a:ln w="9525">
            <a:noFill/>
            <a:miter lim="800000"/>
            <a:headEnd/>
            <a:tailEnd/>
          </a:ln>
        </p:spPr>
        <p:txBody>
          <a:bodyPr vert="horz" wrap="square" lIns="93175" tIns="46588" rIns="93175" bIns="46588" numCol="1" anchor="t" anchorCtr="0" compatLnSpc="1">
            <a:prstTxWarp prst="textNoShape">
              <a:avLst/>
            </a:prstTxWarp>
          </a:bodyPr>
          <a:lstStyle>
            <a:lvl1pPr defTabSz="931863">
              <a:defRPr sz="1200">
                <a:latin typeface="Calibri" pitchFamily="34" charset="0"/>
              </a:defRPr>
            </a:lvl1pPr>
          </a:lstStyle>
          <a:p>
            <a:pPr>
              <a:defRPr/>
            </a:pPr>
            <a:endParaRPr lang="en-US"/>
          </a:p>
        </p:txBody>
      </p:sp>
      <p:sp>
        <p:nvSpPr>
          <p:cNvPr id="3" name="Date Placeholder 2"/>
          <p:cNvSpPr>
            <a:spLocks noGrp="1"/>
          </p:cNvSpPr>
          <p:nvPr>
            <p:ph type="dt" sz="quarter" idx="1"/>
          </p:nvPr>
        </p:nvSpPr>
        <p:spPr bwMode="auto">
          <a:xfrm>
            <a:off x="3971925" y="0"/>
            <a:ext cx="3036888" cy="465138"/>
          </a:xfrm>
          <a:prstGeom prst="rect">
            <a:avLst/>
          </a:prstGeom>
          <a:noFill/>
          <a:ln w="9525">
            <a:noFill/>
            <a:miter lim="800000"/>
            <a:headEnd/>
            <a:tailEnd/>
          </a:ln>
        </p:spPr>
        <p:txBody>
          <a:bodyPr vert="horz" wrap="square" lIns="93175" tIns="46588" rIns="93175" bIns="46588" numCol="1" anchor="t" anchorCtr="0" compatLnSpc="1">
            <a:prstTxWarp prst="textNoShape">
              <a:avLst/>
            </a:prstTxWarp>
          </a:bodyPr>
          <a:lstStyle>
            <a:lvl1pPr algn="r" defTabSz="931863">
              <a:defRPr sz="1200">
                <a:latin typeface="Calibri" pitchFamily="34" charset="0"/>
              </a:defRPr>
            </a:lvl1pPr>
          </a:lstStyle>
          <a:p>
            <a:pPr>
              <a:defRPr/>
            </a:pPr>
            <a:fld id="{DF6AB878-41B1-4B8E-A19B-6ED3C6D73FBD}" type="datetimeFigureOut">
              <a:rPr lang="en-US"/>
              <a:pPr>
                <a:defRPr/>
              </a:pPr>
              <a:t>6/29/2011</a:t>
            </a:fld>
            <a:endParaRPr lang="en-US"/>
          </a:p>
        </p:txBody>
      </p:sp>
      <p:sp>
        <p:nvSpPr>
          <p:cNvPr id="4" name="Footer Placeholder 3"/>
          <p:cNvSpPr>
            <a:spLocks noGrp="1"/>
          </p:cNvSpPr>
          <p:nvPr>
            <p:ph type="ftr" sz="quarter" idx="2"/>
          </p:nvPr>
        </p:nvSpPr>
        <p:spPr bwMode="auto">
          <a:xfrm>
            <a:off x="0" y="8829675"/>
            <a:ext cx="3036888" cy="465138"/>
          </a:xfrm>
          <a:prstGeom prst="rect">
            <a:avLst/>
          </a:prstGeom>
          <a:noFill/>
          <a:ln w="9525">
            <a:noFill/>
            <a:miter lim="800000"/>
            <a:headEnd/>
            <a:tailEnd/>
          </a:ln>
        </p:spPr>
        <p:txBody>
          <a:bodyPr vert="horz" wrap="square" lIns="93175" tIns="46588" rIns="93175" bIns="46588" numCol="1" anchor="b" anchorCtr="0" compatLnSpc="1">
            <a:prstTxWarp prst="textNoShape">
              <a:avLst/>
            </a:prstTxWarp>
          </a:bodyPr>
          <a:lstStyle>
            <a:lvl1pPr defTabSz="931863">
              <a:defRPr sz="1200">
                <a:latin typeface="Calibri" pitchFamily="34" charset="0"/>
              </a:defRPr>
            </a:lvl1pPr>
          </a:lstStyle>
          <a:p>
            <a:pPr>
              <a:defRPr/>
            </a:pPr>
            <a:endParaRPr lang="en-US"/>
          </a:p>
        </p:txBody>
      </p:sp>
      <p:sp>
        <p:nvSpPr>
          <p:cNvPr id="5" name="Slide Number Placeholder 4"/>
          <p:cNvSpPr>
            <a:spLocks noGrp="1"/>
          </p:cNvSpPr>
          <p:nvPr>
            <p:ph type="sldNum" sz="quarter" idx="3"/>
          </p:nvPr>
        </p:nvSpPr>
        <p:spPr bwMode="auto">
          <a:xfrm>
            <a:off x="3971925" y="8829675"/>
            <a:ext cx="3036888" cy="465138"/>
          </a:xfrm>
          <a:prstGeom prst="rect">
            <a:avLst/>
          </a:prstGeom>
          <a:noFill/>
          <a:ln w="9525">
            <a:noFill/>
            <a:miter lim="800000"/>
            <a:headEnd/>
            <a:tailEnd/>
          </a:ln>
        </p:spPr>
        <p:txBody>
          <a:bodyPr vert="horz" wrap="square" lIns="93175" tIns="46588" rIns="93175" bIns="46588" numCol="1" anchor="b" anchorCtr="0" compatLnSpc="1">
            <a:prstTxWarp prst="textNoShape">
              <a:avLst/>
            </a:prstTxWarp>
          </a:bodyPr>
          <a:lstStyle>
            <a:lvl1pPr algn="r" defTabSz="931863">
              <a:defRPr sz="1200">
                <a:latin typeface="Calibri" pitchFamily="34" charset="0"/>
              </a:defRPr>
            </a:lvl1pPr>
          </a:lstStyle>
          <a:p>
            <a:pPr>
              <a:defRPr/>
            </a:pPr>
            <a:fld id="{FAC2294C-B85F-49B7-8FC1-4A403E014B62}" type="slidenum">
              <a:rPr lang="en-US"/>
              <a:pPr>
                <a:defRPr/>
              </a:pPr>
              <a:t>‹#›</a:t>
            </a:fld>
            <a:endParaRPr lang="en-US"/>
          </a:p>
        </p:txBody>
      </p:sp>
    </p:spTree>
    <p:extLst>
      <p:ext uri="{BB962C8B-B14F-4D97-AF65-F5344CB8AC3E}">
        <p14:creationId xmlns:p14="http://schemas.microsoft.com/office/powerpoint/2010/main" val="965266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6888" cy="465138"/>
          </a:xfrm>
          <a:prstGeom prst="rect">
            <a:avLst/>
          </a:prstGeom>
          <a:noFill/>
          <a:ln w="9525">
            <a:noFill/>
            <a:miter lim="800000"/>
            <a:headEnd/>
            <a:tailEnd/>
          </a:ln>
        </p:spPr>
        <p:txBody>
          <a:bodyPr vert="horz" wrap="square" lIns="93175" tIns="46588" rIns="93175" bIns="46588" numCol="1" anchor="t" anchorCtr="0" compatLnSpc="1">
            <a:prstTxWarp prst="textNoShape">
              <a:avLst/>
            </a:prstTxWarp>
          </a:bodyPr>
          <a:lstStyle>
            <a:lvl1pPr defTabSz="931863">
              <a:defRPr sz="1200">
                <a:latin typeface="Calibri" pitchFamily="34" charset="0"/>
              </a:defRPr>
            </a:lvl1pPr>
          </a:lstStyle>
          <a:p>
            <a:pPr>
              <a:defRPr/>
            </a:pPr>
            <a:endParaRPr lang="en-US"/>
          </a:p>
        </p:txBody>
      </p:sp>
      <p:sp>
        <p:nvSpPr>
          <p:cNvPr id="3" name="Date Placeholder 2"/>
          <p:cNvSpPr>
            <a:spLocks noGrp="1"/>
          </p:cNvSpPr>
          <p:nvPr>
            <p:ph type="dt" idx="1"/>
          </p:nvPr>
        </p:nvSpPr>
        <p:spPr bwMode="auto">
          <a:xfrm>
            <a:off x="3971925" y="0"/>
            <a:ext cx="3036888" cy="465138"/>
          </a:xfrm>
          <a:prstGeom prst="rect">
            <a:avLst/>
          </a:prstGeom>
          <a:noFill/>
          <a:ln w="9525">
            <a:noFill/>
            <a:miter lim="800000"/>
            <a:headEnd/>
            <a:tailEnd/>
          </a:ln>
        </p:spPr>
        <p:txBody>
          <a:bodyPr vert="horz" wrap="square" lIns="93175" tIns="46588" rIns="93175" bIns="46588" numCol="1" anchor="t" anchorCtr="0" compatLnSpc="1">
            <a:prstTxWarp prst="textNoShape">
              <a:avLst/>
            </a:prstTxWarp>
          </a:bodyPr>
          <a:lstStyle>
            <a:lvl1pPr algn="r" defTabSz="931863">
              <a:defRPr sz="1200">
                <a:latin typeface="Calibri" pitchFamily="34" charset="0"/>
              </a:defRPr>
            </a:lvl1pPr>
          </a:lstStyle>
          <a:p>
            <a:pPr>
              <a:defRPr/>
            </a:pPr>
            <a:fld id="{50DC3609-65F1-4831-9331-5437FCC0BC89}" type="datetimeFigureOut">
              <a:rPr lang="en-US"/>
              <a:pPr>
                <a:defRPr/>
              </a:pPr>
              <a:t>6/29/2011</a:t>
            </a:fld>
            <a:endParaRPr lang="en-US"/>
          </a:p>
        </p:txBody>
      </p:sp>
      <p:sp>
        <p:nvSpPr>
          <p:cNvPr id="4" name="Slide Image Placeholder 3"/>
          <p:cNvSpPr>
            <a:spLocks noGrp="1" noRot="1" noChangeAspect="1"/>
          </p:cNvSpPr>
          <p:nvPr>
            <p:ph type="sldImg" idx="2"/>
          </p:nvPr>
        </p:nvSpPr>
        <p:spPr>
          <a:xfrm>
            <a:off x="1182688" y="698500"/>
            <a:ext cx="4646612" cy="348456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bwMode="auto">
          <a:xfrm>
            <a:off x="700088" y="4416425"/>
            <a:ext cx="5610225" cy="4181475"/>
          </a:xfrm>
          <a:prstGeom prst="rect">
            <a:avLst/>
          </a:prstGeom>
          <a:noFill/>
          <a:ln w="9525">
            <a:noFill/>
            <a:miter lim="800000"/>
            <a:headEnd/>
            <a:tailEnd/>
          </a:ln>
        </p:spPr>
        <p:txBody>
          <a:bodyPr vert="horz" wrap="square" lIns="93175" tIns="46588" rIns="93175" bIns="465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829675"/>
            <a:ext cx="3036888" cy="465138"/>
          </a:xfrm>
          <a:prstGeom prst="rect">
            <a:avLst/>
          </a:prstGeom>
          <a:noFill/>
          <a:ln w="9525">
            <a:noFill/>
            <a:miter lim="800000"/>
            <a:headEnd/>
            <a:tailEnd/>
          </a:ln>
        </p:spPr>
        <p:txBody>
          <a:bodyPr vert="horz" wrap="square" lIns="93175" tIns="46588" rIns="93175" bIns="46588" numCol="1" anchor="b" anchorCtr="0" compatLnSpc="1">
            <a:prstTxWarp prst="textNoShape">
              <a:avLst/>
            </a:prstTxWarp>
          </a:bodyPr>
          <a:lstStyle>
            <a:lvl1pPr defTabSz="931863">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3971925" y="8829675"/>
            <a:ext cx="3036888" cy="465138"/>
          </a:xfrm>
          <a:prstGeom prst="rect">
            <a:avLst/>
          </a:prstGeom>
          <a:noFill/>
          <a:ln w="9525">
            <a:noFill/>
            <a:miter lim="800000"/>
            <a:headEnd/>
            <a:tailEnd/>
          </a:ln>
        </p:spPr>
        <p:txBody>
          <a:bodyPr vert="horz" wrap="square" lIns="93175" tIns="46588" rIns="93175" bIns="46588" numCol="1" anchor="b" anchorCtr="0" compatLnSpc="1">
            <a:prstTxWarp prst="textNoShape">
              <a:avLst/>
            </a:prstTxWarp>
          </a:bodyPr>
          <a:lstStyle>
            <a:lvl1pPr algn="r" defTabSz="931863">
              <a:defRPr sz="1200">
                <a:latin typeface="Calibri" pitchFamily="34" charset="0"/>
              </a:defRPr>
            </a:lvl1pPr>
          </a:lstStyle>
          <a:p>
            <a:pPr>
              <a:defRPr/>
            </a:pPr>
            <a:fld id="{FE25CB0F-3E10-4B4F-8BC9-C9698502FAAC}" type="slidenum">
              <a:rPr lang="en-US"/>
              <a:pPr>
                <a:defRPr/>
              </a:pPr>
              <a:t>‹#›</a:t>
            </a:fld>
            <a:endParaRPr lang="en-US"/>
          </a:p>
        </p:txBody>
      </p:sp>
    </p:spTree>
    <p:extLst>
      <p:ext uri="{BB962C8B-B14F-4D97-AF65-F5344CB8AC3E}">
        <p14:creationId xmlns:p14="http://schemas.microsoft.com/office/powerpoint/2010/main" val="42178714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a:noFill/>
          <a:ln/>
        </p:spPr>
        <p:txBody>
          <a:bodyPr/>
          <a:lstStyle/>
          <a:p>
            <a:pPr eaLnBrk="1" hangingPunct="1">
              <a:spcBef>
                <a:spcPct val="0"/>
              </a:spcBef>
            </a:pPr>
            <a:r>
              <a:rPr lang="en-US" dirty="0" smtClean="0"/>
              <a:t>What this presentation will do is update you on the current situation in the labor market, with an emphasis where possible on what’s going on with women and specifically single moms, and give the expected landscape for 2010 and beyond.</a:t>
            </a:r>
          </a:p>
          <a:p>
            <a:pPr eaLnBrk="1" hangingPunct="1">
              <a:spcBef>
                <a:spcPct val="0"/>
              </a:spcBef>
            </a:pPr>
            <a:endParaRPr lang="en-US" dirty="0" smtClean="0"/>
          </a:p>
          <a:p>
            <a:pPr eaLnBrk="1" hangingPunct="1">
              <a:spcBef>
                <a:spcPct val="0"/>
              </a:spcBef>
            </a:pPr>
            <a:endParaRPr lang="en-US" dirty="0" smtClean="0"/>
          </a:p>
          <a:p>
            <a:endParaRPr lang="en-US" dirty="0" smtClean="0"/>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p:txBody>
      </p:sp>
      <p:sp>
        <p:nvSpPr>
          <p:cNvPr id="30723" name="Slide Number Placeholder 3"/>
          <p:cNvSpPr>
            <a:spLocks noGrp="1"/>
          </p:cNvSpPr>
          <p:nvPr>
            <p:ph type="sldNum" sz="quarter" idx="5"/>
          </p:nvPr>
        </p:nvSpPr>
        <p:spPr>
          <a:noFill/>
        </p:spPr>
        <p:txBody>
          <a:bodyPr/>
          <a:lstStyle/>
          <a:p>
            <a:fld id="{55FE739C-5215-472A-A568-A4A22EA19DBB}"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9EE442C-452A-4C42-846A-8A4130C09D3C}" type="datetimeFigureOut">
              <a:rPr lang="en-US"/>
              <a:pPr>
                <a:defRPr/>
              </a:pPr>
              <a:t>6/29/2011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D2EE7-8E17-4FB9-9D2C-04DE2E2D8DD1}" type="slidenum">
              <a:rPr lang="en-US"/>
              <a:pPr>
                <a:defRPr/>
              </a:pPr>
              <a:t>‹#›</a:t>
            </a:fld>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AC7AF0-FEA4-45BD-AF25-FEF1FD59A8C9}" type="datetimeFigureOut">
              <a:rPr lang="en-US"/>
              <a:pPr>
                <a:defRPr/>
              </a:pPr>
              <a:t>6/29/2011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687BFB-9DC4-45B6-BF65-D4E9FFFD3F72}" type="slidenum">
              <a:rPr lang="en-US"/>
              <a:pPr>
                <a:defRPr/>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A6CA7C5-8E49-4E81-8D0A-8D94437CE1E4}" type="datetimeFigureOut">
              <a:rPr lang="en-US"/>
              <a:pPr>
                <a:defRPr/>
              </a:pPr>
              <a:t>6/29/2011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9564D6-3A0A-488B-8AAF-FDC0372F1DBB}" type="slidenum">
              <a:rPr lang="en-US"/>
              <a:pPr>
                <a:defRPr/>
              </a:pPr>
              <a:t>‹#›</a:t>
            </a:fld>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pPr>
              <a:defRPr/>
            </a:pPr>
            <a:fld id="{4EE9302C-9C83-4DD4-909E-007C217349EA}"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3EC017-79C7-4119-B34E-E95407EC5FF3}" type="datetimeFigureOut">
              <a:rPr lang="en-US"/>
              <a:pPr>
                <a:defRPr/>
              </a:pPr>
              <a:t>6/29/2011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CCB539-2685-4762-B3D1-BA8BA9BDF85B}" type="slidenum">
              <a:rPr lang="en-US"/>
              <a:pPr>
                <a:defRPr/>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29D1DD8-D7A5-4F8B-9282-DB7387FAAB5C}" type="datetimeFigureOut">
              <a:rPr lang="en-US"/>
              <a:pPr>
                <a:defRPr/>
              </a:pPr>
              <a:t>6/29/2011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60F501-EBD4-4967-B7ED-3088EB01B50A}" type="slidenum">
              <a:rPr lang="en-US"/>
              <a:pPr>
                <a:defRPr/>
              </a:pPr>
              <a:t>‹#›</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F3EF3D0-8E98-4F3E-B6DF-861C0CB61D73}" type="datetimeFigureOut">
              <a:rPr lang="en-US"/>
              <a:pPr>
                <a:defRPr/>
              </a:pPr>
              <a:t>6/29/2011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0497DC3-F59F-491C-8D7A-D169B34EFB01}" type="slidenum">
              <a:rPr lang="en-US"/>
              <a:pPr>
                <a:defRPr/>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E7D4FF9-58CF-48BE-9238-5D5C78AEF731}" type="datetimeFigureOut">
              <a:rPr lang="en-US"/>
              <a:pPr>
                <a:defRPr/>
              </a:pPr>
              <a:t>6/29/2011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2F1827A-BC85-4876-B38F-9D7D2548CDE0}" type="slidenum">
              <a:rPr lang="en-US"/>
              <a:pPr>
                <a:defRPr/>
              </a:pP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27A2A88-1407-4846-A433-E8DD0939A1AD}" type="datetimeFigureOut">
              <a:rPr lang="en-US"/>
              <a:pPr>
                <a:defRPr/>
              </a:pPr>
              <a:t>6/29/2011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8E4B71B-BD94-414C-83A4-4E645766E36C}" type="slidenum">
              <a:rPr lang="en-US"/>
              <a:pPr>
                <a:defRPr/>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F9CD1E6-5E99-4089-B33A-E8728049D4D3}" type="datetimeFigureOut">
              <a:rPr lang="en-US"/>
              <a:pPr>
                <a:defRPr/>
              </a:pPr>
              <a:t>6/29/2011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960C533-B818-4322-9E59-B4F24BF5B75F}" type="slidenum">
              <a:rPr lang="en-US"/>
              <a:pPr>
                <a:defRPr/>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A330BBC-9626-4C8A-B19C-019F37749C4F}" type="datetimeFigureOut">
              <a:rPr lang="en-US"/>
              <a:pPr>
                <a:defRPr/>
              </a:pPr>
              <a:t>6/29/2011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F7DFF0-8620-4077-B071-74369102E489}" type="slidenum">
              <a:rPr lang="en-US"/>
              <a:pPr>
                <a:defRPr/>
              </a:pPr>
              <a:t>‹#›</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B6084F-FA02-4245-A8F4-77C5086AEA26}" type="datetimeFigureOut">
              <a:rPr lang="en-US"/>
              <a:pPr>
                <a:defRPr/>
              </a:pPr>
              <a:t>6/29/2011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21A2B7-6D8B-4221-B527-B2706AC1A13C}" type="slidenum">
              <a:rPr lang="en-US"/>
              <a:pPr>
                <a:defRPr/>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0">
                <a:solidFill>
                  <a:prstClr val="black">
                    <a:tint val="75000"/>
                  </a:prstClr>
                </a:solidFill>
                <a:latin typeface="+mn-lt"/>
                <a:cs typeface="+mn-cs"/>
              </a:defRPr>
            </a:lvl1pPr>
          </a:lstStyle>
          <a:p>
            <a:pPr>
              <a:defRPr/>
            </a:pPr>
            <a:fld id="{7CD3F2E9-48EA-41C8-8270-913259A2FA37}" type="datetimeFigureOut">
              <a:rPr lang="en-US"/>
              <a:pPr>
                <a:defRPr/>
              </a:pPr>
              <a:t>6/29/2011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prstClr val="black">
                    <a:tint val="75000"/>
                  </a:prstClr>
                </a:solidFill>
                <a:latin typeface="+mn-lt"/>
                <a:cs typeface="+mn-cs"/>
              </a:defRPr>
            </a:lvl1pPr>
          </a:lstStyle>
          <a:p>
            <a:pPr>
              <a:defRPr/>
            </a:pPr>
            <a:fld id="{FC2EDE11-EC19-4C0C-8E85-81D49B3D078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 id="2147483698" r:id="rId12"/>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pi.org/publications/entry/trade_policy_and_job_loss/" TargetMode="External"/><Relationship Id="rId2" Type="http://schemas.openxmlformats.org/officeDocument/2006/relationships/hyperlink" Target="http://www.epi.org/economic_snapshots/entry/free_trade_agreement_with_korea_will_cost_u.s._jobs/"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www.epi.org/publications/entry/trade_policy_and_job_los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6"/>
          <p:cNvPicPr>
            <a:picLocks noChangeAspect="1" noChangeArrowheads="1"/>
          </p:cNvPicPr>
          <p:nvPr/>
        </p:nvPicPr>
        <p:blipFill>
          <a:blip r:embed="rId3" cstate="print"/>
          <a:srcRect/>
          <a:stretch>
            <a:fillRect/>
          </a:stretch>
        </p:blipFill>
        <p:spPr bwMode="auto">
          <a:xfrm>
            <a:off x="990600" y="5181600"/>
            <a:ext cx="7143750" cy="952500"/>
          </a:xfrm>
          <a:prstGeom prst="rect">
            <a:avLst/>
          </a:prstGeom>
          <a:noFill/>
          <a:ln w="9525" algn="ctr">
            <a:noFill/>
            <a:miter lim="800000"/>
            <a:headEnd/>
            <a:tailEnd/>
          </a:ln>
        </p:spPr>
      </p:pic>
      <p:sp>
        <p:nvSpPr>
          <p:cNvPr id="8" name="Title 3"/>
          <p:cNvSpPr txBox="1">
            <a:spLocks/>
          </p:cNvSpPr>
          <p:nvPr/>
        </p:nvSpPr>
        <p:spPr bwMode="auto">
          <a:xfrm>
            <a:off x="685800" y="762000"/>
            <a:ext cx="7924800" cy="12953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algn="ctr" eaLnBrk="0" hangingPunct="0">
              <a:defRPr/>
            </a:pPr>
            <a:r>
              <a:rPr lang="en-US" sz="4000" b="1" dirty="0" smtClean="0">
                <a:latin typeface="+mj-lt"/>
              </a:rPr>
              <a:t>Economic Impacts of the </a:t>
            </a:r>
          </a:p>
          <a:p>
            <a:pPr algn="ctr" eaLnBrk="0" hangingPunct="0">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KORUS-FTA</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9" name="Subtitle 4"/>
          <p:cNvSpPr txBox="1">
            <a:spLocks/>
          </p:cNvSpPr>
          <p:nvPr/>
        </p:nvSpPr>
        <p:spPr bwMode="auto">
          <a:xfrm>
            <a:off x="1066800" y="2438400"/>
            <a:ext cx="7010400" cy="1905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tabLst/>
              <a:defRPr/>
            </a:pPr>
            <a:r>
              <a:rPr kumimoji="0" lang="en-US" sz="3200" b="0" i="0" u="none" strike="noStrike" kern="1200" cap="none" spc="0" normalizeH="0" baseline="0" noProof="0" dirty="0" smtClean="0">
                <a:ln>
                  <a:noFill/>
                </a:ln>
                <a:solidFill>
                  <a:schemeClr val="bg1">
                    <a:lumMod val="50000"/>
                  </a:schemeClr>
                </a:solidFill>
                <a:effectLst/>
                <a:uLnTx/>
                <a:uFillTx/>
                <a:latin typeface="+mj-lt"/>
                <a:cs typeface="+mn-cs"/>
              </a:rPr>
              <a:t>Progressive Caucus B</a:t>
            </a:r>
            <a:r>
              <a:rPr kumimoji="0" lang="en-US" sz="3200" b="0" i="0" u="none" strike="noStrike" kern="1200" cap="none" spc="0" normalizeH="0" noProof="0" dirty="0" smtClean="0">
                <a:ln>
                  <a:noFill/>
                </a:ln>
                <a:solidFill>
                  <a:schemeClr val="bg1">
                    <a:lumMod val="50000"/>
                  </a:schemeClr>
                </a:solidFill>
                <a:effectLst/>
                <a:uLnTx/>
                <a:uFillTx/>
                <a:latin typeface="+mj-lt"/>
                <a:cs typeface="+mn-cs"/>
              </a:rPr>
              <a:t>riefing</a:t>
            </a:r>
            <a:endParaRPr kumimoji="0" lang="en-US" sz="3200" b="0" i="0" u="none" strike="noStrike" kern="1200" cap="none" spc="0" normalizeH="0" baseline="0" noProof="0" dirty="0" smtClean="0">
              <a:ln>
                <a:noFill/>
              </a:ln>
              <a:solidFill>
                <a:schemeClr val="bg1">
                  <a:lumMod val="50000"/>
                </a:schemeClr>
              </a:solidFill>
              <a:effectLst/>
              <a:uLnTx/>
              <a:uFillTx/>
              <a:latin typeface="+mj-lt"/>
              <a:cs typeface="+mn-cs"/>
            </a:endParaRPr>
          </a:p>
          <a:p>
            <a:pPr marL="342900" marR="0" lvl="0" indent="-342900" algn="ctr" defTabSz="914400" rtl="0" eaLnBrk="0" fontAlgn="base" latinLnBrk="0" hangingPunct="0">
              <a:lnSpc>
                <a:spcPct val="100000"/>
              </a:lnSpc>
              <a:spcBef>
                <a:spcPct val="20000"/>
              </a:spcBef>
              <a:spcAft>
                <a:spcPct val="0"/>
              </a:spcAft>
              <a:buClrTx/>
              <a:buSzTx/>
              <a:tabLst/>
              <a:defRPr/>
            </a:pPr>
            <a:r>
              <a:rPr kumimoji="0" lang="en-US" sz="3200" b="0" i="0" u="none" strike="noStrike" kern="1200" cap="none" spc="0" normalizeH="0" baseline="0" noProof="0" dirty="0" smtClean="0">
                <a:ln>
                  <a:noFill/>
                </a:ln>
                <a:solidFill>
                  <a:schemeClr val="bg1">
                    <a:lumMod val="50000"/>
                  </a:schemeClr>
                </a:solidFill>
                <a:effectLst/>
                <a:uLnTx/>
                <a:uFillTx/>
                <a:latin typeface="+mj-lt"/>
                <a:cs typeface="+mn-cs"/>
              </a:rPr>
              <a:t>Robert E. Scott, Ph.D.</a:t>
            </a:r>
          </a:p>
          <a:p>
            <a:pPr marL="342900" marR="0" lvl="0" indent="-342900" algn="ctr" defTabSz="914400" rtl="0" eaLnBrk="0" fontAlgn="base" latinLnBrk="0" hangingPunct="0">
              <a:lnSpc>
                <a:spcPct val="100000"/>
              </a:lnSpc>
              <a:spcBef>
                <a:spcPct val="20000"/>
              </a:spcBef>
              <a:spcAft>
                <a:spcPct val="0"/>
              </a:spcAft>
              <a:buClrTx/>
              <a:buSzTx/>
              <a:tabLst/>
              <a:defRPr/>
            </a:pPr>
            <a:r>
              <a:rPr kumimoji="0" lang="en-US" sz="3200" b="0" i="0" u="none" strike="noStrike" kern="1200" cap="none" spc="0" normalizeH="0" baseline="0" noProof="0" dirty="0" smtClean="0">
                <a:ln>
                  <a:noFill/>
                </a:ln>
                <a:solidFill>
                  <a:schemeClr val="bg1">
                    <a:lumMod val="50000"/>
                  </a:schemeClr>
                </a:solidFill>
                <a:effectLst/>
                <a:uLnTx/>
                <a:uFillTx/>
                <a:latin typeface="+mj-lt"/>
                <a:cs typeface="+mn-cs"/>
              </a:rPr>
              <a:t>Economic Policy Institute</a:t>
            </a:r>
          </a:p>
          <a:p>
            <a:pPr marL="342900" marR="0" lvl="0" indent="-342900" algn="ctr" defTabSz="914400" rtl="0" eaLnBrk="0" fontAlgn="base" latinLnBrk="0" hangingPunct="0">
              <a:lnSpc>
                <a:spcPct val="100000"/>
              </a:lnSpc>
              <a:spcBef>
                <a:spcPct val="20000"/>
              </a:spcBef>
              <a:spcAft>
                <a:spcPct val="0"/>
              </a:spcAft>
              <a:buClrTx/>
              <a:buSzTx/>
              <a:tabLst/>
              <a:defRPr/>
            </a:pPr>
            <a:r>
              <a:rPr lang="en-US" sz="3200" dirty="0" smtClean="0">
                <a:solidFill>
                  <a:schemeClr val="bg1">
                    <a:lumMod val="50000"/>
                  </a:schemeClr>
                </a:solidFill>
                <a:latin typeface="+mj-lt"/>
                <a:cs typeface="+mn-cs"/>
              </a:rPr>
              <a:t>February 23, 2011</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from NAFTA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U.S. Mexico Trade was balanced in 1993, prior to the agreement</a:t>
            </a:r>
          </a:p>
          <a:p>
            <a:pPr marL="514350" indent="-514350">
              <a:buFont typeface="+mj-lt"/>
              <a:buAutoNum type="arabicPeriod"/>
            </a:pPr>
            <a:r>
              <a:rPr lang="en-US" dirty="0" smtClean="0"/>
              <a:t>The U.S. has experience rapidly growing trade deficits and job displacement since NAFTA was implemented</a:t>
            </a:r>
          </a:p>
          <a:p>
            <a:pPr marL="514350" indent="-514350">
              <a:buFont typeface="+mj-lt"/>
              <a:buAutoNum type="arabicPeriod"/>
            </a:pPr>
            <a:r>
              <a:rPr lang="en-US" dirty="0" smtClean="0"/>
              <a:t>Job losses are concentrated in motor vehicles and electronics</a:t>
            </a:r>
          </a:p>
          <a:p>
            <a:pPr marL="514350" indent="-514350">
              <a:buFont typeface="+mj-lt"/>
              <a:buAutoNum type="arabicPeriod"/>
            </a:pPr>
            <a:r>
              <a:rPr lang="en-US" dirty="0" smtClean="0"/>
              <a:t>Oil is a big part of trade with Mexico, but has only minor impacts on employment.</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61538489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nvGraphicFramePr>
        <p:xfrm>
          <a:off x="241610" y="297366"/>
          <a:ext cx="8660780" cy="6263268"/>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2895600" y="990600"/>
            <a:ext cx="1295400" cy="523220"/>
          </a:xfrm>
          <a:prstGeom prst="rect">
            <a:avLst/>
          </a:prstGeom>
          <a:noFill/>
        </p:spPr>
        <p:txBody>
          <a:bodyPr wrap="square" rtlCol="0">
            <a:spAutoFit/>
          </a:bodyPr>
          <a:lstStyle/>
          <a:p>
            <a:r>
              <a:rPr lang="en-US" sz="1400" dirty="0" smtClean="0"/>
              <a:t>NAFTA takes effect 1/1/94</a:t>
            </a:r>
            <a:endParaRPr lang="en-US" sz="1400" dirty="0"/>
          </a:p>
        </p:txBody>
      </p:sp>
      <p:cxnSp>
        <p:nvCxnSpPr>
          <p:cNvPr id="6" name="Straight Arrow Connector 5"/>
          <p:cNvCxnSpPr/>
          <p:nvPr/>
        </p:nvCxnSpPr>
        <p:spPr>
          <a:xfrm flipH="1">
            <a:off x="2819400" y="1513820"/>
            <a:ext cx="609600" cy="3911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087970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6019800"/>
            <a:ext cx="6400800" cy="276999"/>
          </a:xfrm>
          <a:prstGeom prst="rect">
            <a:avLst/>
          </a:prstGeom>
          <a:noFill/>
        </p:spPr>
        <p:txBody>
          <a:bodyPr wrap="square" rtlCol="0">
            <a:spAutoFit/>
          </a:bodyPr>
          <a:lstStyle/>
          <a:p>
            <a:r>
              <a:rPr lang="en-US" sz="1200" dirty="0" smtClean="0"/>
              <a:t>Source: EPI analysis of Census Bureau, ITC, and BLS data</a:t>
            </a:r>
            <a:endParaRPr lang="en-US" sz="1200" dirty="0"/>
          </a:p>
        </p:txBody>
      </p:sp>
      <p:sp>
        <p:nvSpPr>
          <p:cNvPr id="6" name="TextBox 5"/>
          <p:cNvSpPr txBox="1"/>
          <p:nvPr/>
        </p:nvSpPr>
        <p:spPr>
          <a:xfrm>
            <a:off x="533400" y="6296799"/>
            <a:ext cx="6400800" cy="276999"/>
          </a:xfrm>
          <a:prstGeom prst="rect">
            <a:avLst/>
          </a:prstGeom>
          <a:noFill/>
        </p:spPr>
        <p:txBody>
          <a:bodyPr wrap="square" rtlCol="0">
            <a:spAutoFit/>
          </a:bodyPr>
          <a:lstStyle/>
          <a:p>
            <a:r>
              <a:rPr lang="en-US" sz="1200" b="1" dirty="0" smtClean="0"/>
              <a:t>Preliminary analysis:  NOT FOR QUOTATION OR DISTRIBUTION</a:t>
            </a:r>
            <a:endParaRPr lang="en-US" sz="1200" b="1" dirty="0"/>
          </a:p>
        </p:txBody>
      </p:sp>
      <p:graphicFrame>
        <p:nvGraphicFramePr>
          <p:cNvPr id="3" name="Table 2"/>
          <p:cNvGraphicFramePr>
            <a:graphicFrameLocks noGrp="1"/>
          </p:cNvGraphicFramePr>
          <p:nvPr>
            <p:extLst>
              <p:ext uri="{D42A27DB-BD31-4B8C-83A1-F6EECF244321}">
                <p14:modId xmlns:p14="http://schemas.microsoft.com/office/powerpoint/2010/main" val="127486764"/>
              </p:ext>
            </p:extLst>
          </p:nvPr>
        </p:nvGraphicFramePr>
        <p:xfrm>
          <a:off x="304801" y="838200"/>
          <a:ext cx="8305800" cy="4725667"/>
        </p:xfrm>
        <a:graphic>
          <a:graphicData uri="http://schemas.openxmlformats.org/drawingml/2006/table">
            <a:tbl>
              <a:tblPr>
                <a:tableStyleId>{5C22544A-7EE6-4342-B048-85BDC9FD1C3A}</a:tableStyleId>
              </a:tblPr>
              <a:tblGrid>
                <a:gridCol w="2021379"/>
                <a:gridCol w="735676"/>
                <a:gridCol w="735676"/>
                <a:gridCol w="735676"/>
                <a:gridCol w="735676"/>
                <a:gridCol w="810491"/>
                <a:gridCol w="810491"/>
                <a:gridCol w="810491"/>
                <a:gridCol w="99753"/>
                <a:gridCol w="810491"/>
              </a:tblGrid>
              <a:tr h="231888">
                <a:tc gridSpan="3">
                  <a:txBody>
                    <a:bodyPr/>
                    <a:lstStyle/>
                    <a:p>
                      <a:pPr algn="l" fontAlgn="b"/>
                      <a:r>
                        <a:rPr lang="en-US" sz="1200" b="1" u="none" strike="noStrike" dirty="0">
                          <a:effectLst/>
                        </a:rPr>
                        <a:t>U.S. Mexico trade and job displacement, 1997-2010</a:t>
                      </a:r>
                      <a:endParaRPr lang="en-US" sz="1200" b="1" i="0" u="none" strike="noStrike" dirty="0">
                        <a:solidFill>
                          <a:srgbClr val="000000"/>
                        </a:solidFill>
                        <a:effectLst/>
                        <a:latin typeface="Calibri"/>
                      </a:endParaRPr>
                    </a:p>
                  </a:txBody>
                  <a:tcPr marL="7481" marR="7481" marT="7481" marB="0" anchor="b"/>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a:solidFill>
                          <a:srgbClr val="000000"/>
                        </a:solidFill>
                        <a:effectLst/>
                        <a:latin typeface="Calibri"/>
                      </a:endParaRPr>
                    </a:p>
                  </a:txBody>
                  <a:tcPr marL="7481" marR="7481" marT="7481" marB="0" anchor="b"/>
                </a:tc>
                <a:tc>
                  <a:txBody>
                    <a:bodyPr/>
                    <a:lstStyle/>
                    <a:p>
                      <a:pPr algn="l" fontAlgn="b"/>
                      <a:endParaRPr lang="en-US" sz="1200" b="1" i="0" u="none" strike="noStrike">
                        <a:solidFill>
                          <a:srgbClr val="000000"/>
                        </a:solidFill>
                        <a:effectLst/>
                        <a:latin typeface="Calibri"/>
                      </a:endParaRPr>
                    </a:p>
                  </a:txBody>
                  <a:tcPr marL="7481" marR="7481" marT="7481" marB="0" anchor="b"/>
                </a:tc>
                <a:tc>
                  <a:txBody>
                    <a:bodyPr/>
                    <a:lstStyle/>
                    <a:p>
                      <a:pPr algn="l" fontAlgn="b"/>
                      <a:endParaRPr lang="en-US" sz="1200" b="1" i="0" u="none" strike="noStrike">
                        <a:solidFill>
                          <a:srgbClr val="000000"/>
                        </a:solidFill>
                        <a:effectLst/>
                        <a:latin typeface="Calibri"/>
                      </a:endParaRPr>
                    </a:p>
                  </a:txBody>
                  <a:tcPr marL="7481" marR="7481" marT="7481" marB="0" anchor="b"/>
                </a:tc>
                <a:tc>
                  <a:txBody>
                    <a:bodyPr/>
                    <a:lstStyle/>
                    <a:p>
                      <a:pPr algn="l" fontAlgn="b"/>
                      <a:endParaRPr lang="en-US" sz="1200" b="1" i="0" u="none" strike="noStrike">
                        <a:solidFill>
                          <a:srgbClr val="000000"/>
                        </a:solidFill>
                        <a:effectLst/>
                        <a:latin typeface="Calibri"/>
                      </a:endParaRPr>
                    </a:p>
                  </a:txBody>
                  <a:tcPr marL="7481" marR="7481" marT="7481" marB="0" anchor="b"/>
                </a:tc>
                <a:tc>
                  <a:txBody>
                    <a:bodyPr/>
                    <a:lstStyle/>
                    <a:p>
                      <a:pPr algn="l" fontAlgn="b"/>
                      <a:endParaRPr lang="en-US" sz="1200" b="1" i="0" u="none" strike="noStrike">
                        <a:solidFill>
                          <a:srgbClr val="000000"/>
                        </a:solidFill>
                        <a:effectLst/>
                        <a:latin typeface="Calibri"/>
                      </a:endParaRPr>
                    </a:p>
                  </a:txBody>
                  <a:tcPr marL="7481" marR="7481" marT="7481" marB="0" anchor="b"/>
                </a:tc>
                <a:tc>
                  <a:txBody>
                    <a:bodyPr/>
                    <a:lstStyle/>
                    <a:p>
                      <a:pPr algn="l" fontAlgn="b"/>
                      <a:endParaRPr lang="en-US" sz="1200" b="1" i="0" u="none" strike="noStrike">
                        <a:solidFill>
                          <a:srgbClr val="000000"/>
                        </a:solidFill>
                        <a:effectLst/>
                        <a:latin typeface="Calibri"/>
                      </a:endParaRPr>
                    </a:p>
                  </a:txBody>
                  <a:tcPr marL="7481" marR="7481" marT="7481" marB="0" anchor="b"/>
                </a:tc>
                <a:tc>
                  <a:txBody>
                    <a:bodyPr/>
                    <a:lstStyle/>
                    <a:p>
                      <a:pPr algn="l" fontAlgn="b"/>
                      <a:endParaRPr lang="en-US" sz="1200" b="1" i="0" u="none" strike="noStrike">
                        <a:solidFill>
                          <a:srgbClr val="000000"/>
                        </a:solidFill>
                        <a:effectLst/>
                        <a:latin typeface="Calibri"/>
                      </a:endParaRPr>
                    </a:p>
                  </a:txBody>
                  <a:tcPr marL="7481" marR="7481" marT="7481" marB="0" anchor="b"/>
                </a:tc>
              </a:tr>
              <a:tr h="201486">
                <a:tc gridSpan="2">
                  <a:txBody>
                    <a:bodyPr/>
                    <a:lstStyle/>
                    <a:p>
                      <a:pPr algn="l" fontAlgn="b"/>
                      <a:r>
                        <a:rPr lang="en-US" sz="1200" b="1" u="none" strike="noStrike" dirty="0">
                          <a:effectLst/>
                        </a:rPr>
                        <a:t>U.S. trade with Mexico </a:t>
                      </a:r>
                      <a:r>
                        <a:rPr lang="en-US" sz="1200" b="0" u="none" strike="noStrike" dirty="0">
                          <a:effectLst/>
                        </a:rPr>
                        <a:t>($billions, nominal)</a:t>
                      </a:r>
                      <a:endParaRPr lang="en-US" sz="1200" b="0" i="0" u="none" strike="noStrike" dirty="0">
                        <a:solidFill>
                          <a:srgbClr val="000000"/>
                        </a:solidFill>
                        <a:effectLst/>
                        <a:latin typeface="Calibri"/>
                      </a:endParaRPr>
                    </a:p>
                  </a:txBody>
                  <a:tcPr marL="7481" marR="7481" marT="7481" marB="0" anchor="b"/>
                </a:tc>
                <a:tc hMerge="1">
                  <a:txBody>
                    <a:bodyPr/>
                    <a:lstStyle/>
                    <a:p>
                      <a:endParaRPr lang="en-US"/>
                    </a:p>
                  </a:txBody>
                  <a:tcPr/>
                </a:tc>
                <a:tc>
                  <a:txBody>
                    <a:bodyPr/>
                    <a:lstStyle/>
                    <a:p>
                      <a:pPr algn="l" fontAlgn="b"/>
                      <a:endParaRPr lang="en-US" sz="1200" b="1" i="0" u="none" strike="noStrike" dirty="0">
                        <a:solidFill>
                          <a:srgbClr val="000000"/>
                        </a:solidFill>
                        <a:effectLst/>
                        <a:latin typeface="Calibri"/>
                      </a:endParaRPr>
                    </a:p>
                  </a:txBody>
                  <a:tcPr marL="7481" marR="7481" marT="7481" marB="0" anchor="b"/>
                </a:tc>
                <a:tc>
                  <a:txBody>
                    <a:bodyPr/>
                    <a:lstStyle/>
                    <a:p>
                      <a:pPr algn="l" fontAlgn="b"/>
                      <a:endParaRPr lang="en-US" sz="1200" b="1" i="0" u="none" strike="noStrike">
                        <a:solidFill>
                          <a:srgbClr val="000000"/>
                        </a:solidFill>
                        <a:effectLst/>
                        <a:latin typeface="Calibri"/>
                      </a:endParaRPr>
                    </a:p>
                  </a:txBody>
                  <a:tcPr marL="7481" marR="7481" marT="7481" marB="0" anchor="b"/>
                </a:tc>
                <a:tc>
                  <a:txBody>
                    <a:bodyPr/>
                    <a:lstStyle/>
                    <a:p>
                      <a:pPr algn="l" fontAlgn="b"/>
                      <a:endParaRPr lang="en-US" sz="1200" b="1" i="0" u="none" strike="noStrike">
                        <a:solidFill>
                          <a:srgbClr val="000000"/>
                        </a:solidFill>
                        <a:effectLst/>
                        <a:latin typeface="Calibri"/>
                      </a:endParaRPr>
                    </a:p>
                  </a:txBody>
                  <a:tcPr marL="7481" marR="7481" marT="7481" marB="0" anchor="b"/>
                </a:tc>
                <a:tc>
                  <a:txBody>
                    <a:bodyPr/>
                    <a:lstStyle/>
                    <a:p>
                      <a:pPr algn="l" fontAlgn="b"/>
                      <a:endParaRPr lang="en-US" sz="1200" b="1" i="0" u="none" strike="noStrike">
                        <a:solidFill>
                          <a:srgbClr val="000000"/>
                        </a:solidFill>
                        <a:effectLst/>
                        <a:latin typeface="Calibri"/>
                      </a:endParaRPr>
                    </a:p>
                  </a:txBody>
                  <a:tcPr marL="7481" marR="7481" marT="7481" marB="0" anchor="b"/>
                </a:tc>
                <a:tc>
                  <a:txBody>
                    <a:bodyPr/>
                    <a:lstStyle/>
                    <a:p>
                      <a:pPr algn="l" fontAlgn="b"/>
                      <a:endParaRPr lang="en-US" sz="1200" b="1" i="0" u="none" strike="noStrike">
                        <a:solidFill>
                          <a:srgbClr val="000000"/>
                        </a:solidFill>
                        <a:effectLst/>
                        <a:latin typeface="Calibri"/>
                      </a:endParaRPr>
                    </a:p>
                  </a:txBody>
                  <a:tcPr marL="7481" marR="7481" marT="7481" marB="0" anchor="b"/>
                </a:tc>
                <a:tc>
                  <a:txBody>
                    <a:bodyPr/>
                    <a:lstStyle/>
                    <a:p>
                      <a:pPr algn="l" fontAlgn="b"/>
                      <a:endParaRPr lang="en-US" sz="1200" b="1" i="0" u="none" strike="noStrike">
                        <a:solidFill>
                          <a:srgbClr val="000000"/>
                        </a:solidFill>
                        <a:effectLst/>
                        <a:latin typeface="Calibri"/>
                      </a:endParaRPr>
                    </a:p>
                  </a:txBody>
                  <a:tcPr marL="7481" marR="7481" marT="7481" marB="0" anchor="b"/>
                </a:tc>
                <a:tc>
                  <a:txBody>
                    <a:bodyPr/>
                    <a:lstStyle/>
                    <a:p>
                      <a:pPr algn="l" fontAlgn="b"/>
                      <a:endParaRPr lang="en-US" sz="1200" b="1" i="0" u="none" strike="noStrike">
                        <a:solidFill>
                          <a:srgbClr val="000000"/>
                        </a:solidFill>
                        <a:effectLst/>
                        <a:latin typeface="Calibri"/>
                      </a:endParaRPr>
                    </a:p>
                  </a:txBody>
                  <a:tcPr marL="7481" marR="7481" marT="7481" marB="0" anchor="b"/>
                </a:tc>
                <a:tc>
                  <a:txBody>
                    <a:bodyPr/>
                    <a:lstStyle/>
                    <a:p>
                      <a:pPr algn="l" fontAlgn="b"/>
                      <a:endParaRPr lang="en-US" sz="1200" b="1" i="0" u="none" strike="noStrike">
                        <a:solidFill>
                          <a:srgbClr val="000000"/>
                        </a:solidFill>
                        <a:effectLst/>
                        <a:latin typeface="Calibri"/>
                      </a:endParaRPr>
                    </a:p>
                  </a:txBody>
                  <a:tcPr marL="7481" marR="7481" marT="7481" marB="0" anchor="b"/>
                </a:tc>
              </a:tr>
              <a:tr h="185987">
                <a:tc>
                  <a:txBody>
                    <a:bodyPr/>
                    <a:lstStyle/>
                    <a:p>
                      <a:pPr algn="l" fontAlgn="b"/>
                      <a:endParaRPr lang="en-US" sz="1100" b="0" i="0" u="none" strike="noStrike" dirty="0">
                        <a:solidFill>
                          <a:srgbClr val="000000"/>
                        </a:solidFill>
                        <a:effectLst/>
                        <a:latin typeface="Calibri"/>
                      </a:endParaRPr>
                    </a:p>
                  </a:txBody>
                  <a:tcPr marL="7481" marR="7481" marT="7481" marB="0" anchor="b"/>
                </a:tc>
                <a:tc>
                  <a:txBody>
                    <a:bodyPr/>
                    <a:lstStyle/>
                    <a:p>
                      <a:pPr algn="l" fontAlgn="b"/>
                      <a:endParaRPr lang="en-US" sz="1100" b="0" i="0" u="none" strike="noStrike">
                        <a:solidFill>
                          <a:srgbClr val="000000"/>
                        </a:solidFill>
                        <a:effectLst/>
                        <a:latin typeface="Calibri"/>
                      </a:endParaRPr>
                    </a:p>
                  </a:txBody>
                  <a:tcPr marL="7481" marR="7481" marT="7481" marB="0" anchor="b"/>
                </a:tc>
                <a:tc>
                  <a:txBody>
                    <a:bodyPr/>
                    <a:lstStyle/>
                    <a:p>
                      <a:pPr algn="l" fontAlgn="b"/>
                      <a:endParaRPr lang="en-US" sz="1100" b="0" i="0" u="none" strike="noStrike">
                        <a:solidFill>
                          <a:srgbClr val="000000"/>
                        </a:solidFill>
                        <a:effectLst/>
                        <a:latin typeface="Calibri"/>
                      </a:endParaRPr>
                    </a:p>
                  </a:txBody>
                  <a:tcPr marL="7481" marR="7481" marT="7481" marB="0" anchor="b"/>
                </a:tc>
                <a:tc>
                  <a:txBody>
                    <a:bodyPr/>
                    <a:lstStyle/>
                    <a:p>
                      <a:pPr algn="l" fontAlgn="b"/>
                      <a:endParaRPr lang="en-US" sz="1100" b="0" i="0" u="none" strike="noStrike">
                        <a:solidFill>
                          <a:srgbClr val="000000"/>
                        </a:solidFill>
                        <a:effectLst/>
                        <a:latin typeface="Calibri"/>
                      </a:endParaRPr>
                    </a:p>
                  </a:txBody>
                  <a:tcPr marL="7481" marR="7481" marT="7481" marB="0" anchor="b"/>
                </a:tc>
                <a:tc>
                  <a:txBody>
                    <a:bodyPr/>
                    <a:lstStyle/>
                    <a:p>
                      <a:pPr algn="l" fontAlgn="b"/>
                      <a:endParaRPr lang="en-US" sz="1100" b="0" i="0" u="none" strike="noStrike">
                        <a:solidFill>
                          <a:srgbClr val="000000"/>
                        </a:solidFill>
                        <a:effectLst/>
                        <a:latin typeface="Calibri"/>
                      </a:endParaRPr>
                    </a:p>
                  </a:txBody>
                  <a:tcPr marL="7481" marR="7481" marT="7481" marB="0" anchor="b"/>
                </a:tc>
                <a:tc>
                  <a:txBody>
                    <a:bodyPr/>
                    <a:lstStyle/>
                    <a:p>
                      <a:pPr algn="l" fontAlgn="b"/>
                      <a:endParaRPr lang="en-US" sz="1100" b="0" i="0" u="none" strike="noStrike">
                        <a:solidFill>
                          <a:srgbClr val="000000"/>
                        </a:solidFill>
                        <a:effectLst/>
                        <a:latin typeface="Calibri"/>
                      </a:endParaRPr>
                    </a:p>
                  </a:txBody>
                  <a:tcPr marL="7481" marR="7481" marT="7481" marB="0" anchor="b"/>
                </a:tc>
                <a:tc>
                  <a:txBody>
                    <a:bodyPr/>
                    <a:lstStyle/>
                    <a:p>
                      <a:pPr algn="l" fontAlgn="b"/>
                      <a:endParaRPr lang="en-US" sz="1100" b="0" i="0" u="none" strike="noStrike">
                        <a:solidFill>
                          <a:srgbClr val="000000"/>
                        </a:solidFill>
                        <a:effectLst/>
                        <a:latin typeface="Calibri"/>
                      </a:endParaRPr>
                    </a:p>
                  </a:txBody>
                  <a:tcPr marL="7481" marR="7481" marT="7481" marB="0" anchor="b"/>
                </a:tc>
                <a:tc>
                  <a:txBody>
                    <a:bodyPr/>
                    <a:lstStyle/>
                    <a:p>
                      <a:pPr algn="l" fontAlgn="b"/>
                      <a:endParaRPr lang="en-US" sz="1100" b="0" i="0" u="none" strike="noStrike">
                        <a:solidFill>
                          <a:srgbClr val="000000"/>
                        </a:solidFill>
                        <a:effectLst/>
                        <a:latin typeface="Calibri"/>
                      </a:endParaRPr>
                    </a:p>
                  </a:txBody>
                  <a:tcPr marL="7481" marR="7481" marT="7481" marB="0" anchor="b"/>
                </a:tc>
                <a:tc>
                  <a:txBody>
                    <a:bodyPr/>
                    <a:lstStyle/>
                    <a:p>
                      <a:pPr algn="l" fontAlgn="b"/>
                      <a:endParaRPr lang="en-US" sz="1100" b="0" i="0" u="none" strike="noStrike">
                        <a:solidFill>
                          <a:srgbClr val="000000"/>
                        </a:solidFill>
                        <a:effectLst/>
                        <a:latin typeface="Calibri"/>
                      </a:endParaRPr>
                    </a:p>
                  </a:txBody>
                  <a:tcPr marL="7481" marR="7481" marT="7481" marB="0" anchor="b"/>
                </a:tc>
                <a:tc>
                  <a:txBody>
                    <a:bodyPr/>
                    <a:lstStyle/>
                    <a:p>
                      <a:pPr algn="l" fontAlgn="b"/>
                      <a:endParaRPr lang="en-US" sz="1100" b="0" i="0" u="none" strike="noStrike">
                        <a:solidFill>
                          <a:srgbClr val="000000"/>
                        </a:solidFill>
                        <a:effectLst/>
                        <a:latin typeface="Calibri"/>
                      </a:endParaRPr>
                    </a:p>
                  </a:txBody>
                  <a:tcPr marL="7481" marR="7481" marT="7481" marB="0" anchor="b"/>
                </a:tc>
              </a:tr>
              <a:tr h="371974">
                <a:tc>
                  <a:txBody>
                    <a:bodyPr/>
                    <a:lstStyle/>
                    <a:p>
                      <a:pPr algn="l" fontAlgn="b"/>
                      <a:endParaRPr lang="en-US" sz="1100" b="0" i="0" u="none" strike="noStrike" dirty="0">
                        <a:solidFill>
                          <a:srgbClr val="000000"/>
                        </a:solidFill>
                        <a:effectLst/>
                        <a:latin typeface="Calibri"/>
                      </a:endParaRPr>
                    </a:p>
                  </a:txBody>
                  <a:tcPr marL="7481" marR="7481" marT="7481" marB="0" anchor="b"/>
                </a:tc>
                <a:tc>
                  <a:txBody>
                    <a:bodyPr/>
                    <a:lstStyle/>
                    <a:p>
                      <a:pPr algn="l" fontAlgn="b"/>
                      <a:endParaRPr lang="en-US" sz="1100" b="1" i="0" u="none" strike="noStrike" dirty="0">
                        <a:solidFill>
                          <a:srgbClr val="000000"/>
                        </a:solidFill>
                        <a:effectLst/>
                        <a:latin typeface="Calibri"/>
                      </a:endParaRPr>
                    </a:p>
                  </a:txBody>
                  <a:tcPr marL="7481" marR="7481" marT="7481" marB="0" anchor="b"/>
                </a:tc>
                <a:tc>
                  <a:txBody>
                    <a:bodyPr/>
                    <a:lstStyle/>
                    <a:p>
                      <a:pPr algn="l" fontAlgn="b"/>
                      <a:endParaRPr lang="en-US" sz="1100" b="1" i="0" u="none" strike="noStrike" dirty="0">
                        <a:solidFill>
                          <a:srgbClr val="000000"/>
                        </a:solidFill>
                        <a:effectLst/>
                        <a:latin typeface="Calibri"/>
                      </a:endParaRPr>
                    </a:p>
                  </a:txBody>
                  <a:tcPr marL="7481" marR="7481" marT="7481" marB="0" anchor="b"/>
                </a:tc>
                <a:tc>
                  <a:txBody>
                    <a:bodyPr/>
                    <a:lstStyle/>
                    <a:p>
                      <a:pPr algn="l" fontAlgn="b"/>
                      <a:endParaRPr lang="en-US" sz="1100" b="1" i="0" u="none" strike="noStrike" dirty="0">
                        <a:solidFill>
                          <a:srgbClr val="000000"/>
                        </a:solidFill>
                        <a:effectLst/>
                        <a:latin typeface="Calibri"/>
                      </a:endParaRPr>
                    </a:p>
                  </a:txBody>
                  <a:tcPr marL="7481" marR="7481" marT="7481" marB="0" anchor="b"/>
                </a:tc>
                <a:tc>
                  <a:txBody>
                    <a:bodyPr/>
                    <a:lstStyle/>
                    <a:p>
                      <a:pPr algn="l" fontAlgn="b"/>
                      <a:endParaRPr lang="en-US" sz="1100" b="1" i="0" u="none" strike="noStrike" dirty="0">
                        <a:solidFill>
                          <a:srgbClr val="000000"/>
                        </a:solidFill>
                        <a:effectLst/>
                        <a:latin typeface="Calibri"/>
                      </a:endParaRPr>
                    </a:p>
                  </a:txBody>
                  <a:tcPr marL="7481" marR="7481" marT="7481" marB="0" anchor="b"/>
                </a:tc>
                <a:tc gridSpan="3">
                  <a:txBody>
                    <a:bodyPr/>
                    <a:lstStyle/>
                    <a:p>
                      <a:pPr algn="ctr" fontAlgn="b"/>
                      <a:r>
                        <a:rPr lang="en-US" sz="1100" b="1" u="none" strike="noStrike" dirty="0">
                          <a:effectLst/>
                        </a:rPr>
                        <a:t>Changes in:</a:t>
                      </a:r>
                      <a:br>
                        <a:rPr lang="en-US" sz="1100" b="1" u="none" strike="noStrike" dirty="0">
                          <a:effectLst/>
                        </a:rPr>
                      </a:br>
                      <a:r>
                        <a:rPr lang="en-US" sz="1100" b="1" u="none" strike="noStrike" dirty="0">
                          <a:effectLst/>
                        </a:rPr>
                        <a:t> ($billions)</a:t>
                      </a:r>
                      <a:endParaRPr lang="en-US" sz="1100" b="1" i="0" u="none" strike="noStrike" dirty="0">
                        <a:solidFill>
                          <a:srgbClr val="000000"/>
                        </a:solidFill>
                        <a:effectLst/>
                        <a:latin typeface="Calibri"/>
                      </a:endParaRPr>
                    </a:p>
                  </a:txBody>
                  <a:tcPr marL="7481" marR="7481" marT="7481" marB="0" anchor="b"/>
                </a:tc>
                <a:tc hMerge="1">
                  <a:txBody>
                    <a:bodyPr/>
                    <a:lstStyle/>
                    <a:p>
                      <a:endParaRPr lang="en-US"/>
                    </a:p>
                  </a:txBody>
                  <a:tcPr/>
                </a:tc>
                <a:tc hMerge="1">
                  <a:txBody>
                    <a:bodyPr/>
                    <a:lstStyle/>
                    <a:p>
                      <a:endParaRPr lang="en-US"/>
                    </a:p>
                  </a:txBody>
                  <a:tcPr/>
                </a:tc>
                <a:tc>
                  <a:txBody>
                    <a:bodyPr/>
                    <a:lstStyle/>
                    <a:p>
                      <a:pPr algn="l" fontAlgn="b"/>
                      <a:endParaRPr lang="en-US" sz="1100" b="1" i="0" u="none" strike="noStrike">
                        <a:solidFill>
                          <a:srgbClr val="000000"/>
                        </a:solidFill>
                        <a:effectLst/>
                        <a:latin typeface="Calibri"/>
                      </a:endParaRPr>
                    </a:p>
                  </a:txBody>
                  <a:tcPr marL="7481" marR="7481" marT="7481" marB="0" anchor="b"/>
                </a:tc>
                <a:tc>
                  <a:txBody>
                    <a:bodyPr/>
                    <a:lstStyle/>
                    <a:p>
                      <a:pPr algn="ctr" fontAlgn="b"/>
                      <a:r>
                        <a:rPr lang="en-US" sz="1100" b="1" u="none" strike="noStrike">
                          <a:effectLst/>
                        </a:rPr>
                        <a:t>Percent change</a:t>
                      </a:r>
                      <a:endParaRPr lang="en-US" sz="1100" b="1" i="0" u="none" strike="noStrike">
                        <a:solidFill>
                          <a:srgbClr val="000000"/>
                        </a:solidFill>
                        <a:effectLst/>
                        <a:latin typeface="Calibri"/>
                      </a:endParaRPr>
                    </a:p>
                  </a:txBody>
                  <a:tcPr marL="7481" marR="7481" marT="7481" marB="0" anchor="b"/>
                </a:tc>
              </a:tr>
              <a:tr h="197180">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481" marR="7481" marT="7481" marB="0" anchor="b"/>
                </a:tc>
                <a:tc>
                  <a:txBody>
                    <a:bodyPr/>
                    <a:lstStyle/>
                    <a:p>
                      <a:pPr algn="ctr" fontAlgn="b"/>
                      <a:r>
                        <a:rPr lang="en-US" sz="1200" b="1" u="none" strike="noStrike" dirty="0">
                          <a:effectLst/>
                        </a:rPr>
                        <a:t>1997</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b="1" u="none" strike="noStrike" dirty="0">
                          <a:effectLst/>
                        </a:rPr>
                        <a:t>2000</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b="1" u="none" strike="noStrike" dirty="0">
                          <a:effectLst/>
                        </a:rPr>
                        <a:t>2007</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b="1" u="none" strike="noStrike" dirty="0">
                          <a:effectLst/>
                        </a:rPr>
                        <a:t>2010</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b="1" u="none" strike="noStrike" dirty="0">
                          <a:effectLst/>
                        </a:rPr>
                        <a:t>1997-2000</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b="1" u="none" strike="noStrike">
                          <a:effectLst/>
                        </a:rPr>
                        <a:t>2000-07</a:t>
                      </a:r>
                      <a:endParaRPr lang="en-US" sz="1200" b="1" i="0" u="none" strike="noStrike">
                        <a:solidFill>
                          <a:srgbClr val="000000"/>
                        </a:solidFill>
                        <a:effectLst/>
                        <a:latin typeface="Calibri"/>
                      </a:endParaRPr>
                    </a:p>
                  </a:txBody>
                  <a:tcPr marL="7481" marR="7481" marT="7481" marB="0" anchor="b"/>
                </a:tc>
                <a:tc>
                  <a:txBody>
                    <a:bodyPr/>
                    <a:lstStyle/>
                    <a:p>
                      <a:pPr algn="ctr" fontAlgn="b"/>
                      <a:r>
                        <a:rPr lang="en-US" sz="1200" b="1" u="none" strike="noStrike">
                          <a:effectLst/>
                        </a:rPr>
                        <a:t>2007-10</a:t>
                      </a:r>
                      <a:endParaRPr lang="en-US" sz="1200" b="1" i="0" u="none" strike="noStrike">
                        <a:solidFill>
                          <a:srgbClr val="000000"/>
                        </a:solidFill>
                        <a:effectLst/>
                        <a:latin typeface="Calibri"/>
                      </a:endParaRPr>
                    </a:p>
                  </a:txBody>
                  <a:tcPr marL="7481" marR="7481" marT="7481" marB="0" anchor="b"/>
                </a:tc>
                <a:tc>
                  <a:txBody>
                    <a:bodyPr/>
                    <a:lstStyle/>
                    <a:p>
                      <a:pPr algn="l" fontAlgn="b"/>
                      <a:r>
                        <a:rPr lang="en-US" sz="1200" b="1" u="none" strike="noStrike" dirty="0">
                          <a:effectLst/>
                        </a:rPr>
                        <a:t> </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b="1" u="none" strike="noStrike" dirty="0">
                          <a:effectLst/>
                        </a:rPr>
                        <a:t>1997-2010</a:t>
                      </a:r>
                      <a:endParaRPr lang="en-US" sz="1200" b="1" i="0" u="none" strike="noStrike" dirty="0">
                        <a:solidFill>
                          <a:srgbClr val="000000"/>
                        </a:solidFill>
                        <a:effectLst/>
                        <a:latin typeface="Calibri"/>
                      </a:endParaRPr>
                    </a:p>
                  </a:txBody>
                  <a:tcPr marL="7481" marR="7481" marT="7481" marB="0" anchor="b"/>
                </a:tc>
              </a:tr>
              <a:tr h="197180">
                <a:tc>
                  <a:txBody>
                    <a:bodyPr/>
                    <a:lstStyle/>
                    <a:p>
                      <a:pPr algn="l" fontAlgn="b"/>
                      <a:r>
                        <a:rPr lang="en-US" sz="1200" b="1" u="none" strike="noStrike" dirty="0">
                          <a:effectLst/>
                        </a:rPr>
                        <a:t>U.S. domestic exports*</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dirty="0">
                          <a:effectLst/>
                        </a:rPr>
                        <a:t>$68.4</a:t>
                      </a:r>
                      <a:endParaRPr lang="en-US" sz="1200" b="0"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a:effectLst/>
                        </a:rPr>
                        <a:t>$100.4</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$119.4</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$131.6</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$32.0</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$18.9</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$12.2</a:t>
                      </a:r>
                      <a:endParaRPr lang="en-US" sz="1200" b="0" i="0" u="none" strike="noStrike">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c>
                  <a:txBody>
                    <a:bodyPr/>
                    <a:lstStyle/>
                    <a:p>
                      <a:pPr algn="r" fontAlgn="b"/>
                      <a:r>
                        <a:rPr lang="en-US" sz="1200" u="none" strike="noStrike">
                          <a:effectLst/>
                        </a:rPr>
                        <a:t>92%</a:t>
                      </a:r>
                      <a:endParaRPr lang="en-US" sz="1200" b="0" i="0" u="none" strike="noStrike">
                        <a:solidFill>
                          <a:srgbClr val="000000"/>
                        </a:solidFill>
                        <a:effectLst/>
                        <a:latin typeface="Calibri"/>
                      </a:endParaRPr>
                    </a:p>
                  </a:txBody>
                  <a:tcPr marL="7481" marR="7481" marT="7481" marB="0" anchor="b"/>
                </a:tc>
              </a:tr>
              <a:tr h="197180">
                <a:tc>
                  <a:txBody>
                    <a:bodyPr/>
                    <a:lstStyle/>
                    <a:p>
                      <a:pPr algn="l" fontAlgn="b"/>
                      <a:r>
                        <a:rPr lang="en-US" sz="1200" b="1" u="none" strike="noStrike" dirty="0">
                          <a:effectLst/>
                        </a:rPr>
                        <a:t>U.S. imports for consumption</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dirty="0">
                          <a:effectLst/>
                        </a:rPr>
                        <a:t>85.0</a:t>
                      </a:r>
                      <a:endParaRPr lang="en-US" sz="1200" b="0"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a:effectLst/>
                        </a:rPr>
                        <a:t>134.7</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210.2</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228.8</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49.7</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75.4</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18.7</a:t>
                      </a:r>
                      <a:endParaRPr lang="en-US" sz="1200" b="0" i="0" u="none" strike="noStrike">
                        <a:solidFill>
                          <a:srgbClr val="000000"/>
                        </a:solidFill>
                        <a:effectLst/>
                        <a:latin typeface="Calibri"/>
                      </a:endParaRPr>
                    </a:p>
                  </a:txBody>
                  <a:tcPr marL="7481" marR="7481" marT="7481"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481" marR="7481" marT="7481" marB="0" anchor="b"/>
                </a:tc>
                <a:tc>
                  <a:txBody>
                    <a:bodyPr/>
                    <a:lstStyle/>
                    <a:p>
                      <a:pPr algn="r" fontAlgn="b"/>
                      <a:r>
                        <a:rPr lang="en-US" sz="1200" u="none" strike="noStrike">
                          <a:effectLst/>
                        </a:rPr>
                        <a:t>169%</a:t>
                      </a:r>
                      <a:endParaRPr lang="en-US" sz="1200" b="0" i="0" u="none" strike="noStrike">
                        <a:solidFill>
                          <a:srgbClr val="000000"/>
                        </a:solidFill>
                        <a:effectLst/>
                        <a:latin typeface="Calibri"/>
                      </a:endParaRPr>
                    </a:p>
                  </a:txBody>
                  <a:tcPr marL="7481" marR="7481" marT="7481" marB="0" anchor="b"/>
                </a:tc>
              </a:tr>
              <a:tr h="197180">
                <a:tc>
                  <a:txBody>
                    <a:bodyPr/>
                    <a:lstStyle/>
                    <a:p>
                      <a:pPr algn="l" fontAlgn="b"/>
                      <a:r>
                        <a:rPr lang="en-US" sz="1200" b="1" u="none" strike="noStrike" dirty="0">
                          <a:effectLst/>
                        </a:rPr>
                        <a:t>U.S. trade balance</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dirty="0">
                          <a:effectLst/>
                        </a:rPr>
                        <a:t>-16.6</a:t>
                      </a:r>
                      <a:endParaRPr lang="en-US" sz="1200" b="0"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a:effectLst/>
                        </a:rPr>
                        <a:t>-34.3</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-90.8</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-97.2</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-17.7</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-56.5</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-6.4</a:t>
                      </a:r>
                      <a:endParaRPr lang="en-US" sz="1200" b="0" i="0" u="none" strike="noStrike">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c>
                  <a:txBody>
                    <a:bodyPr/>
                    <a:lstStyle/>
                    <a:p>
                      <a:pPr algn="r" fontAlgn="b"/>
                      <a:r>
                        <a:rPr lang="en-US" sz="1200" u="none" strike="noStrike">
                          <a:effectLst/>
                        </a:rPr>
                        <a:t>485%</a:t>
                      </a:r>
                      <a:endParaRPr lang="en-US" sz="1200" b="0" i="0" u="none" strike="noStrike">
                        <a:solidFill>
                          <a:srgbClr val="000000"/>
                        </a:solidFill>
                        <a:effectLst/>
                        <a:latin typeface="Calibri"/>
                      </a:endParaRPr>
                    </a:p>
                  </a:txBody>
                  <a:tcPr marL="7481" marR="7481" marT="7481" marB="0" anchor="b"/>
                </a:tc>
              </a:tr>
              <a:tr h="371974">
                <a:tc>
                  <a:txBody>
                    <a:bodyPr/>
                    <a:lstStyle/>
                    <a:p>
                      <a:pPr algn="l" fontAlgn="b"/>
                      <a:r>
                        <a:rPr lang="en-US" sz="1200" b="1" u="none" strike="noStrike" dirty="0">
                          <a:effectLst/>
                        </a:rPr>
                        <a:t>Average annual change in the trade balance</a:t>
                      </a:r>
                      <a:endParaRPr lang="en-US" sz="1200" b="1" i="0" u="none" strike="noStrike" dirty="0">
                        <a:solidFill>
                          <a:srgbClr val="000000"/>
                        </a:solidFill>
                        <a:effectLst/>
                        <a:latin typeface="Calibri"/>
                      </a:endParaRPr>
                    </a:p>
                  </a:txBody>
                  <a:tcPr marL="7481" marR="7481" marT="7481"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a:endParaRPr>
                    </a:p>
                  </a:txBody>
                  <a:tcPr marL="7481" marR="7481" marT="7481"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481" marR="7481" marT="7481"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481" marR="7481" marT="7481"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-5.9</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-8.1</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-2.1</a:t>
                      </a:r>
                      <a:endParaRPr lang="en-US" sz="1200" b="0" i="0" u="none" strike="noStrike">
                        <a:solidFill>
                          <a:srgbClr val="000000"/>
                        </a:solidFill>
                        <a:effectLst/>
                        <a:latin typeface="Calibri"/>
                      </a:endParaRPr>
                    </a:p>
                  </a:txBody>
                  <a:tcPr marL="7481" marR="7481" marT="7481"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481" marR="7481" marT="7481" marB="0" anchor="b"/>
                </a:tc>
                <a:tc>
                  <a:txBody>
                    <a:bodyPr/>
                    <a:lstStyle/>
                    <a:p>
                      <a:pPr algn="r" fontAlgn="b"/>
                      <a:r>
                        <a:rPr lang="en-US" sz="1200" u="none" strike="noStrike">
                          <a:effectLst/>
                        </a:rPr>
                        <a:t>15%</a:t>
                      </a:r>
                      <a:endParaRPr lang="en-US" sz="1200" b="0" i="0" u="none" strike="noStrike">
                        <a:solidFill>
                          <a:srgbClr val="000000"/>
                        </a:solidFill>
                        <a:effectLst/>
                        <a:latin typeface="Calibri"/>
                      </a:endParaRPr>
                    </a:p>
                  </a:txBody>
                  <a:tcPr marL="7481" marR="7481" marT="7481" marB="0" anchor="b"/>
                </a:tc>
              </a:tr>
              <a:tr h="197180">
                <a:tc>
                  <a:txBody>
                    <a:bodyPr/>
                    <a:lstStyle/>
                    <a:p>
                      <a:pPr algn="l" fontAlgn="b"/>
                      <a:endParaRPr lang="en-US" sz="1100" b="1" i="0" u="none" strike="noStrike" dirty="0">
                        <a:solidFill>
                          <a:srgbClr val="000000"/>
                        </a:solidFill>
                        <a:effectLst/>
                        <a:latin typeface="Calibri"/>
                      </a:endParaRPr>
                    </a:p>
                  </a:txBody>
                  <a:tcPr marL="7481" marR="7481" marT="7481" marB="0" anchor="b"/>
                </a:tc>
                <a:tc>
                  <a:txBody>
                    <a:bodyPr/>
                    <a:lstStyle/>
                    <a:p>
                      <a:pPr algn="l" fontAlgn="b"/>
                      <a:endParaRPr lang="en-US" sz="1200" b="0" i="0" u="none" strike="noStrike" dirty="0">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r>
              <a:tr h="197180">
                <a:tc>
                  <a:txBody>
                    <a:bodyPr/>
                    <a:lstStyle/>
                    <a:p>
                      <a:pPr algn="l" fontAlgn="b"/>
                      <a:endParaRPr lang="en-US" sz="1100" b="1" i="0" u="none" strike="noStrike" dirty="0">
                        <a:solidFill>
                          <a:srgbClr val="000000"/>
                        </a:solidFill>
                        <a:effectLst/>
                        <a:latin typeface="Calibri"/>
                      </a:endParaRPr>
                    </a:p>
                  </a:txBody>
                  <a:tcPr marL="7481" marR="7481" marT="7481" marB="0" anchor="b"/>
                </a:tc>
                <a:tc>
                  <a:txBody>
                    <a:bodyPr/>
                    <a:lstStyle/>
                    <a:p>
                      <a:pPr algn="l" fontAlgn="b"/>
                      <a:endParaRPr lang="en-US" sz="1200" b="0" i="0" u="none" strike="noStrike" dirty="0">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r>
              <a:tr h="386611">
                <a:tc gridSpan="4">
                  <a:txBody>
                    <a:bodyPr/>
                    <a:lstStyle/>
                    <a:p>
                      <a:pPr algn="l" fontAlgn="b"/>
                      <a:r>
                        <a:rPr lang="en-US" sz="1200" b="1" u="none" strike="noStrike" dirty="0">
                          <a:effectLst/>
                        </a:rPr>
                        <a:t>U.S. trade-related jobs supported and displaced (thousands of jobs)</a:t>
                      </a:r>
                      <a:endParaRPr lang="en-US" sz="1200" b="1" i="0" u="none" strike="noStrike" dirty="0">
                        <a:solidFill>
                          <a:srgbClr val="000000"/>
                        </a:solidFill>
                        <a:effectLst/>
                        <a:latin typeface="Calibri"/>
                      </a:endParaRPr>
                    </a:p>
                  </a:txBody>
                  <a:tcPr marL="7481" marR="7481" marT="7481"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481" marR="7481" marT="7481"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481" marR="7481" marT="7481"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481" marR="7481" marT="7481"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481" marR="7481" marT="7481"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481" marR="7481" marT="7481"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481" marR="7481" marT="7481" marB="0" anchor="b"/>
                </a:tc>
              </a:tr>
              <a:tr h="386611">
                <a:tc>
                  <a:txBody>
                    <a:bodyPr/>
                    <a:lstStyle/>
                    <a:p>
                      <a:pPr algn="l" fontAlgn="b"/>
                      <a:endParaRPr lang="en-US" sz="1100" b="1" i="0" u="none" strike="noStrike" dirty="0">
                        <a:solidFill>
                          <a:srgbClr val="000000"/>
                        </a:solidFill>
                        <a:effectLst/>
                        <a:latin typeface="Calibri"/>
                      </a:endParaRPr>
                    </a:p>
                  </a:txBody>
                  <a:tcPr marL="7481" marR="7481" marT="7481" marB="0" anchor="b"/>
                </a:tc>
                <a:tc>
                  <a:txBody>
                    <a:bodyPr/>
                    <a:lstStyle/>
                    <a:p>
                      <a:pPr algn="l" fontAlgn="b"/>
                      <a:endParaRPr lang="en-US" sz="1200" b="1" i="0" u="none" strike="noStrike" dirty="0">
                        <a:solidFill>
                          <a:srgbClr val="000000"/>
                        </a:solidFill>
                        <a:effectLst/>
                        <a:latin typeface="Calibri"/>
                      </a:endParaRPr>
                    </a:p>
                  </a:txBody>
                  <a:tcPr marL="7481" marR="7481" marT="7481" marB="0" anchor="b"/>
                </a:tc>
                <a:tc>
                  <a:txBody>
                    <a:bodyPr/>
                    <a:lstStyle/>
                    <a:p>
                      <a:pPr algn="l" fontAlgn="b"/>
                      <a:endParaRPr lang="en-US" sz="1200" b="1" i="0" u="none" strike="noStrike">
                        <a:solidFill>
                          <a:srgbClr val="000000"/>
                        </a:solidFill>
                        <a:effectLst/>
                        <a:latin typeface="Calibri"/>
                      </a:endParaRPr>
                    </a:p>
                  </a:txBody>
                  <a:tcPr marL="7481" marR="7481" marT="7481" marB="0" anchor="b"/>
                </a:tc>
                <a:tc>
                  <a:txBody>
                    <a:bodyPr/>
                    <a:lstStyle/>
                    <a:p>
                      <a:pPr algn="l" fontAlgn="b"/>
                      <a:endParaRPr lang="en-US" sz="1200" b="1" i="0" u="none" strike="noStrike">
                        <a:solidFill>
                          <a:srgbClr val="000000"/>
                        </a:solidFill>
                        <a:effectLst/>
                        <a:latin typeface="Calibri"/>
                      </a:endParaRPr>
                    </a:p>
                  </a:txBody>
                  <a:tcPr marL="7481" marR="7481" marT="7481" marB="0" anchor="b"/>
                </a:tc>
                <a:tc>
                  <a:txBody>
                    <a:bodyPr/>
                    <a:lstStyle/>
                    <a:p>
                      <a:pPr algn="l" fontAlgn="b"/>
                      <a:endParaRPr lang="en-US" sz="1200" b="1" i="0" u="none" strike="noStrike">
                        <a:solidFill>
                          <a:srgbClr val="000000"/>
                        </a:solidFill>
                        <a:effectLst/>
                        <a:latin typeface="Calibri"/>
                      </a:endParaRPr>
                    </a:p>
                  </a:txBody>
                  <a:tcPr marL="7481" marR="7481" marT="7481" marB="0" anchor="b"/>
                </a:tc>
                <a:tc gridSpan="3">
                  <a:txBody>
                    <a:bodyPr/>
                    <a:lstStyle/>
                    <a:p>
                      <a:pPr algn="ctr" fontAlgn="b"/>
                      <a:r>
                        <a:rPr lang="en-US" sz="1200" b="1" u="none" strike="noStrike">
                          <a:effectLst/>
                        </a:rPr>
                        <a:t>Changes in:</a:t>
                      </a:r>
                      <a:br>
                        <a:rPr lang="en-US" sz="1200" b="1" u="none" strike="noStrike">
                          <a:effectLst/>
                        </a:rPr>
                      </a:br>
                      <a:r>
                        <a:rPr lang="en-US" sz="1200" b="1" u="none" strike="noStrike">
                          <a:effectLst/>
                        </a:rPr>
                        <a:t> (thousands of jobs)</a:t>
                      </a:r>
                      <a:endParaRPr lang="en-US" sz="1200" b="1" i="0" u="none" strike="noStrike">
                        <a:solidFill>
                          <a:srgbClr val="000000"/>
                        </a:solidFill>
                        <a:effectLst/>
                        <a:latin typeface="Calibri"/>
                      </a:endParaRPr>
                    </a:p>
                  </a:txBody>
                  <a:tcPr marL="7481" marR="7481" marT="7481" marB="0" anchor="b"/>
                </a:tc>
                <a:tc hMerge="1">
                  <a:txBody>
                    <a:bodyPr/>
                    <a:lstStyle/>
                    <a:p>
                      <a:endParaRPr lang="en-US"/>
                    </a:p>
                  </a:txBody>
                  <a:tcPr/>
                </a:tc>
                <a:tc hMerge="1">
                  <a:txBody>
                    <a:bodyPr/>
                    <a:lstStyle/>
                    <a:p>
                      <a:endParaRPr lang="en-US"/>
                    </a:p>
                  </a:txBody>
                  <a:tcPr/>
                </a:tc>
                <a:tc>
                  <a:txBody>
                    <a:bodyPr/>
                    <a:lstStyle/>
                    <a:p>
                      <a:pPr algn="l" fontAlgn="b"/>
                      <a:endParaRPr lang="en-US" sz="1200" b="1" i="0" u="none" strike="noStrike">
                        <a:solidFill>
                          <a:srgbClr val="000000"/>
                        </a:solidFill>
                        <a:effectLst/>
                        <a:latin typeface="Calibri"/>
                      </a:endParaRPr>
                    </a:p>
                  </a:txBody>
                  <a:tcPr marL="7481" marR="7481" marT="7481" marB="0" anchor="b"/>
                </a:tc>
                <a:tc>
                  <a:txBody>
                    <a:bodyPr/>
                    <a:lstStyle/>
                    <a:p>
                      <a:pPr algn="ctr" fontAlgn="b"/>
                      <a:r>
                        <a:rPr lang="en-US" sz="1200" b="1" u="none" strike="noStrike">
                          <a:effectLst/>
                        </a:rPr>
                        <a:t>Percent change</a:t>
                      </a:r>
                      <a:endParaRPr lang="en-US" sz="1200" b="1" i="0" u="none" strike="noStrike">
                        <a:solidFill>
                          <a:srgbClr val="000000"/>
                        </a:solidFill>
                        <a:effectLst/>
                        <a:latin typeface="Calibri"/>
                      </a:endParaRPr>
                    </a:p>
                  </a:txBody>
                  <a:tcPr marL="7481" marR="7481" marT="7481" marB="0" anchor="b"/>
                </a:tc>
              </a:tr>
              <a:tr h="197180">
                <a:tc>
                  <a:txBody>
                    <a:bodyPr/>
                    <a:lstStyle/>
                    <a:p>
                      <a:pPr algn="l" fontAlgn="b"/>
                      <a:r>
                        <a:rPr lang="en-US" sz="1100" b="1" u="none" strike="noStrike" dirty="0">
                          <a:effectLst/>
                        </a:rPr>
                        <a:t> </a:t>
                      </a:r>
                      <a:endParaRPr lang="en-US" sz="1100" b="1" i="0" u="none" strike="noStrike" dirty="0">
                        <a:solidFill>
                          <a:srgbClr val="000000"/>
                        </a:solidFill>
                        <a:effectLst/>
                        <a:latin typeface="Calibri"/>
                      </a:endParaRPr>
                    </a:p>
                  </a:txBody>
                  <a:tcPr marL="7481" marR="7481" marT="7481" marB="0" anchor="b"/>
                </a:tc>
                <a:tc>
                  <a:txBody>
                    <a:bodyPr/>
                    <a:lstStyle/>
                    <a:p>
                      <a:pPr algn="ctr" fontAlgn="b"/>
                      <a:r>
                        <a:rPr lang="en-US" sz="1200" b="1" u="none" strike="noStrike" dirty="0">
                          <a:effectLst/>
                        </a:rPr>
                        <a:t>1997</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b="1" u="none" strike="noStrike" dirty="0">
                          <a:effectLst/>
                        </a:rPr>
                        <a:t>2000</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b="1" u="none" strike="noStrike" dirty="0">
                          <a:effectLst/>
                        </a:rPr>
                        <a:t>2007</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b="1" u="none" strike="noStrike" dirty="0">
                          <a:effectLst/>
                        </a:rPr>
                        <a:t>2010</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b="1" u="none" strike="noStrike" dirty="0">
                          <a:effectLst/>
                        </a:rPr>
                        <a:t>1997-2000</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b="1" u="none" strike="noStrike">
                          <a:effectLst/>
                        </a:rPr>
                        <a:t>2000-07</a:t>
                      </a:r>
                      <a:endParaRPr lang="en-US" sz="1200" b="1" i="0" u="none" strike="noStrike">
                        <a:solidFill>
                          <a:srgbClr val="000000"/>
                        </a:solidFill>
                        <a:effectLst/>
                        <a:latin typeface="Calibri"/>
                      </a:endParaRPr>
                    </a:p>
                  </a:txBody>
                  <a:tcPr marL="7481" marR="7481" marT="7481" marB="0" anchor="b"/>
                </a:tc>
                <a:tc>
                  <a:txBody>
                    <a:bodyPr/>
                    <a:lstStyle/>
                    <a:p>
                      <a:pPr algn="ctr" fontAlgn="b"/>
                      <a:r>
                        <a:rPr lang="en-US" sz="1200" b="1" u="none" strike="noStrike">
                          <a:effectLst/>
                        </a:rPr>
                        <a:t>2007-10</a:t>
                      </a:r>
                      <a:endParaRPr lang="en-US" sz="1200" b="1" i="0" u="none" strike="noStrike">
                        <a:solidFill>
                          <a:srgbClr val="000000"/>
                        </a:solidFill>
                        <a:effectLst/>
                        <a:latin typeface="Calibri"/>
                      </a:endParaRPr>
                    </a:p>
                  </a:txBody>
                  <a:tcPr marL="7481" marR="7481" marT="7481" marB="0" anchor="b"/>
                </a:tc>
                <a:tc>
                  <a:txBody>
                    <a:bodyPr/>
                    <a:lstStyle/>
                    <a:p>
                      <a:pPr algn="l" fontAlgn="b"/>
                      <a:r>
                        <a:rPr lang="en-US" sz="1200" b="1" u="none" strike="noStrike" dirty="0">
                          <a:effectLst/>
                        </a:rPr>
                        <a:t> </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b="1" u="none" strike="noStrike" dirty="0">
                          <a:effectLst/>
                        </a:rPr>
                        <a:t>1997-2010</a:t>
                      </a:r>
                      <a:endParaRPr lang="en-US" sz="1200" b="1" i="0" u="none" strike="noStrike" dirty="0">
                        <a:solidFill>
                          <a:srgbClr val="000000"/>
                        </a:solidFill>
                        <a:effectLst/>
                        <a:latin typeface="Calibri"/>
                      </a:endParaRPr>
                    </a:p>
                  </a:txBody>
                  <a:tcPr marL="7481" marR="7481" marT="7481" marB="0" anchor="b"/>
                </a:tc>
              </a:tr>
              <a:tr h="197180">
                <a:tc>
                  <a:txBody>
                    <a:bodyPr/>
                    <a:lstStyle/>
                    <a:p>
                      <a:pPr algn="l" fontAlgn="b"/>
                      <a:r>
                        <a:rPr lang="en-US" sz="1200" b="1" u="none" strike="noStrike" dirty="0">
                          <a:effectLst/>
                        </a:rPr>
                        <a:t>U.S. domestic exports</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dirty="0">
                          <a:effectLst/>
                        </a:rPr>
                        <a:t>523.7</a:t>
                      </a:r>
                      <a:endParaRPr lang="en-US" sz="1200" b="0"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a:effectLst/>
                        </a:rPr>
                        <a:t>767.1</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780.7</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791.9</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243.4</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13.6</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11.2</a:t>
                      </a:r>
                      <a:endParaRPr lang="en-US" sz="1200" b="0" i="0" u="none" strike="noStrike">
                        <a:solidFill>
                          <a:srgbClr val="000000"/>
                        </a:solidFill>
                        <a:effectLst/>
                        <a:latin typeface="Calibri"/>
                      </a:endParaRPr>
                    </a:p>
                  </a:txBody>
                  <a:tcPr marL="7481" marR="7481" marT="7481" marB="0" anchor="b"/>
                </a:tc>
                <a:tc>
                  <a:txBody>
                    <a:bodyPr/>
                    <a:lstStyle/>
                    <a:p>
                      <a:pPr algn="l" fontAlgn="b"/>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51%</a:t>
                      </a:r>
                      <a:endParaRPr lang="en-US" sz="1200" b="0" i="0" u="none" strike="noStrike">
                        <a:solidFill>
                          <a:srgbClr val="000000"/>
                        </a:solidFill>
                        <a:effectLst/>
                        <a:latin typeface="Calibri"/>
                      </a:endParaRPr>
                    </a:p>
                  </a:txBody>
                  <a:tcPr marL="7481" marR="7481" marT="7481" marB="0" anchor="b"/>
                </a:tc>
              </a:tr>
              <a:tr h="387473">
                <a:tc>
                  <a:txBody>
                    <a:bodyPr/>
                    <a:lstStyle/>
                    <a:p>
                      <a:pPr algn="l" fontAlgn="b"/>
                      <a:r>
                        <a:rPr lang="en-US" sz="1200" b="1" u="none" strike="noStrike" dirty="0">
                          <a:effectLst/>
                        </a:rPr>
                        <a:t>U.S. imports for consumption-jobs displaced</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dirty="0">
                          <a:effectLst/>
                        </a:rPr>
                        <a:t>626.3</a:t>
                      </a:r>
                      <a:endParaRPr lang="en-US" sz="1200" b="0"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a:effectLst/>
                        </a:rPr>
                        <a:t>966.7</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1,347.2</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1,474.8</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340.4</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380.5</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127.6</a:t>
                      </a:r>
                      <a:endParaRPr lang="en-US" sz="1200" b="0" i="0" u="none" strike="noStrike">
                        <a:solidFill>
                          <a:srgbClr val="000000"/>
                        </a:solidFill>
                        <a:effectLst/>
                        <a:latin typeface="Calibri"/>
                      </a:endParaRPr>
                    </a:p>
                  </a:txBody>
                  <a:tcPr marL="7481" marR="7481" marT="7481"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135%</a:t>
                      </a:r>
                      <a:endParaRPr lang="en-US" sz="1200" b="0" i="0" u="none" strike="noStrike">
                        <a:solidFill>
                          <a:srgbClr val="000000"/>
                        </a:solidFill>
                        <a:effectLst/>
                        <a:latin typeface="Calibri"/>
                      </a:endParaRPr>
                    </a:p>
                  </a:txBody>
                  <a:tcPr marL="7481" marR="7481" marT="7481" marB="0" anchor="b"/>
                </a:tc>
              </a:tr>
              <a:tr h="197180">
                <a:tc>
                  <a:txBody>
                    <a:bodyPr/>
                    <a:lstStyle/>
                    <a:p>
                      <a:pPr algn="l" fontAlgn="b"/>
                      <a:r>
                        <a:rPr lang="en-US" sz="1200" b="1" u="none" strike="noStrike" dirty="0">
                          <a:effectLst/>
                        </a:rPr>
                        <a:t>U.S. trade deficit-net jobs lost</a:t>
                      </a:r>
                      <a:endParaRPr lang="en-US" sz="1200" b="1"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dirty="0">
                          <a:effectLst/>
                        </a:rPr>
                        <a:t>102.6</a:t>
                      </a:r>
                      <a:endParaRPr lang="en-US" sz="1200" b="0"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dirty="0">
                          <a:effectLst/>
                        </a:rPr>
                        <a:t>199.6</a:t>
                      </a:r>
                      <a:endParaRPr lang="en-US" sz="1200" b="0"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dirty="0">
                          <a:effectLst/>
                        </a:rPr>
                        <a:t>566.5</a:t>
                      </a:r>
                      <a:endParaRPr lang="en-US" sz="1200" b="0"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dirty="0">
                          <a:effectLst/>
                        </a:rPr>
                        <a:t>682.9</a:t>
                      </a:r>
                      <a:endParaRPr lang="en-US" sz="1200" b="0"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dirty="0">
                          <a:effectLst/>
                        </a:rPr>
                        <a:t>97.0</a:t>
                      </a:r>
                      <a:endParaRPr lang="en-US" sz="1200" b="0"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dirty="0">
                          <a:effectLst/>
                        </a:rPr>
                        <a:t>366.9</a:t>
                      </a:r>
                      <a:endParaRPr lang="en-US" sz="1200" b="0"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dirty="0">
                          <a:effectLst/>
                        </a:rPr>
                        <a:t>116.4</a:t>
                      </a:r>
                      <a:endParaRPr lang="en-US" sz="1200" b="0" i="0" u="none" strike="noStrike" dirty="0">
                        <a:solidFill>
                          <a:srgbClr val="000000"/>
                        </a:solidFill>
                        <a:effectLst/>
                        <a:latin typeface="Calibri"/>
                      </a:endParaRPr>
                    </a:p>
                  </a:txBody>
                  <a:tcPr marL="7481" marR="7481" marT="7481" marB="0" anchor="b"/>
                </a:tc>
                <a:tc>
                  <a:txBody>
                    <a:bodyPr/>
                    <a:lstStyle/>
                    <a:p>
                      <a:pPr algn="l" fontAlgn="b"/>
                      <a:endParaRPr lang="en-US" sz="1200" b="0" i="0" u="none" strike="noStrike" dirty="0">
                        <a:solidFill>
                          <a:srgbClr val="000000"/>
                        </a:solidFill>
                        <a:effectLst/>
                        <a:latin typeface="Calibri"/>
                      </a:endParaRPr>
                    </a:p>
                  </a:txBody>
                  <a:tcPr marL="7481" marR="7481" marT="7481" marB="0" anchor="b"/>
                </a:tc>
                <a:tc>
                  <a:txBody>
                    <a:bodyPr/>
                    <a:lstStyle/>
                    <a:p>
                      <a:pPr algn="ctr" fontAlgn="b"/>
                      <a:r>
                        <a:rPr lang="en-US" sz="1200" u="none" strike="noStrike" dirty="0">
                          <a:effectLst/>
                        </a:rPr>
                        <a:t>566%</a:t>
                      </a:r>
                      <a:endParaRPr lang="en-US" sz="1200" b="0" i="0" u="none" strike="noStrike" dirty="0">
                        <a:solidFill>
                          <a:srgbClr val="000000"/>
                        </a:solidFill>
                        <a:effectLst/>
                        <a:latin typeface="Calibri"/>
                      </a:endParaRPr>
                    </a:p>
                  </a:txBody>
                  <a:tcPr marL="7481" marR="7481" marT="7481" marB="0" anchor="b"/>
                </a:tc>
              </a:tr>
              <a:tr h="425776">
                <a:tc>
                  <a:txBody>
                    <a:bodyPr/>
                    <a:lstStyle/>
                    <a:p>
                      <a:pPr algn="l" fontAlgn="b"/>
                      <a:r>
                        <a:rPr lang="en-US" sz="1200" b="1" u="none" strike="noStrike" dirty="0">
                          <a:effectLst/>
                        </a:rPr>
                        <a:t>Average annual job displacement</a:t>
                      </a:r>
                      <a:endParaRPr lang="en-US" sz="1200" b="1" i="0" u="none" strike="noStrike" dirty="0">
                        <a:solidFill>
                          <a:srgbClr val="000000"/>
                        </a:solidFill>
                        <a:effectLst/>
                        <a:latin typeface="Calibri"/>
                      </a:endParaRPr>
                    </a:p>
                  </a:txBody>
                  <a:tcPr marL="7481" marR="7481" marT="7481"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 </a:t>
                      </a:r>
                      <a:endParaRPr lang="en-US" sz="1200" b="0" i="0" u="none" strike="noStrike">
                        <a:solidFill>
                          <a:srgbClr val="000000"/>
                        </a:solidFill>
                        <a:effectLst/>
                        <a:latin typeface="Calibri"/>
                      </a:endParaRPr>
                    </a:p>
                  </a:txBody>
                  <a:tcPr marL="7481" marR="7481" marT="7481"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481" marR="7481" marT="7481"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32.3</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52.4</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a:effectLst/>
                        </a:rPr>
                        <a:t>38.8</a:t>
                      </a:r>
                      <a:endParaRPr lang="en-US" sz="1200" b="0" i="0" u="none" strike="noStrike">
                        <a:solidFill>
                          <a:srgbClr val="000000"/>
                        </a:solidFill>
                        <a:effectLst/>
                        <a:latin typeface="Calibri"/>
                      </a:endParaRPr>
                    </a:p>
                  </a:txBody>
                  <a:tcPr marL="7481" marR="7481" marT="7481"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481" marR="7481" marT="7481" marB="0" anchor="b"/>
                </a:tc>
                <a:tc>
                  <a:txBody>
                    <a:bodyPr/>
                    <a:lstStyle/>
                    <a:p>
                      <a:pPr algn="ctr" fontAlgn="b"/>
                      <a:r>
                        <a:rPr lang="en-US" sz="1200" u="none" strike="noStrike" dirty="0">
                          <a:effectLst/>
                        </a:rPr>
                        <a:t>10%</a:t>
                      </a:r>
                      <a:endParaRPr lang="en-US" sz="1200" b="0" i="0" u="none" strike="noStrike" dirty="0">
                        <a:solidFill>
                          <a:srgbClr val="000000"/>
                        </a:solidFill>
                        <a:effectLst/>
                        <a:latin typeface="Calibri"/>
                      </a:endParaRPr>
                    </a:p>
                  </a:txBody>
                  <a:tcPr marL="7481" marR="7481" marT="7481" marB="0" anchor="b"/>
                </a:tc>
              </a:tr>
            </a:tbl>
          </a:graphicData>
        </a:graphic>
      </p:graphicFrame>
    </p:spTree>
    <p:extLst>
      <p:ext uri="{BB962C8B-B14F-4D97-AF65-F5344CB8AC3E}">
        <p14:creationId xmlns:p14="http://schemas.microsoft.com/office/powerpoint/2010/main" val="234368134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6324600"/>
            <a:ext cx="5867400" cy="276999"/>
          </a:xfrm>
          <a:prstGeom prst="rect">
            <a:avLst/>
          </a:prstGeom>
          <a:noFill/>
        </p:spPr>
        <p:txBody>
          <a:bodyPr wrap="square" rtlCol="0">
            <a:spAutoFit/>
          </a:bodyPr>
          <a:lstStyle/>
          <a:p>
            <a:r>
              <a:rPr lang="en-US" sz="1200" b="1" dirty="0"/>
              <a:t>Preliminary analysis:  NOT FOR QUOTATION OR </a:t>
            </a:r>
            <a:r>
              <a:rPr lang="en-US" sz="1200" b="1" dirty="0" smtClean="0"/>
              <a:t>DISTRIBUTION</a:t>
            </a:r>
            <a:endParaRPr lang="en-US" sz="1200" b="1" dirty="0"/>
          </a:p>
        </p:txBody>
      </p:sp>
      <p:sp>
        <p:nvSpPr>
          <p:cNvPr id="6" name="TextBox 5"/>
          <p:cNvSpPr txBox="1"/>
          <p:nvPr/>
        </p:nvSpPr>
        <p:spPr>
          <a:xfrm>
            <a:off x="914400" y="6019799"/>
            <a:ext cx="4267200" cy="276999"/>
          </a:xfrm>
          <a:prstGeom prst="rect">
            <a:avLst/>
          </a:prstGeom>
          <a:noFill/>
        </p:spPr>
        <p:txBody>
          <a:bodyPr wrap="square" rtlCol="0">
            <a:spAutoFit/>
          </a:bodyPr>
          <a:lstStyle/>
          <a:p>
            <a:r>
              <a:rPr lang="en-US" sz="1200" dirty="0"/>
              <a:t>Source: EPI analysis of Census Bureau, ITC, and BLS </a:t>
            </a:r>
            <a:r>
              <a:rPr lang="en-US" sz="1200" dirty="0" smtClean="0"/>
              <a:t>data</a:t>
            </a:r>
            <a:endParaRPr lang="en-US" sz="1200" dirty="0"/>
          </a:p>
        </p:txBody>
      </p:sp>
      <p:graphicFrame>
        <p:nvGraphicFramePr>
          <p:cNvPr id="3" name="Table 2"/>
          <p:cNvGraphicFramePr>
            <a:graphicFrameLocks noGrp="1"/>
          </p:cNvGraphicFramePr>
          <p:nvPr>
            <p:extLst>
              <p:ext uri="{D42A27DB-BD31-4B8C-83A1-F6EECF244321}">
                <p14:modId xmlns:p14="http://schemas.microsoft.com/office/powerpoint/2010/main" val="1538617424"/>
              </p:ext>
            </p:extLst>
          </p:nvPr>
        </p:nvGraphicFramePr>
        <p:xfrm>
          <a:off x="1782404" y="457200"/>
          <a:ext cx="4131392" cy="5436387"/>
        </p:xfrm>
        <a:graphic>
          <a:graphicData uri="http://schemas.openxmlformats.org/drawingml/2006/table">
            <a:tbl>
              <a:tblPr>
                <a:tableStyleId>{5C22544A-7EE6-4342-B048-85BDC9FD1C3A}</a:tableStyleId>
              </a:tblPr>
              <a:tblGrid>
                <a:gridCol w="2409124"/>
                <a:gridCol w="861134"/>
                <a:gridCol w="861134"/>
              </a:tblGrid>
              <a:tr h="210313">
                <a:tc gridSpan="3">
                  <a:txBody>
                    <a:bodyPr/>
                    <a:lstStyle/>
                    <a:p>
                      <a:pPr algn="l" fontAlgn="b"/>
                      <a:r>
                        <a:rPr lang="en-US" sz="1200" b="1" u="none" strike="noStrike" dirty="0">
                          <a:effectLst/>
                        </a:rPr>
                        <a:t>Change in net jobs created or displaced by industry, 2010</a:t>
                      </a:r>
                      <a:endParaRPr lang="en-US" sz="1200" b="1" i="0" u="none" strike="noStrike" dirty="0">
                        <a:solidFill>
                          <a:srgbClr val="000000"/>
                        </a:solidFill>
                        <a:effectLst/>
                        <a:latin typeface="Calibri"/>
                      </a:endParaRPr>
                    </a:p>
                  </a:txBody>
                  <a:tcPr marL="6963" marR="6963" marT="6963" marB="0" anchor="b"/>
                </a:tc>
                <a:tc hMerge="1">
                  <a:txBody>
                    <a:bodyPr/>
                    <a:lstStyle/>
                    <a:p>
                      <a:endParaRPr lang="en-US"/>
                    </a:p>
                  </a:txBody>
                  <a:tcPr/>
                </a:tc>
                <a:tc hMerge="1">
                  <a:txBody>
                    <a:bodyPr/>
                    <a:lstStyle/>
                    <a:p>
                      <a:endParaRPr lang="en-US"/>
                    </a:p>
                  </a:txBody>
                  <a:tcPr/>
                </a:tc>
              </a:tr>
              <a:tr h="194134">
                <a:tc>
                  <a:txBody>
                    <a:bodyPr/>
                    <a:lstStyle/>
                    <a:p>
                      <a:pPr algn="l" fontAlgn="b"/>
                      <a:endParaRPr lang="en-US" sz="1200" b="0" i="0" u="none" strike="noStrike" dirty="0">
                        <a:solidFill>
                          <a:srgbClr val="000000"/>
                        </a:solidFill>
                        <a:effectLst/>
                        <a:latin typeface="Calibri"/>
                      </a:endParaRPr>
                    </a:p>
                  </a:txBody>
                  <a:tcPr marL="6963" marR="6963" marT="6963" marB="0" anchor="b"/>
                </a:tc>
                <a:tc>
                  <a:txBody>
                    <a:bodyPr/>
                    <a:lstStyle/>
                    <a:p>
                      <a:pPr algn="l" fontAlgn="b"/>
                      <a:endParaRPr lang="en-US" sz="1200" b="0" i="0" u="none" strike="noStrike">
                        <a:solidFill>
                          <a:srgbClr val="000000"/>
                        </a:solidFill>
                        <a:effectLst/>
                        <a:latin typeface="Calibri"/>
                      </a:endParaRPr>
                    </a:p>
                  </a:txBody>
                  <a:tcPr marL="6963" marR="6963" marT="6963" marB="0" anchor="b"/>
                </a:tc>
                <a:tc>
                  <a:txBody>
                    <a:bodyPr/>
                    <a:lstStyle/>
                    <a:p>
                      <a:pPr algn="l" fontAlgn="b"/>
                      <a:endParaRPr lang="en-US" sz="1200" b="0" i="0" u="none" strike="noStrike">
                        <a:solidFill>
                          <a:srgbClr val="000000"/>
                        </a:solidFill>
                        <a:effectLst/>
                        <a:latin typeface="Calibri"/>
                      </a:endParaRPr>
                    </a:p>
                  </a:txBody>
                  <a:tcPr marL="6963" marR="6963" marT="6963" marB="0" anchor="b"/>
                </a:tc>
              </a:tr>
              <a:tr h="194134">
                <a:tc>
                  <a:txBody>
                    <a:bodyPr/>
                    <a:lstStyle/>
                    <a:p>
                      <a:pPr algn="l" fontAlgn="b"/>
                      <a:endParaRPr lang="en-US" sz="1200" b="0" i="0" u="none" strike="noStrike" dirty="0">
                        <a:solidFill>
                          <a:srgbClr val="000000"/>
                        </a:solidFill>
                        <a:effectLst/>
                        <a:latin typeface="Calibri"/>
                      </a:endParaRPr>
                    </a:p>
                  </a:txBody>
                  <a:tcPr marL="6963" marR="6963" marT="6963" marB="0" anchor="b"/>
                </a:tc>
                <a:tc>
                  <a:txBody>
                    <a:bodyPr/>
                    <a:lstStyle/>
                    <a:p>
                      <a:pPr algn="l" fontAlgn="b"/>
                      <a:endParaRPr lang="en-US" sz="1200" b="0" i="0" u="none" strike="noStrike">
                        <a:solidFill>
                          <a:srgbClr val="000000"/>
                        </a:solidFill>
                        <a:effectLst/>
                        <a:latin typeface="Calibri"/>
                      </a:endParaRPr>
                    </a:p>
                  </a:txBody>
                  <a:tcPr marL="6963" marR="6963" marT="6963" marB="0" anchor="b"/>
                </a:tc>
                <a:tc>
                  <a:txBody>
                    <a:bodyPr/>
                    <a:lstStyle/>
                    <a:p>
                      <a:pPr algn="l" fontAlgn="b"/>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 </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Industry total*</a:t>
                      </a:r>
                      <a:endParaRPr lang="en-US" sz="1200" b="1"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Share of total</a:t>
                      </a:r>
                      <a:endParaRPr lang="en-US" sz="1200" b="1" i="0" u="none" strike="noStrike">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Agriculture, forestry, fisheries</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8,200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-1.2%</a:t>
                      </a:r>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    Mining</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-21,000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3.1%</a:t>
                      </a:r>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    Oil and gas</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-17,600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2.6%</a:t>
                      </a:r>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Minerals and ores</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-3,300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0.5%</a:t>
                      </a:r>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Utilities</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-2,000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0.3%</a:t>
                      </a:r>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Construction</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-11,100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1.6%</a:t>
                      </a:r>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b="1" u="none" strike="noStrike" dirty="0">
                          <a:effectLst/>
                        </a:rPr>
                        <a:t>Manufacturing</a:t>
                      </a:r>
                      <a:endParaRPr lang="en-US" sz="1200" b="1" i="0" u="none" strike="noStrike" dirty="0">
                        <a:solidFill>
                          <a:srgbClr val="000000"/>
                        </a:solidFill>
                        <a:effectLst/>
                        <a:latin typeface="Calibri"/>
                      </a:endParaRPr>
                    </a:p>
                  </a:txBody>
                  <a:tcPr marL="6963" marR="6963" marT="6963" marB="0" anchor="b"/>
                </a:tc>
                <a:tc>
                  <a:txBody>
                    <a:bodyPr/>
                    <a:lstStyle/>
                    <a:p>
                      <a:pPr algn="ctr" fontAlgn="b"/>
                      <a:r>
                        <a:rPr lang="en-US" sz="1200" b="1" u="none" strike="noStrike" dirty="0">
                          <a:effectLst/>
                        </a:rPr>
                        <a:t>-415,000</a:t>
                      </a:r>
                      <a:endParaRPr lang="en-US" sz="1200" b="1" i="0" u="none" strike="noStrike" dirty="0">
                        <a:solidFill>
                          <a:srgbClr val="000000"/>
                        </a:solidFill>
                        <a:effectLst/>
                        <a:latin typeface="Calibri"/>
                      </a:endParaRPr>
                    </a:p>
                  </a:txBody>
                  <a:tcPr marL="6963" marR="6963" marT="6963" marB="0" anchor="b"/>
                </a:tc>
                <a:tc>
                  <a:txBody>
                    <a:bodyPr/>
                    <a:lstStyle/>
                    <a:p>
                      <a:pPr algn="ctr" fontAlgn="b"/>
                      <a:r>
                        <a:rPr lang="en-US" sz="1200" b="1" u="none" strike="noStrike" dirty="0">
                          <a:effectLst/>
                        </a:rPr>
                        <a:t>60.8%</a:t>
                      </a:r>
                      <a:endParaRPr lang="en-US" sz="1200" b="1" i="0" u="none" strike="noStrike" dirty="0">
                        <a:solidFill>
                          <a:srgbClr val="000000"/>
                        </a:solidFill>
                        <a:effectLst/>
                        <a:latin typeface="Calibri"/>
                      </a:endParaRPr>
                    </a:p>
                  </a:txBody>
                  <a:tcPr marL="6963" marR="6963" marT="6963" marB="0" anchor="b"/>
                </a:tc>
              </a:tr>
              <a:tr h="194134">
                <a:tc>
                  <a:txBody>
                    <a:bodyPr/>
                    <a:lstStyle/>
                    <a:p>
                      <a:pPr algn="l" fontAlgn="b"/>
                      <a:r>
                        <a:rPr lang="en-US" sz="1200" b="1" u="none" strike="noStrike" dirty="0">
                          <a:effectLst/>
                        </a:rPr>
                        <a:t>    Non-durable goods</a:t>
                      </a:r>
                      <a:endParaRPr lang="en-US" sz="1200" b="1" i="0" u="none" strike="noStrike" dirty="0">
                        <a:solidFill>
                          <a:srgbClr val="000000"/>
                        </a:solidFill>
                        <a:effectLst/>
                        <a:latin typeface="Calibri"/>
                      </a:endParaRPr>
                    </a:p>
                  </a:txBody>
                  <a:tcPr marL="6963" marR="6963" marT="6963" marB="0" anchor="b"/>
                </a:tc>
                <a:tc>
                  <a:txBody>
                    <a:bodyPr/>
                    <a:lstStyle/>
                    <a:p>
                      <a:pPr algn="ctr" fontAlgn="b"/>
                      <a:r>
                        <a:rPr lang="en-US" sz="1200" b="1" u="none" strike="noStrike" dirty="0">
                          <a:effectLst/>
                        </a:rPr>
                        <a:t>-22,200</a:t>
                      </a:r>
                      <a:endParaRPr lang="en-US" sz="1200" b="1" i="0" u="none" strike="noStrike" dirty="0">
                        <a:solidFill>
                          <a:srgbClr val="000000"/>
                        </a:solidFill>
                        <a:effectLst/>
                        <a:latin typeface="Calibri"/>
                      </a:endParaRPr>
                    </a:p>
                  </a:txBody>
                  <a:tcPr marL="6963" marR="6963" marT="6963" marB="0" anchor="b"/>
                </a:tc>
                <a:tc>
                  <a:txBody>
                    <a:bodyPr/>
                    <a:lstStyle/>
                    <a:p>
                      <a:pPr algn="ctr" fontAlgn="b"/>
                      <a:r>
                        <a:rPr lang="en-US" sz="1200" b="1" u="none" strike="noStrike" dirty="0">
                          <a:effectLst/>
                        </a:rPr>
                        <a:t>3.3%</a:t>
                      </a:r>
                      <a:endParaRPr lang="en-US" sz="1200" b="1" i="0" u="none" strike="noStrike" dirty="0">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        Food and kindred products</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5,700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-0.8%</a:t>
                      </a:r>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        Beverage and tobacco products</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-3,600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0.5%</a:t>
                      </a:r>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        Textiles and fabrics</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6,400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-0.9%</a:t>
                      </a:r>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        Textile mill products</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-3,400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0.5%</a:t>
                      </a:r>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        Apparel and accessories</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-22,100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3.2%</a:t>
                      </a:r>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        Leather and allied products</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-5,200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0.8%</a:t>
                      </a:r>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b="1" u="none" strike="noStrike" dirty="0">
                          <a:effectLst/>
                        </a:rPr>
                        <a:t>    Industrial supplies</a:t>
                      </a:r>
                      <a:endParaRPr lang="en-US" sz="1200" b="1" i="0" u="none" strike="noStrike" dirty="0">
                        <a:solidFill>
                          <a:srgbClr val="000000"/>
                        </a:solidFill>
                        <a:effectLst/>
                        <a:latin typeface="Calibri"/>
                      </a:endParaRPr>
                    </a:p>
                  </a:txBody>
                  <a:tcPr marL="6963" marR="6963" marT="6963" marB="0" anchor="b"/>
                </a:tc>
                <a:tc>
                  <a:txBody>
                    <a:bodyPr/>
                    <a:lstStyle/>
                    <a:p>
                      <a:pPr algn="ctr" fontAlgn="b"/>
                      <a:r>
                        <a:rPr lang="en-US" sz="1200" b="1" u="none" strike="noStrike" dirty="0">
                          <a:effectLst/>
                        </a:rPr>
                        <a:t>3,200</a:t>
                      </a:r>
                      <a:endParaRPr lang="en-US" sz="1200" b="1" i="0" u="none" strike="noStrike" dirty="0">
                        <a:solidFill>
                          <a:srgbClr val="000000"/>
                        </a:solidFill>
                        <a:effectLst/>
                        <a:latin typeface="Calibri"/>
                      </a:endParaRPr>
                    </a:p>
                  </a:txBody>
                  <a:tcPr marL="6963" marR="6963" marT="6963" marB="0" anchor="b"/>
                </a:tc>
                <a:tc>
                  <a:txBody>
                    <a:bodyPr/>
                    <a:lstStyle/>
                    <a:p>
                      <a:pPr algn="ctr" fontAlgn="b"/>
                      <a:r>
                        <a:rPr lang="en-US" sz="1200" b="1" u="none" strike="noStrike" dirty="0">
                          <a:effectLst/>
                        </a:rPr>
                        <a:t>-0.5%</a:t>
                      </a:r>
                      <a:endParaRPr lang="en-US" sz="1200" b="1" i="0" u="none" strike="noStrike" dirty="0">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        Wood products</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-1,500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0.2%</a:t>
                      </a:r>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        Paper</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4,800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-0.7%</a:t>
                      </a:r>
                      <a:endParaRPr lang="en-US" sz="1200" b="0" i="0" u="none" strike="noStrike">
                        <a:solidFill>
                          <a:srgbClr val="000000"/>
                        </a:solidFill>
                        <a:effectLst/>
                        <a:latin typeface="Calibri"/>
                      </a:endParaRPr>
                    </a:p>
                  </a:txBody>
                  <a:tcPr marL="6963" marR="6963" marT="6963" marB="0" anchor="b"/>
                </a:tc>
              </a:tr>
              <a:tr h="388269">
                <a:tc>
                  <a:txBody>
                    <a:bodyPr/>
                    <a:lstStyle/>
                    <a:p>
                      <a:pPr algn="l" fontAlgn="b"/>
                      <a:r>
                        <a:rPr lang="en-US" sz="1200" u="none" strike="noStrike" dirty="0">
                          <a:effectLst/>
                        </a:rPr>
                        <a:t>        Printed matter and related</a:t>
                      </a:r>
                      <a:br>
                        <a:rPr lang="en-US" sz="1200" u="none" strike="noStrike" dirty="0">
                          <a:effectLst/>
                        </a:rPr>
                      </a:br>
                      <a:r>
                        <a:rPr lang="en-US" sz="1200" u="none" strike="noStrike" dirty="0">
                          <a:effectLst/>
                        </a:rPr>
                        <a:t>        products</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-2,500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0.4%</a:t>
                      </a:r>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        Petroleum and coal products</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1,700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-0.2%</a:t>
                      </a:r>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        Chemicals</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13,100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-1.9%</a:t>
                      </a:r>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        Plastics and rubber products</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a:effectLst/>
                        </a:rPr>
                        <a:t>-2,300</a:t>
                      </a:r>
                      <a:endParaRPr lang="en-US" sz="1200" b="0" i="0" u="none" strike="noStrike">
                        <a:solidFill>
                          <a:srgbClr val="000000"/>
                        </a:solidFill>
                        <a:effectLst/>
                        <a:latin typeface="Calibri"/>
                      </a:endParaRPr>
                    </a:p>
                  </a:txBody>
                  <a:tcPr marL="6963" marR="6963" marT="6963" marB="0" anchor="b"/>
                </a:tc>
                <a:tc>
                  <a:txBody>
                    <a:bodyPr/>
                    <a:lstStyle/>
                    <a:p>
                      <a:pPr algn="ctr" fontAlgn="b"/>
                      <a:r>
                        <a:rPr lang="en-US" sz="1200" u="none" strike="noStrike">
                          <a:effectLst/>
                        </a:rPr>
                        <a:t>0.3%</a:t>
                      </a:r>
                      <a:endParaRPr lang="en-US" sz="1200" b="0" i="0" u="none" strike="noStrike">
                        <a:solidFill>
                          <a:srgbClr val="000000"/>
                        </a:solidFill>
                        <a:effectLst/>
                        <a:latin typeface="Calibri"/>
                      </a:endParaRPr>
                    </a:p>
                  </a:txBody>
                  <a:tcPr marL="6963" marR="6963" marT="6963" marB="0" anchor="b"/>
                </a:tc>
              </a:tr>
              <a:tr h="194134">
                <a:tc>
                  <a:txBody>
                    <a:bodyPr/>
                    <a:lstStyle/>
                    <a:p>
                      <a:pPr algn="l" fontAlgn="b"/>
                      <a:r>
                        <a:rPr lang="en-US" sz="1200" u="none" strike="noStrike" dirty="0">
                          <a:effectLst/>
                        </a:rPr>
                        <a:t>        Nonmetallic mineral products</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dirty="0">
                          <a:effectLst/>
                        </a:rPr>
                        <a:t>-10,000</a:t>
                      </a:r>
                      <a:endParaRPr lang="en-US" sz="1200" b="0" i="0" u="none" strike="noStrike" dirty="0">
                        <a:solidFill>
                          <a:srgbClr val="000000"/>
                        </a:solidFill>
                        <a:effectLst/>
                        <a:latin typeface="Calibri"/>
                      </a:endParaRPr>
                    </a:p>
                  </a:txBody>
                  <a:tcPr marL="6963" marR="6963" marT="6963" marB="0" anchor="b"/>
                </a:tc>
                <a:tc>
                  <a:txBody>
                    <a:bodyPr/>
                    <a:lstStyle/>
                    <a:p>
                      <a:pPr algn="ctr" fontAlgn="b"/>
                      <a:r>
                        <a:rPr lang="en-US" sz="1200" u="none" strike="noStrike" dirty="0">
                          <a:effectLst/>
                        </a:rPr>
                        <a:t>1.5%</a:t>
                      </a:r>
                      <a:endParaRPr lang="en-US" sz="1200" b="0" i="0" u="none" strike="noStrike" dirty="0">
                        <a:solidFill>
                          <a:srgbClr val="000000"/>
                        </a:solidFill>
                        <a:effectLst/>
                        <a:latin typeface="Calibri"/>
                      </a:endParaRPr>
                    </a:p>
                  </a:txBody>
                  <a:tcPr marL="6963" marR="6963" marT="6963" marB="0" anchor="b"/>
                </a:tc>
              </a:tr>
            </a:tbl>
          </a:graphicData>
        </a:graphic>
      </p:graphicFrame>
    </p:spTree>
    <p:extLst>
      <p:ext uri="{BB962C8B-B14F-4D97-AF65-F5344CB8AC3E}">
        <p14:creationId xmlns:p14="http://schemas.microsoft.com/office/powerpoint/2010/main" val="36414958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98945273"/>
              </p:ext>
            </p:extLst>
          </p:nvPr>
        </p:nvGraphicFramePr>
        <p:xfrm>
          <a:off x="2971800" y="457200"/>
          <a:ext cx="3931919" cy="5343546"/>
        </p:xfrm>
        <a:graphic>
          <a:graphicData uri="http://schemas.openxmlformats.org/drawingml/2006/table">
            <a:tbl>
              <a:tblPr>
                <a:tableStyleId>{5C22544A-7EE6-4342-B048-85BDC9FD1C3A}</a:tableStyleId>
              </a:tblPr>
              <a:tblGrid>
                <a:gridCol w="2812687"/>
                <a:gridCol w="559616"/>
                <a:gridCol w="559616"/>
              </a:tblGrid>
              <a:tr h="148767">
                <a:tc gridSpan="3">
                  <a:txBody>
                    <a:bodyPr/>
                    <a:lstStyle/>
                    <a:p>
                      <a:pPr algn="l" fontAlgn="b"/>
                      <a:r>
                        <a:rPr lang="en-US" sz="1100" u="none" strike="noStrike" dirty="0">
                          <a:effectLst/>
                        </a:rPr>
                        <a:t>C</a:t>
                      </a:r>
                      <a:r>
                        <a:rPr lang="en-US" sz="1100" b="1" u="none" strike="noStrike" dirty="0">
                          <a:effectLst/>
                        </a:rPr>
                        <a:t>hange in net jobs created or displaced by industry, 2010</a:t>
                      </a:r>
                      <a:endParaRPr lang="en-US" sz="1100" b="1" i="0" u="none" strike="noStrike" dirty="0">
                        <a:solidFill>
                          <a:srgbClr val="000000"/>
                        </a:solidFill>
                        <a:effectLst/>
                        <a:latin typeface="Calibri"/>
                      </a:endParaRPr>
                    </a:p>
                  </a:txBody>
                  <a:tcPr marL="5722" marR="5722" marT="5722" marB="0" anchor="b"/>
                </a:tc>
                <a:tc hMerge="1">
                  <a:txBody>
                    <a:bodyPr/>
                    <a:lstStyle/>
                    <a:p>
                      <a:endParaRPr lang="en-US"/>
                    </a:p>
                  </a:txBody>
                  <a:tcPr/>
                </a:tc>
                <a:tc hMerge="1">
                  <a:txBody>
                    <a:bodyPr/>
                    <a:lstStyle/>
                    <a:p>
                      <a:endParaRPr lang="en-US"/>
                    </a:p>
                  </a:txBody>
                  <a:tcPr/>
                </a:tc>
              </a:tr>
              <a:tr h="137324">
                <a:tc>
                  <a:txBody>
                    <a:bodyPr/>
                    <a:lstStyle/>
                    <a:p>
                      <a:pPr algn="l" fontAlgn="b"/>
                      <a:r>
                        <a:rPr lang="en-US" sz="1100" u="none" strike="noStrike" dirty="0">
                          <a:effectLst/>
                        </a:rPr>
                        <a:t>(Continued)</a:t>
                      </a:r>
                      <a:endParaRPr lang="en-US" sz="1100" b="0" i="0" u="none" strike="noStrike" dirty="0">
                        <a:solidFill>
                          <a:srgbClr val="000000"/>
                        </a:solidFill>
                        <a:effectLst/>
                        <a:latin typeface="Calibri"/>
                      </a:endParaRPr>
                    </a:p>
                  </a:txBody>
                  <a:tcPr marL="5722" marR="5722" marT="5722" marB="0" anchor="b"/>
                </a:tc>
                <a:tc>
                  <a:txBody>
                    <a:bodyPr/>
                    <a:lstStyle/>
                    <a:p>
                      <a:pPr algn="l" fontAlgn="b"/>
                      <a:endParaRPr lang="en-US" sz="1100" b="0" i="0" u="none" strike="noStrike" dirty="0">
                        <a:solidFill>
                          <a:srgbClr val="000000"/>
                        </a:solidFill>
                        <a:effectLst/>
                        <a:latin typeface="Calibri"/>
                      </a:endParaRPr>
                    </a:p>
                  </a:txBody>
                  <a:tcPr marL="5722" marR="5722" marT="5722" marB="0" anchor="b"/>
                </a:tc>
                <a:tc>
                  <a:txBody>
                    <a:bodyPr/>
                    <a:lstStyle/>
                    <a:p>
                      <a:pPr algn="l" fontAlgn="b"/>
                      <a:endParaRPr lang="en-US" sz="1100" b="0" i="0" u="none" strike="noStrike">
                        <a:solidFill>
                          <a:srgbClr val="000000"/>
                        </a:solidFill>
                        <a:effectLst/>
                        <a:latin typeface="Calibri"/>
                      </a:endParaRPr>
                    </a:p>
                  </a:txBody>
                  <a:tcPr marL="5722" marR="5722" marT="5722" marB="0" anchor="b"/>
                </a:tc>
              </a:tr>
              <a:tr h="257482">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5722" marR="5722" marT="5722" marB="0" anchor="b"/>
                </a:tc>
                <a:tc>
                  <a:txBody>
                    <a:bodyPr/>
                    <a:lstStyle/>
                    <a:p>
                      <a:pPr algn="ctr" fontAlgn="b"/>
                      <a:r>
                        <a:rPr lang="en-US" sz="1100" u="none" strike="noStrike">
                          <a:effectLst/>
                        </a:rPr>
                        <a:t>Industry total*</a:t>
                      </a:r>
                      <a:endParaRPr lang="en-US" sz="1100" b="1" i="0" u="none" strike="noStrike">
                        <a:solidFill>
                          <a:srgbClr val="000000"/>
                        </a:solidFill>
                        <a:effectLst/>
                        <a:latin typeface="Calibri"/>
                      </a:endParaRPr>
                    </a:p>
                  </a:txBody>
                  <a:tcPr marL="5722" marR="5722" marT="5722" marB="0" anchor="b"/>
                </a:tc>
                <a:tc>
                  <a:txBody>
                    <a:bodyPr/>
                    <a:lstStyle/>
                    <a:p>
                      <a:pPr algn="ctr" fontAlgn="b"/>
                      <a:r>
                        <a:rPr lang="en-US" sz="1100" u="none" strike="noStrike">
                          <a:effectLst/>
                        </a:rPr>
                        <a:t>Share of total</a:t>
                      </a:r>
                      <a:endParaRPr lang="en-US" sz="1100" b="1" i="0" u="none" strike="noStrike">
                        <a:solidFill>
                          <a:srgbClr val="000000"/>
                        </a:solidFill>
                        <a:effectLst/>
                        <a:latin typeface="Calibri"/>
                      </a:endParaRPr>
                    </a:p>
                  </a:txBody>
                  <a:tcPr marL="5722" marR="5722" marT="5722" marB="0" anchor="b"/>
                </a:tc>
              </a:tr>
              <a:tr h="137324">
                <a:tc>
                  <a:txBody>
                    <a:bodyPr/>
                    <a:lstStyle/>
                    <a:p>
                      <a:pPr algn="l" fontAlgn="b"/>
                      <a:r>
                        <a:rPr lang="en-US" sz="1100" b="1" i="0" u="none" strike="noStrike" dirty="0">
                          <a:solidFill>
                            <a:srgbClr val="000000"/>
                          </a:solidFill>
                          <a:effectLst/>
                          <a:latin typeface="Calibri"/>
                        </a:rPr>
                        <a:t>    Durable goods</a:t>
                      </a:r>
                    </a:p>
                  </a:txBody>
                  <a:tcPr marL="7620" marR="7620" marT="7620" marB="0" anchor="b"/>
                </a:tc>
                <a:tc>
                  <a:txBody>
                    <a:bodyPr/>
                    <a:lstStyle/>
                    <a:p>
                      <a:pPr algn="ctr" fontAlgn="b"/>
                      <a:r>
                        <a:rPr lang="en-US" sz="1100" b="1" i="0" u="none" strike="noStrike" dirty="0">
                          <a:solidFill>
                            <a:srgbClr val="000000"/>
                          </a:solidFill>
                          <a:effectLst/>
                          <a:latin typeface="Calibri"/>
                        </a:rPr>
                        <a:t>-396,000</a:t>
                      </a:r>
                    </a:p>
                  </a:txBody>
                  <a:tcPr marL="7620" marR="7620" marT="7620" marB="0" anchor="b"/>
                </a:tc>
                <a:tc>
                  <a:txBody>
                    <a:bodyPr/>
                    <a:lstStyle/>
                    <a:p>
                      <a:pPr algn="ctr" fontAlgn="b"/>
                      <a:r>
                        <a:rPr lang="en-US" sz="1100" b="1" i="0" u="none" strike="noStrike" dirty="0">
                          <a:solidFill>
                            <a:srgbClr val="000000"/>
                          </a:solidFill>
                          <a:effectLst/>
                          <a:latin typeface="Calibri"/>
                        </a:rPr>
                        <a:t>58.0%</a:t>
                      </a:r>
                    </a:p>
                  </a:txBody>
                  <a:tcPr marL="7620" marR="7620" marT="7620" marB="0" anchor="b"/>
                </a:tc>
              </a:tr>
              <a:tr h="137324">
                <a:tc>
                  <a:txBody>
                    <a:bodyPr/>
                    <a:lstStyle/>
                    <a:p>
                      <a:pPr algn="l" fontAlgn="b"/>
                      <a:r>
                        <a:rPr lang="en-US" sz="1100" b="0" i="0" u="none" strike="noStrike" dirty="0">
                          <a:solidFill>
                            <a:srgbClr val="000000"/>
                          </a:solidFill>
                          <a:effectLst/>
                          <a:latin typeface="Calibri"/>
                        </a:rPr>
                        <a:t>        Primary metal</a:t>
                      </a:r>
                    </a:p>
                  </a:txBody>
                  <a:tcPr marL="7620" marR="7620" marT="7620" marB="0" anchor="b"/>
                </a:tc>
                <a:tc>
                  <a:txBody>
                    <a:bodyPr/>
                    <a:lstStyle/>
                    <a:p>
                      <a:pPr algn="ctr" fontAlgn="b"/>
                      <a:r>
                        <a:rPr lang="en-US" sz="1100" b="0" i="0" u="none" strike="noStrike">
                          <a:solidFill>
                            <a:srgbClr val="000000"/>
                          </a:solidFill>
                          <a:effectLst/>
                          <a:latin typeface="Calibri"/>
                        </a:rPr>
                        <a:t>-22,900</a:t>
                      </a:r>
                    </a:p>
                  </a:txBody>
                  <a:tcPr marL="7620" marR="7620" marT="7620" marB="0" anchor="b"/>
                </a:tc>
                <a:tc>
                  <a:txBody>
                    <a:bodyPr/>
                    <a:lstStyle/>
                    <a:p>
                      <a:pPr algn="ctr" fontAlgn="b"/>
                      <a:r>
                        <a:rPr lang="en-US" sz="1100" b="0" i="0" u="none" strike="noStrike">
                          <a:solidFill>
                            <a:srgbClr val="000000"/>
                          </a:solidFill>
                          <a:effectLst/>
                          <a:latin typeface="Calibri"/>
                        </a:rPr>
                        <a:t>3.4%</a:t>
                      </a:r>
                    </a:p>
                  </a:txBody>
                  <a:tcPr marL="7620" marR="7620" marT="7620" marB="0" anchor="b"/>
                </a:tc>
              </a:tr>
              <a:tr h="137324">
                <a:tc>
                  <a:txBody>
                    <a:bodyPr/>
                    <a:lstStyle/>
                    <a:p>
                      <a:pPr algn="l" fontAlgn="b"/>
                      <a:r>
                        <a:rPr lang="en-US" sz="1100" b="0" i="0" u="none" strike="noStrike" dirty="0">
                          <a:solidFill>
                            <a:srgbClr val="000000"/>
                          </a:solidFill>
                          <a:effectLst/>
                          <a:latin typeface="Calibri"/>
                        </a:rPr>
                        <a:t>        Fabricated metal products</a:t>
                      </a:r>
                    </a:p>
                  </a:txBody>
                  <a:tcPr marL="7620" marR="7620" marT="7620" marB="0" anchor="b"/>
                </a:tc>
                <a:tc>
                  <a:txBody>
                    <a:bodyPr/>
                    <a:lstStyle/>
                    <a:p>
                      <a:pPr algn="ctr" fontAlgn="b"/>
                      <a:r>
                        <a:rPr lang="en-US" sz="1100" b="0" i="0" u="none" strike="noStrike">
                          <a:solidFill>
                            <a:srgbClr val="000000"/>
                          </a:solidFill>
                          <a:effectLst/>
                          <a:latin typeface="Calibri"/>
                        </a:rPr>
                        <a:t>-39,200</a:t>
                      </a:r>
                    </a:p>
                  </a:txBody>
                  <a:tcPr marL="7620" marR="7620" marT="7620" marB="0" anchor="b"/>
                </a:tc>
                <a:tc>
                  <a:txBody>
                    <a:bodyPr/>
                    <a:lstStyle/>
                    <a:p>
                      <a:pPr algn="ctr" fontAlgn="b"/>
                      <a:r>
                        <a:rPr lang="en-US" sz="1100" b="0" i="0" u="none" strike="noStrike">
                          <a:solidFill>
                            <a:srgbClr val="000000"/>
                          </a:solidFill>
                          <a:effectLst/>
                          <a:latin typeface="Calibri"/>
                        </a:rPr>
                        <a:t>5.7%</a:t>
                      </a:r>
                    </a:p>
                  </a:txBody>
                  <a:tcPr marL="7620" marR="7620" marT="7620" marB="0" anchor="b"/>
                </a:tc>
              </a:tr>
              <a:tr h="137324">
                <a:tc>
                  <a:txBody>
                    <a:bodyPr/>
                    <a:lstStyle/>
                    <a:p>
                      <a:pPr algn="l" fontAlgn="b"/>
                      <a:r>
                        <a:rPr lang="en-US" sz="1100" b="0" i="0" u="none" strike="noStrike" dirty="0">
                          <a:solidFill>
                            <a:srgbClr val="000000"/>
                          </a:solidFill>
                          <a:effectLst/>
                          <a:latin typeface="Calibri"/>
                        </a:rPr>
                        <a:t>        Not specified metal industries</a:t>
                      </a:r>
                    </a:p>
                  </a:txBody>
                  <a:tcPr marL="7620" marR="7620" marT="7620" marB="0" anchor="b"/>
                </a:tc>
                <a:tc>
                  <a:txBody>
                    <a:bodyPr/>
                    <a:lstStyle/>
                    <a:p>
                      <a:pPr algn="ctr" fontAlgn="b"/>
                      <a:r>
                        <a:rPr lang="en-US" sz="1100" b="0" i="0" u="none" strike="noStrike">
                          <a:solidFill>
                            <a:srgbClr val="000000"/>
                          </a:solidFill>
                          <a:effectLst/>
                          <a:latin typeface="Calibri"/>
                        </a:rPr>
                        <a:t>0</a:t>
                      </a:r>
                    </a:p>
                  </a:txBody>
                  <a:tcPr marL="7620" marR="7620" marT="7620" marB="0" anchor="b"/>
                </a:tc>
                <a:tc>
                  <a:txBody>
                    <a:bodyPr/>
                    <a:lstStyle/>
                    <a:p>
                      <a:pPr algn="ctr" fontAlgn="b"/>
                      <a:r>
                        <a:rPr lang="en-US" sz="1100" b="0" i="0" u="none" strike="noStrike">
                          <a:solidFill>
                            <a:srgbClr val="000000"/>
                          </a:solidFill>
                          <a:effectLst/>
                          <a:latin typeface="Calibri"/>
                        </a:rPr>
                        <a:t>0.0%</a:t>
                      </a:r>
                    </a:p>
                  </a:txBody>
                  <a:tcPr marL="7620" marR="7620" marT="7620" marB="0" anchor="b"/>
                </a:tc>
              </a:tr>
              <a:tr h="137324">
                <a:tc>
                  <a:txBody>
                    <a:bodyPr/>
                    <a:lstStyle/>
                    <a:p>
                      <a:pPr algn="l" fontAlgn="b"/>
                      <a:r>
                        <a:rPr lang="en-US" sz="1100" b="0" i="0" u="none" strike="noStrike" dirty="0">
                          <a:solidFill>
                            <a:srgbClr val="000000"/>
                          </a:solidFill>
                          <a:effectLst/>
                          <a:latin typeface="Calibri"/>
                        </a:rPr>
                        <a:t>        Machinery, except electrical</a:t>
                      </a:r>
                    </a:p>
                  </a:txBody>
                  <a:tcPr marL="7620" marR="7620" marT="7620" marB="0" anchor="b"/>
                </a:tc>
                <a:tc>
                  <a:txBody>
                    <a:bodyPr/>
                    <a:lstStyle/>
                    <a:p>
                      <a:pPr algn="ctr" fontAlgn="b"/>
                      <a:r>
                        <a:rPr lang="en-US" sz="1100" b="0" i="0" u="none" strike="noStrike">
                          <a:solidFill>
                            <a:srgbClr val="000000"/>
                          </a:solidFill>
                          <a:effectLst/>
                          <a:latin typeface="Calibri"/>
                        </a:rPr>
                        <a:t>-7,200</a:t>
                      </a:r>
                    </a:p>
                  </a:txBody>
                  <a:tcPr marL="7620" marR="7620" marT="7620" marB="0" anchor="b"/>
                </a:tc>
                <a:tc>
                  <a:txBody>
                    <a:bodyPr/>
                    <a:lstStyle/>
                    <a:p>
                      <a:pPr algn="ctr" fontAlgn="b"/>
                      <a:r>
                        <a:rPr lang="en-US" sz="1100" b="0" i="0" u="none" strike="noStrike">
                          <a:solidFill>
                            <a:srgbClr val="000000"/>
                          </a:solidFill>
                          <a:effectLst/>
                          <a:latin typeface="Calibri"/>
                        </a:rPr>
                        <a:t>1.1%</a:t>
                      </a:r>
                    </a:p>
                  </a:txBody>
                  <a:tcPr marL="7620" marR="7620" marT="7620" marB="0" anchor="b"/>
                </a:tc>
              </a:tr>
              <a:tr h="137324">
                <a:tc>
                  <a:txBody>
                    <a:bodyPr/>
                    <a:lstStyle/>
                    <a:p>
                      <a:pPr algn="l" fontAlgn="b"/>
                      <a:r>
                        <a:rPr lang="en-US" sz="1100" b="1" i="0" u="none" strike="noStrike" dirty="0">
                          <a:solidFill>
                            <a:srgbClr val="000000"/>
                          </a:solidFill>
                          <a:effectLst/>
                          <a:latin typeface="Calibri"/>
                        </a:rPr>
                        <a:t>        Computer and electronic parts</a:t>
                      </a:r>
                    </a:p>
                  </a:txBody>
                  <a:tcPr marL="7620" marR="7620" marT="7620" marB="0" anchor="b"/>
                </a:tc>
                <a:tc>
                  <a:txBody>
                    <a:bodyPr/>
                    <a:lstStyle/>
                    <a:p>
                      <a:pPr algn="ctr" fontAlgn="b"/>
                      <a:r>
                        <a:rPr lang="en-US" sz="1100" b="1" i="0" u="none" strike="noStrike" dirty="0">
                          <a:solidFill>
                            <a:srgbClr val="000000"/>
                          </a:solidFill>
                          <a:effectLst/>
                          <a:latin typeface="Calibri"/>
                        </a:rPr>
                        <a:t>-150,300</a:t>
                      </a:r>
                    </a:p>
                  </a:txBody>
                  <a:tcPr marL="7620" marR="7620" marT="7620" marB="0" anchor="b"/>
                </a:tc>
                <a:tc>
                  <a:txBody>
                    <a:bodyPr/>
                    <a:lstStyle/>
                    <a:p>
                      <a:pPr algn="ctr" fontAlgn="b"/>
                      <a:r>
                        <a:rPr lang="en-US" sz="1100" b="1" i="0" u="none" strike="noStrike" dirty="0">
                          <a:solidFill>
                            <a:srgbClr val="000000"/>
                          </a:solidFill>
                          <a:effectLst/>
                          <a:latin typeface="Calibri"/>
                        </a:rPr>
                        <a:t>22.0%</a:t>
                      </a:r>
                    </a:p>
                  </a:txBody>
                  <a:tcPr marL="7620" marR="7620" marT="7620" marB="0" anchor="b"/>
                </a:tc>
              </a:tr>
              <a:tr h="274648">
                <a:tc>
                  <a:txBody>
                    <a:bodyPr/>
                    <a:lstStyle/>
                    <a:p>
                      <a:pPr algn="l" fontAlgn="b"/>
                      <a:r>
                        <a:rPr lang="en-US" sz="1100" b="0" i="0" u="none" strike="noStrike" dirty="0">
                          <a:solidFill>
                            <a:srgbClr val="000000"/>
                          </a:solidFill>
                          <a:effectLst/>
                          <a:latin typeface="Calibri"/>
                        </a:rPr>
                        <a:t>            Computer and peripheral</a:t>
                      </a:r>
                      <a:br>
                        <a:rPr lang="en-US" sz="1100" b="0" i="0" u="none" strike="noStrike" dirty="0">
                          <a:solidFill>
                            <a:srgbClr val="000000"/>
                          </a:solidFill>
                          <a:effectLst/>
                          <a:latin typeface="Calibri"/>
                        </a:rPr>
                      </a:br>
                      <a:r>
                        <a:rPr lang="en-US" sz="1100" b="0" i="0" u="none" strike="noStrike" dirty="0">
                          <a:solidFill>
                            <a:srgbClr val="000000"/>
                          </a:solidFill>
                          <a:effectLst/>
                          <a:latin typeface="Calibri"/>
                        </a:rPr>
                        <a:t>            equipment</a:t>
                      </a:r>
                    </a:p>
                  </a:txBody>
                  <a:tcPr marL="7620" marR="7620" marT="7620" marB="0" anchor="b"/>
                </a:tc>
                <a:tc>
                  <a:txBody>
                    <a:bodyPr/>
                    <a:lstStyle/>
                    <a:p>
                      <a:pPr algn="ctr" fontAlgn="b"/>
                      <a:r>
                        <a:rPr lang="en-US" sz="1100" b="0" i="0" u="none" strike="noStrike">
                          <a:solidFill>
                            <a:srgbClr val="000000"/>
                          </a:solidFill>
                          <a:effectLst/>
                          <a:latin typeface="Calibri"/>
                        </a:rPr>
                        <a:t>-27,600</a:t>
                      </a:r>
                    </a:p>
                  </a:txBody>
                  <a:tcPr marL="7620" marR="7620" marT="7620" marB="0" anchor="b"/>
                </a:tc>
                <a:tc>
                  <a:txBody>
                    <a:bodyPr/>
                    <a:lstStyle/>
                    <a:p>
                      <a:pPr algn="ctr" fontAlgn="b"/>
                      <a:r>
                        <a:rPr lang="en-US" sz="1100" b="0" i="0" u="none" strike="noStrike">
                          <a:solidFill>
                            <a:srgbClr val="000000"/>
                          </a:solidFill>
                          <a:effectLst/>
                          <a:latin typeface="Calibri"/>
                        </a:rPr>
                        <a:t>4.0%</a:t>
                      </a:r>
                    </a:p>
                  </a:txBody>
                  <a:tcPr marL="7620" marR="7620" marT="7620" marB="0" anchor="b"/>
                </a:tc>
              </a:tr>
              <a:tr h="274648">
                <a:tc>
                  <a:txBody>
                    <a:bodyPr/>
                    <a:lstStyle/>
                    <a:p>
                      <a:pPr algn="l" fontAlgn="b"/>
                      <a:r>
                        <a:rPr lang="en-US" sz="1100" b="0" i="0" u="none" strike="noStrike" dirty="0">
                          <a:solidFill>
                            <a:srgbClr val="000000"/>
                          </a:solidFill>
                          <a:effectLst/>
                          <a:latin typeface="Calibri"/>
                        </a:rPr>
                        <a:t>            Communications, audio and</a:t>
                      </a:r>
                      <a:br>
                        <a:rPr lang="en-US" sz="1100" b="0" i="0" u="none" strike="noStrike" dirty="0">
                          <a:solidFill>
                            <a:srgbClr val="000000"/>
                          </a:solidFill>
                          <a:effectLst/>
                          <a:latin typeface="Calibri"/>
                        </a:rPr>
                      </a:br>
                      <a:r>
                        <a:rPr lang="en-US" sz="1100" b="0" i="0" u="none" strike="noStrike" dirty="0">
                          <a:solidFill>
                            <a:srgbClr val="000000"/>
                          </a:solidFill>
                          <a:effectLst/>
                          <a:latin typeface="Calibri"/>
                        </a:rPr>
                        <a:t>            video equipment</a:t>
                      </a:r>
                    </a:p>
                  </a:txBody>
                  <a:tcPr marL="7620" marR="7620" marT="7620" marB="0" anchor="b"/>
                </a:tc>
                <a:tc>
                  <a:txBody>
                    <a:bodyPr/>
                    <a:lstStyle/>
                    <a:p>
                      <a:pPr algn="ctr" fontAlgn="b"/>
                      <a:r>
                        <a:rPr lang="en-US" sz="1100" b="0" i="0" u="none" strike="noStrike">
                          <a:solidFill>
                            <a:srgbClr val="000000"/>
                          </a:solidFill>
                          <a:effectLst/>
                          <a:latin typeface="Calibri"/>
                        </a:rPr>
                        <a:t>-82,800</a:t>
                      </a:r>
                    </a:p>
                  </a:txBody>
                  <a:tcPr marL="7620" marR="7620" marT="7620" marB="0" anchor="b"/>
                </a:tc>
                <a:tc>
                  <a:txBody>
                    <a:bodyPr/>
                    <a:lstStyle/>
                    <a:p>
                      <a:pPr algn="ctr" fontAlgn="b"/>
                      <a:r>
                        <a:rPr lang="en-US" sz="1100" b="0" i="0" u="none" strike="noStrike">
                          <a:solidFill>
                            <a:srgbClr val="000000"/>
                          </a:solidFill>
                          <a:effectLst/>
                          <a:latin typeface="Calibri"/>
                        </a:rPr>
                        <a:t>12.1%</a:t>
                      </a:r>
                    </a:p>
                  </a:txBody>
                  <a:tcPr marL="7620" marR="7620" marT="7620" marB="0" anchor="b"/>
                </a:tc>
              </a:tr>
              <a:tr h="411971">
                <a:tc>
                  <a:txBody>
                    <a:bodyPr/>
                    <a:lstStyle/>
                    <a:p>
                      <a:pPr algn="l" fontAlgn="b"/>
                      <a:r>
                        <a:rPr lang="en-US" sz="1100" b="0" i="0" u="none" strike="noStrike" dirty="0">
                          <a:solidFill>
                            <a:srgbClr val="000000"/>
                          </a:solidFill>
                          <a:effectLst/>
                          <a:latin typeface="Calibri"/>
                        </a:rPr>
                        <a:t>            Navigational, measuring,</a:t>
                      </a:r>
                      <a:br>
                        <a:rPr lang="en-US" sz="1100" b="0" i="0" u="none" strike="noStrike" dirty="0">
                          <a:solidFill>
                            <a:srgbClr val="000000"/>
                          </a:solidFill>
                          <a:effectLst/>
                          <a:latin typeface="Calibri"/>
                        </a:rPr>
                      </a:br>
                      <a:r>
                        <a:rPr lang="en-US" sz="1100" b="0" i="0" u="none" strike="noStrike" dirty="0">
                          <a:solidFill>
                            <a:srgbClr val="000000"/>
                          </a:solidFill>
                          <a:effectLst/>
                          <a:latin typeface="Calibri"/>
                        </a:rPr>
                        <a:t>            </a:t>
                      </a:r>
                      <a:r>
                        <a:rPr lang="en-US" sz="1100" b="0" i="0" u="none" strike="noStrike" dirty="0" err="1">
                          <a:solidFill>
                            <a:srgbClr val="000000"/>
                          </a:solidFill>
                          <a:effectLst/>
                          <a:latin typeface="Calibri"/>
                        </a:rPr>
                        <a:t>electromedical</a:t>
                      </a:r>
                      <a:r>
                        <a:rPr lang="en-US" sz="1100" b="0" i="0" u="none" strike="noStrike" dirty="0">
                          <a:solidFill>
                            <a:srgbClr val="000000"/>
                          </a:solidFill>
                          <a:effectLst/>
                          <a:latin typeface="Calibri"/>
                        </a:rPr>
                        <a:t>, and control</a:t>
                      </a:r>
                      <a:br>
                        <a:rPr lang="en-US" sz="1100" b="0" i="0" u="none" strike="noStrike" dirty="0">
                          <a:solidFill>
                            <a:srgbClr val="000000"/>
                          </a:solidFill>
                          <a:effectLst/>
                          <a:latin typeface="Calibri"/>
                        </a:rPr>
                      </a:br>
                      <a:r>
                        <a:rPr lang="en-US" sz="1100" b="0" i="0" u="none" strike="noStrike" dirty="0">
                          <a:solidFill>
                            <a:srgbClr val="000000"/>
                          </a:solidFill>
                          <a:effectLst/>
                          <a:latin typeface="Calibri"/>
                        </a:rPr>
                        <a:t>            instruments</a:t>
                      </a:r>
                    </a:p>
                  </a:txBody>
                  <a:tcPr marL="7620" marR="7620" marT="7620" marB="0" anchor="b"/>
                </a:tc>
                <a:tc>
                  <a:txBody>
                    <a:bodyPr/>
                    <a:lstStyle/>
                    <a:p>
                      <a:pPr algn="ctr" fontAlgn="b"/>
                      <a:r>
                        <a:rPr lang="en-US" sz="1100" b="0" i="0" u="none" strike="noStrike">
                          <a:solidFill>
                            <a:srgbClr val="000000"/>
                          </a:solidFill>
                          <a:effectLst/>
                          <a:latin typeface="Calibri"/>
                        </a:rPr>
                        <a:t>-14,900</a:t>
                      </a:r>
                    </a:p>
                  </a:txBody>
                  <a:tcPr marL="7620" marR="7620" marT="7620" marB="0" anchor="b"/>
                </a:tc>
                <a:tc>
                  <a:txBody>
                    <a:bodyPr/>
                    <a:lstStyle/>
                    <a:p>
                      <a:pPr algn="ctr" fontAlgn="b"/>
                      <a:r>
                        <a:rPr lang="en-US" sz="1100" b="0" i="0" u="none" strike="noStrike">
                          <a:solidFill>
                            <a:srgbClr val="000000"/>
                          </a:solidFill>
                          <a:effectLst/>
                          <a:latin typeface="Calibri"/>
                        </a:rPr>
                        <a:t>2.2%</a:t>
                      </a:r>
                    </a:p>
                  </a:txBody>
                  <a:tcPr marL="7620" marR="7620" marT="7620" marB="0" anchor="b"/>
                </a:tc>
              </a:tr>
              <a:tr h="549295">
                <a:tc>
                  <a:txBody>
                    <a:bodyPr/>
                    <a:lstStyle/>
                    <a:p>
                      <a:pPr algn="l" fontAlgn="b"/>
                      <a:r>
                        <a:rPr lang="en-US" sz="1100" b="0" i="0" u="none" strike="noStrike" dirty="0">
                          <a:solidFill>
                            <a:srgbClr val="000000"/>
                          </a:solidFill>
                          <a:effectLst/>
                          <a:latin typeface="Calibri"/>
                        </a:rPr>
                        <a:t>            Semiconductor and other</a:t>
                      </a:r>
                      <a:br>
                        <a:rPr lang="en-US" sz="1100" b="0" i="0" u="none" strike="noStrike" dirty="0">
                          <a:solidFill>
                            <a:srgbClr val="000000"/>
                          </a:solidFill>
                          <a:effectLst/>
                          <a:latin typeface="Calibri"/>
                        </a:rPr>
                      </a:br>
                      <a:r>
                        <a:rPr lang="en-US" sz="1100" b="0" i="0" u="none" strike="noStrike" dirty="0">
                          <a:solidFill>
                            <a:srgbClr val="000000"/>
                          </a:solidFill>
                          <a:effectLst/>
                          <a:latin typeface="Calibri"/>
                        </a:rPr>
                        <a:t>            electronic components &amp;</a:t>
                      </a:r>
                      <a:br>
                        <a:rPr lang="en-US" sz="1100" b="0" i="0" u="none" strike="noStrike" dirty="0">
                          <a:solidFill>
                            <a:srgbClr val="000000"/>
                          </a:solidFill>
                          <a:effectLst/>
                          <a:latin typeface="Calibri"/>
                        </a:rPr>
                      </a:br>
                      <a:r>
                        <a:rPr lang="en-US" sz="1100" b="0" i="0" u="none" strike="noStrike" dirty="0">
                          <a:solidFill>
                            <a:srgbClr val="000000"/>
                          </a:solidFill>
                          <a:effectLst/>
                          <a:latin typeface="Calibri"/>
                        </a:rPr>
                        <a:t>            magnetic and optical media</a:t>
                      </a:r>
                      <a:br>
                        <a:rPr lang="en-US" sz="1100" b="0" i="0" u="none" strike="noStrike" dirty="0">
                          <a:solidFill>
                            <a:srgbClr val="000000"/>
                          </a:solidFill>
                          <a:effectLst/>
                          <a:latin typeface="Calibri"/>
                        </a:rPr>
                      </a:br>
                      <a:r>
                        <a:rPr lang="en-US" sz="1100" b="0" i="0" u="none" strike="noStrike" dirty="0">
                          <a:solidFill>
                            <a:srgbClr val="000000"/>
                          </a:solidFill>
                          <a:effectLst/>
                          <a:latin typeface="Calibri"/>
                        </a:rPr>
                        <a:t>            production</a:t>
                      </a:r>
                    </a:p>
                  </a:txBody>
                  <a:tcPr marL="7620" marR="7620" marT="7620" marB="0" anchor="b"/>
                </a:tc>
                <a:tc>
                  <a:txBody>
                    <a:bodyPr/>
                    <a:lstStyle/>
                    <a:p>
                      <a:pPr algn="ctr" fontAlgn="b"/>
                      <a:r>
                        <a:rPr lang="en-US" sz="1100" b="0" i="0" u="none" strike="noStrike">
                          <a:solidFill>
                            <a:srgbClr val="000000"/>
                          </a:solidFill>
                          <a:effectLst/>
                          <a:latin typeface="Calibri"/>
                        </a:rPr>
                        <a:t>-24,900</a:t>
                      </a:r>
                    </a:p>
                  </a:txBody>
                  <a:tcPr marL="7620" marR="7620" marT="7620" marB="0" anchor="b"/>
                </a:tc>
                <a:tc>
                  <a:txBody>
                    <a:bodyPr/>
                    <a:lstStyle/>
                    <a:p>
                      <a:pPr algn="ctr" fontAlgn="b"/>
                      <a:r>
                        <a:rPr lang="en-US" sz="1100" b="0" i="0" u="none" strike="noStrike">
                          <a:solidFill>
                            <a:srgbClr val="000000"/>
                          </a:solidFill>
                          <a:effectLst/>
                          <a:latin typeface="Calibri"/>
                        </a:rPr>
                        <a:t>3.6%</a:t>
                      </a:r>
                    </a:p>
                  </a:txBody>
                  <a:tcPr marL="7620" marR="7620" marT="7620" marB="0" anchor="b"/>
                </a:tc>
              </a:tr>
              <a:tr h="274648">
                <a:tc>
                  <a:txBody>
                    <a:bodyPr/>
                    <a:lstStyle/>
                    <a:p>
                      <a:pPr algn="l" fontAlgn="b"/>
                      <a:r>
                        <a:rPr lang="en-US" sz="1100" b="0" i="0" u="none" strike="noStrike" dirty="0">
                          <a:solidFill>
                            <a:srgbClr val="000000"/>
                          </a:solidFill>
                          <a:effectLst/>
                          <a:latin typeface="Calibri"/>
                        </a:rPr>
                        <a:t>        Electrical equipment, appliances,</a:t>
                      </a:r>
                      <a:br>
                        <a:rPr lang="en-US" sz="1100" b="0" i="0" u="none" strike="noStrike" dirty="0">
                          <a:solidFill>
                            <a:srgbClr val="000000"/>
                          </a:solidFill>
                          <a:effectLst/>
                          <a:latin typeface="Calibri"/>
                        </a:rPr>
                      </a:br>
                      <a:r>
                        <a:rPr lang="en-US" sz="1100" b="0" i="0" u="none" strike="noStrike" dirty="0">
                          <a:solidFill>
                            <a:srgbClr val="000000"/>
                          </a:solidFill>
                          <a:effectLst/>
                          <a:latin typeface="Calibri"/>
                        </a:rPr>
                        <a:t>        and component</a:t>
                      </a:r>
                    </a:p>
                  </a:txBody>
                  <a:tcPr marL="7620" marR="7620" marT="7620" marB="0" anchor="b"/>
                </a:tc>
                <a:tc>
                  <a:txBody>
                    <a:bodyPr/>
                    <a:lstStyle/>
                    <a:p>
                      <a:pPr algn="ctr" fontAlgn="b"/>
                      <a:r>
                        <a:rPr lang="en-US" sz="1100" b="0" i="0" u="none" strike="noStrike">
                          <a:solidFill>
                            <a:srgbClr val="000000"/>
                          </a:solidFill>
                          <a:effectLst/>
                          <a:latin typeface="Calibri"/>
                        </a:rPr>
                        <a:t>-38,600</a:t>
                      </a:r>
                    </a:p>
                  </a:txBody>
                  <a:tcPr marL="7620" marR="7620" marT="7620" marB="0" anchor="b"/>
                </a:tc>
                <a:tc>
                  <a:txBody>
                    <a:bodyPr/>
                    <a:lstStyle/>
                    <a:p>
                      <a:pPr algn="ctr" fontAlgn="b"/>
                      <a:r>
                        <a:rPr lang="en-US" sz="1100" b="0" i="0" u="none" strike="noStrike">
                          <a:solidFill>
                            <a:srgbClr val="000000"/>
                          </a:solidFill>
                          <a:effectLst/>
                          <a:latin typeface="Calibri"/>
                        </a:rPr>
                        <a:t>5.7%</a:t>
                      </a:r>
                    </a:p>
                  </a:txBody>
                  <a:tcPr marL="7620" marR="7620" marT="7620" marB="0" anchor="b"/>
                </a:tc>
              </a:tr>
              <a:tr h="137324">
                <a:tc>
                  <a:txBody>
                    <a:bodyPr/>
                    <a:lstStyle/>
                    <a:p>
                      <a:pPr algn="l" fontAlgn="b"/>
                      <a:r>
                        <a:rPr lang="en-US" sz="1100" b="0" i="0" u="none" strike="noStrike" dirty="0">
                          <a:solidFill>
                            <a:srgbClr val="000000"/>
                          </a:solidFill>
                          <a:effectLst/>
                          <a:latin typeface="Calibri"/>
                        </a:rPr>
                        <a:t>        Transportation equipment</a:t>
                      </a:r>
                    </a:p>
                  </a:txBody>
                  <a:tcPr marL="7620" marR="7620" marT="7620" marB="0" anchor="b"/>
                </a:tc>
                <a:tc>
                  <a:txBody>
                    <a:bodyPr/>
                    <a:lstStyle/>
                    <a:p>
                      <a:pPr algn="ctr" fontAlgn="b"/>
                      <a:r>
                        <a:rPr lang="en-US" sz="1100" b="0" i="0" u="none" strike="noStrike">
                          <a:solidFill>
                            <a:srgbClr val="000000"/>
                          </a:solidFill>
                          <a:effectLst/>
                          <a:latin typeface="Calibri"/>
                        </a:rPr>
                        <a:t>-105,500</a:t>
                      </a:r>
                    </a:p>
                  </a:txBody>
                  <a:tcPr marL="7620" marR="7620" marT="7620" marB="0" anchor="b"/>
                </a:tc>
                <a:tc>
                  <a:txBody>
                    <a:bodyPr/>
                    <a:lstStyle/>
                    <a:p>
                      <a:pPr algn="ctr" fontAlgn="b"/>
                      <a:r>
                        <a:rPr lang="en-US" sz="1100" b="0" i="0" u="none" strike="noStrike">
                          <a:solidFill>
                            <a:srgbClr val="000000"/>
                          </a:solidFill>
                          <a:effectLst/>
                          <a:latin typeface="Calibri"/>
                        </a:rPr>
                        <a:t>15.4%</a:t>
                      </a:r>
                    </a:p>
                  </a:txBody>
                  <a:tcPr marL="7620" marR="7620" marT="7620" marB="0" anchor="b"/>
                </a:tc>
              </a:tr>
              <a:tr h="137324">
                <a:tc>
                  <a:txBody>
                    <a:bodyPr/>
                    <a:lstStyle/>
                    <a:p>
                      <a:pPr algn="l" fontAlgn="b"/>
                      <a:r>
                        <a:rPr lang="en-US" sz="1100" b="1" i="0" u="none" strike="noStrike" dirty="0">
                          <a:solidFill>
                            <a:srgbClr val="000000"/>
                          </a:solidFill>
                          <a:effectLst/>
                          <a:latin typeface="Calibri"/>
                        </a:rPr>
                        <a:t>            Motor vehicles and parts</a:t>
                      </a:r>
                    </a:p>
                  </a:txBody>
                  <a:tcPr marL="7620" marR="7620" marT="7620" marB="0" anchor="b"/>
                </a:tc>
                <a:tc>
                  <a:txBody>
                    <a:bodyPr/>
                    <a:lstStyle/>
                    <a:p>
                      <a:pPr algn="ctr" fontAlgn="b"/>
                      <a:r>
                        <a:rPr lang="en-US" sz="1100" b="1" i="0" u="none" strike="noStrike" dirty="0">
                          <a:solidFill>
                            <a:srgbClr val="000000"/>
                          </a:solidFill>
                          <a:effectLst/>
                          <a:latin typeface="Calibri"/>
                        </a:rPr>
                        <a:t>-108,000</a:t>
                      </a:r>
                    </a:p>
                  </a:txBody>
                  <a:tcPr marL="7620" marR="7620" marT="7620" marB="0" anchor="b"/>
                </a:tc>
                <a:tc>
                  <a:txBody>
                    <a:bodyPr/>
                    <a:lstStyle/>
                    <a:p>
                      <a:pPr algn="ctr" fontAlgn="b"/>
                      <a:r>
                        <a:rPr lang="en-US" sz="1100" b="1" i="0" u="none" strike="noStrike" dirty="0">
                          <a:solidFill>
                            <a:srgbClr val="000000"/>
                          </a:solidFill>
                          <a:effectLst/>
                          <a:latin typeface="Calibri"/>
                        </a:rPr>
                        <a:t>15.8%</a:t>
                      </a:r>
                    </a:p>
                  </a:txBody>
                  <a:tcPr marL="7620" marR="7620" marT="7620" marB="0" anchor="b"/>
                </a:tc>
              </a:tr>
              <a:tr h="137324">
                <a:tc>
                  <a:txBody>
                    <a:bodyPr/>
                    <a:lstStyle/>
                    <a:p>
                      <a:pPr algn="l" fontAlgn="b"/>
                      <a:r>
                        <a:rPr lang="en-US" sz="1100" b="0" i="0" u="none" strike="noStrike" dirty="0">
                          <a:solidFill>
                            <a:srgbClr val="000000"/>
                          </a:solidFill>
                          <a:effectLst/>
                          <a:latin typeface="Calibri"/>
                        </a:rPr>
                        <a:t>            Aerospace product and parts</a:t>
                      </a:r>
                    </a:p>
                  </a:txBody>
                  <a:tcPr marL="7620" marR="7620" marT="7620" marB="0" anchor="b"/>
                </a:tc>
                <a:tc>
                  <a:txBody>
                    <a:bodyPr/>
                    <a:lstStyle/>
                    <a:p>
                      <a:pPr algn="ctr" fontAlgn="b"/>
                      <a:r>
                        <a:rPr lang="en-US" sz="1100" b="0" i="0" u="none" strike="noStrike">
                          <a:solidFill>
                            <a:srgbClr val="000000"/>
                          </a:solidFill>
                          <a:effectLst/>
                          <a:latin typeface="Calibri"/>
                        </a:rPr>
                        <a:t>2,000</a:t>
                      </a:r>
                    </a:p>
                  </a:txBody>
                  <a:tcPr marL="7620" marR="7620" marT="7620" marB="0" anchor="b"/>
                </a:tc>
                <a:tc>
                  <a:txBody>
                    <a:bodyPr/>
                    <a:lstStyle/>
                    <a:p>
                      <a:pPr algn="ctr" fontAlgn="b"/>
                      <a:r>
                        <a:rPr lang="en-US" sz="1100" b="0" i="0" u="none" strike="noStrike">
                          <a:solidFill>
                            <a:srgbClr val="000000"/>
                          </a:solidFill>
                          <a:effectLst/>
                          <a:latin typeface="Calibri"/>
                        </a:rPr>
                        <a:t>-0.3%</a:t>
                      </a:r>
                    </a:p>
                  </a:txBody>
                  <a:tcPr marL="7620" marR="7620" marT="7620" marB="0" anchor="b"/>
                </a:tc>
              </a:tr>
              <a:tr h="274648">
                <a:tc>
                  <a:txBody>
                    <a:bodyPr/>
                    <a:lstStyle/>
                    <a:p>
                      <a:pPr algn="l" fontAlgn="b"/>
                      <a:r>
                        <a:rPr lang="en-US" sz="1100" b="0" i="0" u="none" strike="noStrike" dirty="0">
                          <a:solidFill>
                            <a:srgbClr val="000000"/>
                          </a:solidFill>
                          <a:effectLst/>
                          <a:latin typeface="Calibri"/>
                        </a:rPr>
                        <a:t>            Railroad, ship, and other</a:t>
                      </a:r>
                      <a:br>
                        <a:rPr lang="en-US" sz="1100" b="0" i="0" u="none" strike="noStrike" dirty="0">
                          <a:solidFill>
                            <a:srgbClr val="000000"/>
                          </a:solidFill>
                          <a:effectLst/>
                          <a:latin typeface="Calibri"/>
                        </a:rPr>
                      </a:br>
                      <a:r>
                        <a:rPr lang="en-US" sz="1100" b="0" i="0" u="none" strike="noStrike" dirty="0">
                          <a:solidFill>
                            <a:srgbClr val="000000"/>
                          </a:solidFill>
                          <a:effectLst/>
                          <a:latin typeface="Calibri"/>
                        </a:rPr>
                        <a:t>            transportation equipment</a:t>
                      </a:r>
                    </a:p>
                  </a:txBody>
                  <a:tcPr marL="7620" marR="7620" marT="7620" marB="0" anchor="b"/>
                </a:tc>
                <a:tc>
                  <a:txBody>
                    <a:bodyPr/>
                    <a:lstStyle/>
                    <a:p>
                      <a:pPr algn="ctr" fontAlgn="b"/>
                      <a:r>
                        <a:rPr lang="en-US" sz="1100" b="0" i="0" u="none" strike="noStrike">
                          <a:solidFill>
                            <a:srgbClr val="000000"/>
                          </a:solidFill>
                          <a:effectLst/>
                          <a:latin typeface="Calibri"/>
                        </a:rPr>
                        <a:t>400</a:t>
                      </a:r>
                    </a:p>
                  </a:txBody>
                  <a:tcPr marL="7620" marR="7620" marT="7620" marB="0" anchor="b"/>
                </a:tc>
                <a:tc>
                  <a:txBody>
                    <a:bodyPr/>
                    <a:lstStyle/>
                    <a:p>
                      <a:pPr algn="ctr" fontAlgn="b"/>
                      <a:r>
                        <a:rPr lang="en-US" sz="1100" b="0" i="0" u="none" strike="noStrike">
                          <a:solidFill>
                            <a:srgbClr val="000000"/>
                          </a:solidFill>
                          <a:effectLst/>
                          <a:latin typeface="Calibri"/>
                        </a:rPr>
                        <a:t>-0.1%</a:t>
                      </a:r>
                    </a:p>
                  </a:txBody>
                  <a:tcPr marL="7620" marR="7620" marT="7620" marB="0" anchor="b"/>
                </a:tc>
              </a:tr>
              <a:tr h="137324">
                <a:tc>
                  <a:txBody>
                    <a:bodyPr/>
                    <a:lstStyle/>
                    <a:p>
                      <a:pPr algn="l" fontAlgn="b"/>
                      <a:r>
                        <a:rPr lang="en-US" sz="1100" b="0" i="0" u="none" strike="noStrike" dirty="0">
                          <a:solidFill>
                            <a:srgbClr val="000000"/>
                          </a:solidFill>
                          <a:effectLst/>
                          <a:latin typeface="Calibri"/>
                        </a:rPr>
                        <a:t>        Furniture and fixtures</a:t>
                      </a:r>
                    </a:p>
                  </a:txBody>
                  <a:tcPr marL="7620" marR="7620" marT="7620" marB="0" anchor="b"/>
                </a:tc>
                <a:tc>
                  <a:txBody>
                    <a:bodyPr/>
                    <a:lstStyle/>
                    <a:p>
                      <a:pPr algn="ctr" fontAlgn="b"/>
                      <a:r>
                        <a:rPr lang="en-US" sz="1100" b="0" i="0" u="none" strike="noStrike">
                          <a:solidFill>
                            <a:srgbClr val="000000"/>
                          </a:solidFill>
                          <a:effectLst/>
                          <a:latin typeface="Calibri"/>
                        </a:rPr>
                        <a:t>-9,600</a:t>
                      </a:r>
                    </a:p>
                  </a:txBody>
                  <a:tcPr marL="7620" marR="7620" marT="7620" marB="0" anchor="b"/>
                </a:tc>
                <a:tc>
                  <a:txBody>
                    <a:bodyPr/>
                    <a:lstStyle/>
                    <a:p>
                      <a:pPr algn="ctr" fontAlgn="b"/>
                      <a:r>
                        <a:rPr lang="en-US" sz="1100" b="0" i="0" u="none" strike="noStrike">
                          <a:solidFill>
                            <a:srgbClr val="000000"/>
                          </a:solidFill>
                          <a:effectLst/>
                          <a:latin typeface="Calibri"/>
                        </a:rPr>
                        <a:t>1.4%</a:t>
                      </a:r>
                    </a:p>
                  </a:txBody>
                  <a:tcPr marL="7620" marR="7620" marT="7620" marB="0" anchor="b"/>
                </a:tc>
              </a:tr>
              <a:tr h="274648">
                <a:tc>
                  <a:txBody>
                    <a:bodyPr/>
                    <a:lstStyle/>
                    <a:p>
                      <a:pPr algn="l" fontAlgn="b"/>
                      <a:r>
                        <a:rPr lang="en-US" sz="1100" b="0" i="0" u="none" strike="noStrike" dirty="0">
                          <a:solidFill>
                            <a:srgbClr val="000000"/>
                          </a:solidFill>
                          <a:effectLst/>
                          <a:latin typeface="Calibri"/>
                        </a:rPr>
                        <a:t>        Miscellaneous manufactured</a:t>
                      </a:r>
                      <a:br>
                        <a:rPr lang="en-US" sz="1100" b="0" i="0" u="none" strike="noStrike" dirty="0">
                          <a:solidFill>
                            <a:srgbClr val="000000"/>
                          </a:solidFill>
                          <a:effectLst/>
                          <a:latin typeface="Calibri"/>
                        </a:rPr>
                      </a:br>
                      <a:r>
                        <a:rPr lang="en-US" sz="1100" b="0" i="0" u="none" strike="noStrike" dirty="0">
                          <a:solidFill>
                            <a:srgbClr val="000000"/>
                          </a:solidFill>
                          <a:effectLst/>
                          <a:latin typeface="Calibri"/>
                        </a:rPr>
                        <a:t>        commodities</a:t>
                      </a:r>
                    </a:p>
                  </a:txBody>
                  <a:tcPr marL="7620" marR="7620" marT="7620" marB="0" anchor="b"/>
                </a:tc>
                <a:tc>
                  <a:txBody>
                    <a:bodyPr/>
                    <a:lstStyle/>
                    <a:p>
                      <a:pPr algn="ctr" fontAlgn="b"/>
                      <a:r>
                        <a:rPr lang="en-US" sz="1100" b="0" i="0" u="none" strike="noStrike" dirty="0">
                          <a:solidFill>
                            <a:srgbClr val="000000"/>
                          </a:solidFill>
                          <a:effectLst/>
                          <a:latin typeface="Calibri"/>
                        </a:rPr>
                        <a:t>-22,300</a:t>
                      </a:r>
                    </a:p>
                  </a:txBody>
                  <a:tcPr marL="7620" marR="7620" marT="7620" marB="0" anchor="b"/>
                </a:tc>
                <a:tc>
                  <a:txBody>
                    <a:bodyPr/>
                    <a:lstStyle/>
                    <a:p>
                      <a:pPr algn="ctr" fontAlgn="b"/>
                      <a:r>
                        <a:rPr lang="en-US" sz="1100" b="0" i="0" u="none" strike="noStrike" dirty="0">
                          <a:solidFill>
                            <a:srgbClr val="000000"/>
                          </a:solidFill>
                          <a:effectLst/>
                          <a:latin typeface="Calibri"/>
                        </a:rPr>
                        <a:t>3.3%</a:t>
                      </a:r>
                    </a:p>
                  </a:txBody>
                  <a:tcPr marL="7620" marR="7620" marT="7620" marB="0" anchor="b"/>
                </a:tc>
              </a:tr>
            </a:tbl>
          </a:graphicData>
        </a:graphic>
      </p:graphicFrame>
      <p:sp>
        <p:nvSpPr>
          <p:cNvPr id="5" name="TextBox 4"/>
          <p:cNvSpPr txBox="1"/>
          <p:nvPr/>
        </p:nvSpPr>
        <p:spPr>
          <a:xfrm>
            <a:off x="2286000" y="6248400"/>
            <a:ext cx="5029200" cy="276999"/>
          </a:xfrm>
          <a:prstGeom prst="rect">
            <a:avLst/>
          </a:prstGeom>
          <a:noFill/>
        </p:spPr>
        <p:txBody>
          <a:bodyPr wrap="square" rtlCol="0">
            <a:spAutoFit/>
          </a:bodyPr>
          <a:lstStyle/>
          <a:p>
            <a:r>
              <a:rPr lang="en-US" sz="1200" b="1" dirty="0"/>
              <a:t>Preliminary analysis:  NOT FOR QUOTATION OR </a:t>
            </a:r>
            <a:r>
              <a:rPr lang="en-US" sz="1200" b="1" dirty="0" smtClean="0"/>
              <a:t>DISTRIBUTION</a:t>
            </a:r>
            <a:endParaRPr lang="en-US" sz="1200" b="1" dirty="0"/>
          </a:p>
        </p:txBody>
      </p:sp>
      <p:sp>
        <p:nvSpPr>
          <p:cNvPr id="6" name="TextBox 5"/>
          <p:cNvSpPr txBox="1"/>
          <p:nvPr/>
        </p:nvSpPr>
        <p:spPr>
          <a:xfrm>
            <a:off x="2286000" y="5943600"/>
            <a:ext cx="4876800" cy="276999"/>
          </a:xfrm>
          <a:prstGeom prst="rect">
            <a:avLst/>
          </a:prstGeom>
          <a:noFill/>
        </p:spPr>
        <p:txBody>
          <a:bodyPr wrap="square" rtlCol="0">
            <a:spAutoFit/>
          </a:bodyPr>
          <a:lstStyle/>
          <a:p>
            <a:r>
              <a:rPr lang="en-US" sz="1200" dirty="0"/>
              <a:t>Source: EPI analysis of Census Bureau, ITC, and BLS </a:t>
            </a:r>
            <a:r>
              <a:rPr lang="en-US" sz="1200" dirty="0" smtClean="0"/>
              <a:t>data</a:t>
            </a:r>
            <a:endParaRPr lang="en-US" sz="1200" dirty="0"/>
          </a:p>
        </p:txBody>
      </p:sp>
    </p:spTree>
    <p:extLst>
      <p:ext uri="{BB962C8B-B14F-4D97-AF65-F5344CB8AC3E}">
        <p14:creationId xmlns:p14="http://schemas.microsoft.com/office/powerpoint/2010/main" val="391019119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71222466"/>
              </p:ext>
            </p:extLst>
          </p:nvPr>
        </p:nvGraphicFramePr>
        <p:xfrm>
          <a:off x="457200" y="2434411"/>
          <a:ext cx="8229600" cy="2857541"/>
        </p:xfrm>
        <a:graphic>
          <a:graphicData uri="http://schemas.openxmlformats.org/drawingml/2006/table">
            <a:tbl>
              <a:tblPr>
                <a:tableStyleId>{5C22544A-7EE6-4342-B048-85BDC9FD1C3A}</a:tableStyleId>
              </a:tblPr>
              <a:tblGrid>
                <a:gridCol w="1921275"/>
                <a:gridCol w="922550"/>
                <a:gridCol w="922550"/>
                <a:gridCol w="922550"/>
                <a:gridCol w="1072077"/>
                <a:gridCol w="1782798"/>
                <a:gridCol w="685800"/>
              </a:tblGrid>
              <a:tr h="192476">
                <a:tc gridSpan="6">
                  <a:txBody>
                    <a:bodyPr/>
                    <a:lstStyle/>
                    <a:p>
                      <a:pPr algn="l" fontAlgn="b"/>
                      <a:r>
                        <a:rPr lang="en-US" sz="1200" u="none" strike="noStrike" dirty="0">
                          <a:effectLst/>
                        </a:rPr>
                        <a:t>J</a:t>
                      </a:r>
                      <a:r>
                        <a:rPr lang="en-US" sz="1200" b="1" u="none" strike="noStrike" dirty="0">
                          <a:effectLst/>
                        </a:rPr>
                        <a:t>obs lost through imports, jobs gained through exports, and net job change, due to trade with Mexico, 2010</a:t>
                      </a:r>
                      <a:endParaRPr lang="en-US" sz="1200" b="1" i="0" u="none" strike="noStrike" dirty="0">
                        <a:solidFill>
                          <a:srgbClr val="000000"/>
                        </a:solidFill>
                        <a:effectLst/>
                        <a:latin typeface="Calibri"/>
                      </a:endParaRPr>
                    </a:p>
                  </a:txBody>
                  <a:tcPr marL="7403" marR="7403" marT="7403"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7403" marR="7403" marT="7403" marB="0" anchor="b"/>
                </a:tc>
              </a:tr>
              <a:tr h="177671">
                <a:tc>
                  <a:txBody>
                    <a:bodyPr/>
                    <a:lstStyle/>
                    <a:p>
                      <a:pPr algn="l" fontAlgn="b"/>
                      <a:r>
                        <a:rPr lang="en-US" sz="1100" b="1" i="0" u="none" strike="noStrike" dirty="0" smtClean="0">
                          <a:solidFill>
                            <a:srgbClr val="000000"/>
                          </a:solidFill>
                          <a:effectLst/>
                          <a:latin typeface="Calibri"/>
                        </a:rPr>
                        <a:t>Top</a:t>
                      </a:r>
                      <a:r>
                        <a:rPr lang="en-US" sz="1100" b="1" i="0" u="none" strike="noStrike" baseline="0" dirty="0" smtClean="0">
                          <a:solidFill>
                            <a:srgbClr val="000000"/>
                          </a:solidFill>
                          <a:effectLst/>
                          <a:latin typeface="Calibri"/>
                        </a:rPr>
                        <a:t> 12 hardest hit states</a:t>
                      </a:r>
                    </a:p>
                  </a:txBody>
                  <a:tcPr marL="7403" marR="7403" marT="7403" marB="0" anchor="b"/>
                </a:tc>
                <a:tc>
                  <a:txBody>
                    <a:bodyPr/>
                    <a:lstStyle/>
                    <a:p>
                      <a:pPr algn="ctr" fontAlgn="b"/>
                      <a:endParaRPr lang="en-US" sz="1100" b="0" i="0" u="none" strike="noStrike" dirty="0">
                        <a:solidFill>
                          <a:srgbClr val="000000"/>
                        </a:solidFill>
                        <a:effectLst/>
                        <a:latin typeface="Calibri"/>
                      </a:endParaRPr>
                    </a:p>
                  </a:txBody>
                  <a:tcPr marL="7403" marR="7403" marT="7403" marB="0" anchor="b"/>
                </a:tc>
                <a:tc>
                  <a:txBody>
                    <a:bodyPr/>
                    <a:lstStyle/>
                    <a:p>
                      <a:pPr algn="ctr" fontAlgn="b"/>
                      <a:endParaRPr lang="en-US" sz="1100" b="0" i="0" u="none" strike="noStrike" dirty="0">
                        <a:solidFill>
                          <a:srgbClr val="000000"/>
                        </a:solidFill>
                        <a:effectLst/>
                        <a:latin typeface="Calibri"/>
                      </a:endParaRPr>
                    </a:p>
                  </a:txBody>
                  <a:tcPr marL="7403" marR="7403" marT="7403" marB="0" anchor="b"/>
                </a:tc>
                <a:tc>
                  <a:txBody>
                    <a:bodyPr/>
                    <a:lstStyle/>
                    <a:p>
                      <a:pPr algn="ctr" fontAlgn="b"/>
                      <a:endParaRPr lang="en-US" sz="1100" b="0" i="0" u="none" strike="noStrike" dirty="0">
                        <a:solidFill>
                          <a:srgbClr val="000000"/>
                        </a:solidFill>
                        <a:effectLst/>
                        <a:latin typeface="Calibri"/>
                      </a:endParaRPr>
                    </a:p>
                  </a:txBody>
                  <a:tcPr marL="7403" marR="7403" marT="7403" marB="0" anchor="b"/>
                </a:tc>
                <a:tc>
                  <a:txBody>
                    <a:bodyPr/>
                    <a:lstStyle/>
                    <a:p>
                      <a:pPr algn="l" fontAlgn="b"/>
                      <a:endParaRPr lang="en-US" sz="1100" b="0" i="0" u="none" strike="noStrike" dirty="0">
                        <a:solidFill>
                          <a:srgbClr val="000000"/>
                        </a:solidFill>
                        <a:effectLst/>
                        <a:latin typeface="Calibri"/>
                      </a:endParaRPr>
                    </a:p>
                  </a:txBody>
                  <a:tcPr marL="7403" marR="7403" marT="7403" marB="0" anchor="b"/>
                </a:tc>
                <a:tc>
                  <a:txBody>
                    <a:bodyPr/>
                    <a:lstStyle/>
                    <a:p>
                      <a:pPr algn="l" fontAlgn="b"/>
                      <a:endParaRPr lang="en-US" sz="1100" b="0" i="0" u="none" strike="noStrike" dirty="0">
                        <a:solidFill>
                          <a:srgbClr val="000000"/>
                        </a:solidFill>
                        <a:effectLst/>
                        <a:latin typeface="Calibri"/>
                      </a:endParaRPr>
                    </a:p>
                  </a:txBody>
                  <a:tcPr marL="7403" marR="7403" marT="7403" marB="0" anchor="b"/>
                </a:tc>
                <a:tc>
                  <a:txBody>
                    <a:bodyPr/>
                    <a:lstStyle/>
                    <a:p>
                      <a:pPr algn="l" fontAlgn="b"/>
                      <a:endParaRPr lang="en-US" sz="1100" b="0" i="0" u="none" strike="noStrike" dirty="0">
                        <a:solidFill>
                          <a:srgbClr val="000000"/>
                        </a:solidFill>
                        <a:effectLst/>
                        <a:latin typeface="Calibri"/>
                      </a:endParaRPr>
                    </a:p>
                  </a:txBody>
                  <a:tcPr marL="7403" marR="7403" marT="7403" marB="0" anchor="b"/>
                </a:tc>
              </a:tr>
              <a:tr h="177671">
                <a:tc>
                  <a:txBody>
                    <a:bodyPr/>
                    <a:lstStyle/>
                    <a:p>
                      <a:pPr algn="l" fontAlgn="b"/>
                      <a:endParaRPr lang="en-US" sz="1100" b="0" i="0" u="none" strike="noStrike" dirty="0">
                        <a:solidFill>
                          <a:srgbClr val="000000"/>
                        </a:solidFill>
                        <a:effectLst/>
                        <a:latin typeface="Calibri"/>
                      </a:endParaRPr>
                    </a:p>
                  </a:txBody>
                  <a:tcPr marL="7403" marR="7403" marT="7403" marB="0" anchor="b"/>
                </a:tc>
                <a:tc rowSpan="2">
                  <a:txBody>
                    <a:bodyPr/>
                    <a:lstStyle/>
                    <a:p>
                      <a:pPr algn="ctr" fontAlgn="ctr"/>
                      <a:r>
                        <a:rPr lang="en-US" sz="1100" b="1" u="none" strike="noStrike" dirty="0">
                          <a:effectLst/>
                        </a:rPr>
                        <a:t>Import jobs</a:t>
                      </a:r>
                      <a:endParaRPr lang="en-US" sz="1100" b="1" i="0" u="none" strike="noStrike" dirty="0">
                        <a:solidFill>
                          <a:srgbClr val="000000"/>
                        </a:solidFill>
                        <a:effectLst/>
                        <a:latin typeface="Calibri"/>
                      </a:endParaRPr>
                    </a:p>
                  </a:txBody>
                  <a:tcPr marL="7403" marR="7403" marT="7403" marB="0" anchor="ctr"/>
                </a:tc>
                <a:tc rowSpan="2">
                  <a:txBody>
                    <a:bodyPr/>
                    <a:lstStyle/>
                    <a:p>
                      <a:pPr algn="ctr" fontAlgn="ctr"/>
                      <a:r>
                        <a:rPr lang="en-US" sz="1100" b="1" u="none" strike="noStrike" dirty="0">
                          <a:effectLst/>
                        </a:rPr>
                        <a:t>Export jobs</a:t>
                      </a:r>
                      <a:endParaRPr lang="en-US" sz="1100" b="1" i="0" u="none" strike="noStrike" dirty="0">
                        <a:solidFill>
                          <a:srgbClr val="000000"/>
                        </a:solidFill>
                        <a:effectLst/>
                        <a:latin typeface="Calibri"/>
                      </a:endParaRPr>
                    </a:p>
                  </a:txBody>
                  <a:tcPr marL="7403" marR="7403" marT="7403" marB="0" anchor="ctr"/>
                </a:tc>
                <a:tc rowSpan="2">
                  <a:txBody>
                    <a:bodyPr/>
                    <a:lstStyle/>
                    <a:p>
                      <a:pPr algn="ctr" fontAlgn="ctr"/>
                      <a:r>
                        <a:rPr lang="en-US" sz="1100" b="1" u="none" strike="noStrike" dirty="0">
                          <a:effectLst/>
                        </a:rPr>
                        <a:t>Net job change</a:t>
                      </a:r>
                      <a:endParaRPr lang="en-US" sz="1100" b="1" i="0" u="none" strike="noStrike" dirty="0">
                        <a:solidFill>
                          <a:srgbClr val="000000"/>
                        </a:solidFill>
                        <a:effectLst/>
                        <a:latin typeface="Calibri"/>
                      </a:endParaRPr>
                    </a:p>
                  </a:txBody>
                  <a:tcPr marL="7403" marR="7403" marT="7403" marB="0" anchor="ctr"/>
                </a:tc>
                <a:tc rowSpan="2">
                  <a:txBody>
                    <a:bodyPr/>
                    <a:lstStyle/>
                    <a:p>
                      <a:pPr algn="ctr" fontAlgn="ctr"/>
                      <a:r>
                        <a:rPr lang="en-US" sz="1100" b="1" u="none" strike="noStrike" dirty="0">
                          <a:effectLst/>
                        </a:rPr>
                        <a:t>Total employment</a:t>
                      </a:r>
                      <a:endParaRPr lang="en-US" sz="1100" b="1" i="0" u="none" strike="noStrike" dirty="0">
                        <a:solidFill>
                          <a:srgbClr val="000000"/>
                        </a:solidFill>
                        <a:effectLst/>
                        <a:latin typeface="Calibri"/>
                      </a:endParaRPr>
                    </a:p>
                  </a:txBody>
                  <a:tcPr marL="7403" marR="7403" marT="7403" marB="0" anchor="ctr"/>
                </a:tc>
                <a:tc rowSpan="2">
                  <a:txBody>
                    <a:bodyPr/>
                    <a:lstStyle/>
                    <a:p>
                      <a:pPr algn="ctr" fontAlgn="ctr"/>
                      <a:r>
                        <a:rPr lang="en-US" sz="1100" b="1" u="none" strike="noStrike" dirty="0">
                          <a:effectLst/>
                        </a:rPr>
                        <a:t>Share of total state employment in 2005-07</a:t>
                      </a:r>
                      <a:endParaRPr lang="en-US" sz="1100" b="1" i="0" u="none" strike="noStrike" dirty="0">
                        <a:solidFill>
                          <a:srgbClr val="000000"/>
                        </a:solidFill>
                        <a:effectLst/>
                        <a:latin typeface="Calibri"/>
                      </a:endParaRPr>
                    </a:p>
                  </a:txBody>
                  <a:tcPr marL="7403" marR="7403" marT="7403" marB="0" anchor="ctr"/>
                </a:tc>
                <a:tc>
                  <a:txBody>
                    <a:bodyPr/>
                    <a:lstStyle/>
                    <a:p>
                      <a:pPr algn="l" fontAlgn="b"/>
                      <a:endParaRPr lang="en-US" sz="1100" b="0" i="0" u="none" strike="noStrike" dirty="0">
                        <a:solidFill>
                          <a:srgbClr val="000000"/>
                        </a:solidFill>
                        <a:effectLst/>
                        <a:latin typeface="Calibri"/>
                      </a:endParaRPr>
                    </a:p>
                  </a:txBody>
                  <a:tcPr marL="7403" marR="7403" marT="7403" marB="0" anchor="b"/>
                </a:tc>
              </a:tr>
              <a:tr h="177671">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403" marR="7403" marT="7403" marB="0" anchor="b"/>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1100" b="1" u="none" strike="noStrike" dirty="0">
                          <a:effectLst/>
                        </a:rPr>
                        <a:t>Rank</a:t>
                      </a:r>
                      <a:endParaRPr lang="en-US" sz="1100" b="1" i="0" u="none" strike="noStrike" dirty="0">
                        <a:solidFill>
                          <a:srgbClr val="000000"/>
                        </a:solidFill>
                        <a:effectLst/>
                        <a:latin typeface="Calibri"/>
                      </a:endParaRPr>
                    </a:p>
                  </a:txBody>
                  <a:tcPr marL="7403" marR="7403" marT="7403" marB="0" anchor="b"/>
                </a:tc>
              </a:tr>
              <a:tr h="177671">
                <a:tc>
                  <a:txBody>
                    <a:bodyPr/>
                    <a:lstStyle/>
                    <a:p>
                      <a:pPr algn="l" fontAlgn="b"/>
                      <a:r>
                        <a:rPr lang="en-US" sz="1100" b="0" i="0" u="none" strike="noStrike">
                          <a:solidFill>
                            <a:srgbClr val="000000"/>
                          </a:solidFill>
                          <a:effectLst/>
                          <a:latin typeface="Calibri"/>
                        </a:rPr>
                        <a:t>Michigan</a:t>
                      </a:r>
                    </a:p>
                  </a:txBody>
                  <a:tcPr marL="7620" marR="7620" marT="7620" marB="0" anchor="b"/>
                </a:tc>
                <a:tc>
                  <a:txBody>
                    <a:bodyPr/>
                    <a:lstStyle/>
                    <a:p>
                      <a:pPr algn="ctr" fontAlgn="b"/>
                      <a:r>
                        <a:rPr lang="en-US" sz="1100" b="0" i="0" u="none" strike="noStrike">
                          <a:solidFill>
                            <a:srgbClr val="000000"/>
                          </a:solidFill>
                          <a:effectLst/>
                          <a:latin typeface="Calibri"/>
                        </a:rPr>
                        <a:t>-80,500</a:t>
                      </a:r>
                    </a:p>
                  </a:txBody>
                  <a:tcPr marL="7620" marR="7620" marT="7620" marB="0" anchor="b"/>
                </a:tc>
                <a:tc>
                  <a:txBody>
                    <a:bodyPr/>
                    <a:lstStyle/>
                    <a:p>
                      <a:pPr algn="ctr" fontAlgn="b"/>
                      <a:r>
                        <a:rPr lang="en-US" sz="1100" b="0" i="0" u="none" strike="noStrike">
                          <a:solidFill>
                            <a:srgbClr val="000000"/>
                          </a:solidFill>
                          <a:effectLst/>
                          <a:latin typeface="Calibri"/>
                        </a:rPr>
                        <a:t>36,800</a:t>
                      </a:r>
                    </a:p>
                  </a:txBody>
                  <a:tcPr marL="7620" marR="7620" marT="7620" marB="0" anchor="b"/>
                </a:tc>
                <a:tc>
                  <a:txBody>
                    <a:bodyPr/>
                    <a:lstStyle/>
                    <a:p>
                      <a:pPr algn="ctr" fontAlgn="b"/>
                      <a:r>
                        <a:rPr lang="en-US" sz="1100" b="0" i="0" u="none" strike="noStrike">
                          <a:solidFill>
                            <a:srgbClr val="000000"/>
                          </a:solidFill>
                          <a:effectLst/>
                          <a:latin typeface="Calibri"/>
                        </a:rPr>
                        <a:t>-43,600</a:t>
                      </a:r>
                    </a:p>
                  </a:txBody>
                  <a:tcPr marL="7620" marR="7620" marT="7620" marB="0" anchor="b"/>
                </a:tc>
                <a:tc>
                  <a:txBody>
                    <a:bodyPr/>
                    <a:lstStyle/>
                    <a:p>
                      <a:pPr algn="ctr" fontAlgn="b"/>
                      <a:r>
                        <a:rPr lang="en-US" sz="1100" b="0" i="0" u="none" strike="noStrike">
                          <a:solidFill>
                            <a:srgbClr val="000000"/>
                          </a:solidFill>
                          <a:effectLst/>
                          <a:latin typeface="Calibri"/>
                        </a:rPr>
                        <a:t>4,552,700</a:t>
                      </a:r>
                    </a:p>
                  </a:txBody>
                  <a:tcPr marL="7620" marR="7620" marT="7620" marB="0" anchor="b"/>
                </a:tc>
                <a:tc>
                  <a:txBody>
                    <a:bodyPr/>
                    <a:lstStyle/>
                    <a:p>
                      <a:pPr algn="ctr" fontAlgn="b"/>
                      <a:r>
                        <a:rPr lang="en-US" sz="1100" b="0" i="0" u="none" strike="noStrike">
                          <a:solidFill>
                            <a:srgbClr val="000000"/>
                          </a:solidFill>
                          <a:effectLst/>
                          <a:latin typeface="Calibri"/>
                        </a:rPr>
                        <a:t>-0.96%</a:t>
                      </a:r>
                    </a:p>
                  </a:txBody>
                  <a:tcPr marL="7620" marR="7620" marT="7620" marB="0" anchor="b"/>
                </a:tc>
                <a:tc>
                  <a:txBody>
                    <a:bodyPr/>
                    <a:lstStyle/>
                    <a:p>
                      <a:pPr algn="ctr" fontAlgn="b"/>
                      <a:r>
                        <a:rPr lang="en-US" sz="1100" b="0" i="0" u="none" strike="noStrike">
                          <a:solidFill>
                            <a:srgbClr val="000000"/>
                          </a:solidFill>
                          <a:effectLst/>
                          <a:latin typeface="Calibri"/>
                        </a:rPr>
                        <a:t>1</a:t>
                      </a:r>
                    </a:p>
                  </a:txBody>
                  <a:tcPr marL="7620" marR="7620" marT="7620" marB="0" anchor="b"/>
                </a:tc>
              </a:tr>
              <a:tr h="177671">
                <a:tc>
                  <a:txBody>
                    <a:bodyPr/>
                    <a:lstStyle/>
                    <a:p>
                      <a:pPr algn="l" fontAlgn="b"/>
                      <a:r>
                        <a:rPr lang="en-US" sz="1100" b="0" i="0" u="none" strike="noStrike">
                          <a:solidFill>
                            <a:srgbClr val="000000"/>
                          </a:solidFill>
                          <a:effectLst/>
                          <a:latin typeface="Calibri"/>
                        </a:rPr>
                        <a:t>Indiana</a:t>
                      </a:r>
                    </a:p>
                  </a:txBody>
                  <a:tcPr marL="7620" marR="7620" marT="7620" marB="0" anchor="b"/>
                </a:tc>
                <a:tc>
                  <a:txBody>
                    <a:bodyPr/>
                    <a:lstStyle/>
                    <a:p>
                      <a:pPr algn="ctr" fontAlgn="b"/>
                      <a:r>
                        <a:rPr lang="en-US" sz="1100" b="0" i="0" u="none" strike="noStrike">
                          <a:solidFill>
                            <a:srgbClr val="000000"/>
                          </a:solidFill>
                          <a:effectLst/>
                          <a:latin typeface="Calibri"/>
                        </a:rPr>
                        <a:t>-49,500</a:t>
                      </a:r>
                    </a:p>
                  </a:txBody>
                  <a:tcPr marL="7620" marR="7620" marT="7620" marB="0" anchor="b"/>
                </a:tc>
                <a:tc>
                  <a:txBody>
                    <a:bodyPr/>
                    <a:lstStyle/>
                    <a:p>
                      <a:pPr algn="ctr" fontAlgn="b"/>
                      <a:r>
                        <a:rPr lang="en-US" sz="1100" b="0" i="0" u="none" strike="noStrike">
                          <a:solidFill>
                            <a:srgbClr val="000000"/>
                          </a:solidFill>
                          <a:effectLst/>
                          <a:latin typeface="Calibri"/>
                        </a:rPr>
                        <a:t>25,000</a:t>
                      </a:r>
                    </a:p>
                  </a:txBody>
                  <a:tcPr marL="7620" marR="7620" marT="7620" marB="0" anchor="b"/>
                </a:tc>
                <a:tc>
                  <a:txBody>
                    <a:bodyPr/>
                    <a:lstStyle/>
                    <a:p>
                      <a:pPr algn="ctr" fontAlgn="b"/>
                      <a:r>
                        <a:rPr lang="en-US" sz="1100" b="0" i="0" u="none" strike="noStrike">
                          <a:solidFill>
                            <a:srgbClr val="000000"/>
                          </a:solidFill>
                          <a:effectLst/>
                          <a:latin typeface="Calibri"/>
                        </a:rPr>
                        <a:t>-24,400</a:t>
                      </a:r>
                    </a:p>
                  </a:txBody>
                  <a:tcPr marL="7620" marR="7620" marT="7620" marB="0" anchor="b"/>
                </a:tc>
                <a:tc>
                  <a:txBody>
                    <a:bodyPr/>
                    <a:lstStyle/>
                    <a:p>
                      <a:pPr algn="ctr" fontAlgn="b"/>
                      <a:r>
                        <a:rPr lang="en-US" sz="1100" b="0" i="0" u="none" strike="noStrike">
                          <a:solidFill>
                            <a:srgbClr val="000000"/>
                          </a:solidFill>
                          <a:effectLst/>
                          <a:latin typeface="Calibri"/>
                        </a:rPr>
                        <a:t>3,000,700</a:t>
                      </a:r>
                    </a:p>
                  </a:txBody>
                  <a:tcPr marL="7620" marR="7620" marT="7620" marB="0" anchor="b"/>
                </a:tc>
                <a:tc>
                  <a:txBody>
                    <a:bodyPr/>
                    <a:lstStyle/>
                    <a:p>
                      <a:pPr algn="ctr" fontAlgn="b"/>
                      <a:r>
                        <a:rPr lang="en-US" sz="1100" b="0" i="0" u="none" strike="noStrike">
                          <a:solidFill>
                            <a:srgbClr val="000000"/>
                          </a:solidFill>
                          <a:effectLst/>
                          <a:latin typeface="Calibri"/>
                        </a:rPr>
                        <a:t>-0.81%</a:t>
                      </a:r>
                    </a:p>
                  </a:txBody>
                  <a:tcPr marL="7620" marR="7620" marT="7620" marB="0" anchor="b"/>
                </a:tc>
                <a:tc>
                  <a:txBody>
                    <a:bodyPr/>
                    <a:lstStyle/>
                    <a:p>
                      <a:pPr algn="ctr" fontAlgn="b"/>
                      <a:r>
                        <a:rPr lang="en-US" sz="1100" b="0" i="0" u="none" strike="noStrike">
                          <a:solidFill>
                            <a:srgbClr val="000000"/>
                          </a:solidFill>
                          <a:effectLst/>
                          <a:latin typeface="Calibri"/>
                        </a:rPr>
                        <a:t>2</a:t>
                      </a:r>
                    </a:p>
                  </a:txBody>
                  <a:tcPr marL="7620" marR="7620" marT="7620" marB="0" anchor="b"/>
                </a:tc>
              </a:tr>
              <a:tr h="177671">
                <a:tc>
                  <a:txBody>
                    <a:bodyPr/>
                    <a:lstStyle/>
                    <a:p>
                      <a:pPr algn="l" fontAlgn="b"/>
                      <a:r>
                        <a:rPr lang="en-US" sz="1100" b="0" i="0" u="none" strike="noStrike">
                          <a:solidFill>
                            <a:srgbClr val="000000"/>
                          </a:solidFill>
                          <a:effectLst/>
                          <a:latin typeface="Calibri"/>
                        </a:rPr>
                        <a:t>Kentucky</a:t>
                      </a:r>
                    </a:p>
                  </a:txBody>
                  <a:tcPr marL="7620" marR="7620" marT="7620" marB="0" anchor="b"/>
                </a:tc>
                <a:tc>
                  <a:txBody>
                    <a:bodyPr/>
                    <a:lstStyle/>
                    <a:p>
                      <a:pPr algn="ctr" fontAlgn="b"/>
                      <a:r>
                        <a:rPr lang="en-US" sz="1100" b="0" i="0" u="none" strike="noStrike">
                          <a:solidFill>
                            <a:srgbClr val="000000"/>
                          </a:solidFill>
                          <a:effectLst/>
                          <a:latin typeface="Calibri"/>
                        </a:rPr>
                        <a:t>-25,200</a:t>
                      </a:r>
                    </a:p>
                  </a:txBody>
                  <a:tcPr marL="7620" marR="7620" marT="7620" marB="0" anchor="b"/>
                </a:tc>
                <a:tc>
                  <a:txBody>
                    <a:bodyPr/>
                    <a:lstStyle/>
                    <a:p>
                      <a:pPr algn="ctr" fontAlgn="b"/>
                      <a:r>
                        <a:rPr lang="en-US" sz="1100" b="0" i="0" u="none" strike="noStrike">
                          <a:solidFill>
                            <a:srgbClr val="000000"/>
                          </a:solidFill>
                          <a:effectLst/>
                          <a:latin typeface="Calibri"/>
                        </a:rPr>
                        <a:t>13,000</a:t>
                      </a:r>
                    </a:p>
                  </a:txBody>
                  <a:tcPr marL="7620" marR="7620" marT="7620" marB="0" anchor="b"/>
                </a:tc>
                <a:tc>
                  <a:txBody>
                    <a:bodyPr/>
                    <a:lstStyle/>
                    <a:p>
                      <a:pPr algn="ctr" fontAlgn="b"/>
                      <a:r>
                        <a:rPr lang="en-US" sz="1100" b="0" i="0" u="none" strike="noStrike">
                          <a:solidFill>
                            <a:srgbClr val="000000"/>
                          </a:solidFill>
                          <a:effectLst/>
                          <a:latin typeface="Calibri"/>
                        </a:rPr>
                        <a:t>-12,100</a:t>
                      </a:r>
                    </a:p>
                  </a:txBody>
                  <a:tcPr marL="7620" marR="7620" marT="7620" marB="0" anchor="b"/>
                </a:tc>
                <a:tc>
                  <a:txBody>
                    <a:bodyPr/>
                    <a:lstStyle/>
                    <a:p>
                      <a:pPr algn="ctr" fontAlgn="b"/>
                      <a:r>
                        <a:rPr lang="en-US" sz="1100" b="0" i="0" u="none" strike="noStrike">
                          <a:solidFill>
                            <a:srgbClr val="000000"/>
                          </a:solidFill>
                          <a:effectLst/>
                          <a:latin typeface="Calibri"/>
                        </a:rPr>
                        <a:t>1,863,500</a:t>
                      </a:r>
                    </a:p>
                  </a:txBody>
                  <a:tcPr marL="7620" marR="7620" marT="7620" marB="0" anchor="b"/>
                </a:tc>
                <a:tc>
                  <a:txBody>
                    <a:bodyPr/>
                    <a:lstStyle/>
                    <a:p>
                      <a:pPr algn="ctr" fontAlgn="b"/>
                      <a:r>
                        <a:rPr lang="en-US" sz="1100" b="0" i="0" u="none" strike="noStrike">
                          <a:solidFill>
                            <a:srgbClr val="000000"/>
                          </a:solidFill>
                          <a:effectLst/>
                          <a:latin typeface="Calibri"/>
                        </a:rPr>
                        <a:t>-0.65%</a:t>
                      </a:r>
                    </a:p>
                  </a:txBody>
                  <a:tcPr marL="7620" marR="7620" marT="7620" marB="0" anchor="b"/>
                </a:tc>
                <a:tc>
                  <a:txBody>
                    <a:bodyPr/>
                    <a:lstStyle/>
                    <a:p>
                      <a:pPr algn="ctr" fontAlgn="b"/>
                      <a:r>
                        <a:rPr lang="en-US" sz="1100" b="0" i="0" u="none" strike="noStrike">
                          <a:solidFill>
                            <a:srgbClr val="000000"/>
                          </a:solidFill>
                          <a:effectLst/>
                          <a:latin typeface="Calibri"/>
                        </a:rPr>
                        <a:t>3</a:t>
                      </a:r>
                    </a:p>
                  </a:txBody>
                  <a:tcPr marL="7620" marR="7620" marT="7620" marB="0" anchor="b"/>
                </a:tc>
              </a:tr>
              <a:tr h="177671">
                <a:tc>
                  <a:txBody>
                    <a:bodyPr/>
                    <a:lstStyle/>
                    <a:p>
                      <a:pPr algn="l" fontAlgn="b"/>
                      <a:r>
                        <a:rPr lang="en-US" sz="1100" b="0" i="0" u="none" strike="noStrike">
                          <a:solidFill>
                            <a:srgbClr val="000000"/>
                          </a:solidFill>
                          <a:effectLst/>
                          <a:latin typeface="Calibri"/>
                        </a:rPr>
                        <a:t>Ohio</a:t>
                      </a:r>
                    </a:p>
                  </a:txBody>
                  <a:tcPr marL="7620" marR="7620" marT="7620" marB="0" anchor="b"/>
                </a:tc>
                <a:tc>
                  <a:txBody>
                    <a:bodyPr/>
                    <a:lstStyle/>
                    <a:p>
                      <a:pPr algn="ctr" fontAlgn="b"/>
                      <a:r>
                        <a:rPr lang="en-US" sz="1100" b="0" i="0" u="none" strike="noStrike">
                          <a:solidFill>
                            <a:srgbClr val="000000"/>
                          </a:solidFill>
                          <a:effectLst/>
                          <a:latin typeface="Calibri"/>
                        </a:rPr>
                        <a:t>-75,100</a:t>
                      </a:r>
                    </a:p>
                  </a:txBody>
                  <a:tcPr marL="7620" marR="7620" marT="7620" marB="0" anchor="b"/>
                </a:tc>
                <a:tc>
                  <a:txBody>
                    <a:bodyPr/>
                    <a:lstStyle/>
                    <a:p>
                      <a:pPr algn="ctr" fontAlgn="b"/>
                      <a:r>
                        <a:rPr lang="en-US" sz="1100" b="0" i="0" u="none" strike="noStrike">
                          <a:solidFill>
                            <a:srgbClr val="000000"/>
                          </a:solidFill>
                          <a:effectLst/>
                          <a:latin typeface="Calibri"/>
                        </a:rPr>
                        <a:t>40,200</a:t>
                      </a:r>
                    </a:p>
                  </a:txBody>
                  <a:tcPr marL="7620" marR="7620" marT="7620" marB="0" anchor="b"/>
                </a:tc>
                <a:tc>
                  <a:txBody>
                    <a:bodyPr/>
                    <a:lstStyle/>
                    <a:p>
                      <a:pPr algn="ctr" fontAlgn="b"/>
                      <a:r>
                        <a:rPr lang="en-US" sz="1100" b="0" i="0" u="none" strike="noStrike">
                          <a:solidFill>
                            <a:srgbClr val="000000"/>
                          </a:solidFill>
                          <a:effectLst/>
                          <a:latin typeface="Calibri"/>
                        </a:rPr>
                        <a:t>-34,900</a:t>
                      </a:r>
                    </a:p>
                  </a:txBody>
                  <a:tcPr marL="7620" marR="7620" marT="7620" marB="0" anchor="b"/>
                </a:tc>
                <a:tc>
                  <a:txBody>
                    <a:bodyPr/>
                    <a:lstStyle/>
                    <a:p>
                      <a:pPr algn="ctr" fontAlgn="b"/>
                      <a:r>
                        <a:rPr lang="en-US" sz="1100" b="0" i="0" u="none" strike="noStrike">
                          <a:solidFill>
                            <a:srgbClr val="000000"/>
                          </a:solidFill>
                          <a:effectLst/>
                          <a:latin typeface="Calibri"/>
                        </a:rPr>
                        <a:t>5,412,100</a:t>
                      </a:r>
                    </a:p>
                  </a:txBody>
                  <a:tcPr marL="7620" marR="7620" marT="7620" marB="0" anchor="b"/>
                </a:tc>
                <a:tc>
                  <a:txBody>
                    <a:bodyPr/>
                    <a:lstStyle/>
                    <a:p>
                      <a:pPr algn="ctr" fontAlgn="b"/>
                      <a:r>
                        <a:rPr lang="en-US" sz="1100" b="0" i="0" u="none" strike="noStrike">
                          <a:solidFill>
                            <a:srgbClr val="000000"/>
                          </a:solidFill>
                          <a:effectLst/>
                          <a:latin typeface="Calibri"/>
                        </a:rPr>
                        <a:t>-0.64%</a:t>
                      </a:r>
                    </a:p>
                  </a:txBody>
                  <a:tcPr marL="7620" marR="7620" marT="7620" marB="0" anchor="b"/>
                </a:tc>
                <a:tc>
                  <a:txBody>
                    <a:bodyPr/>
                    <a:lstStyle/>
                    <a:p>
                      <a:pPr algn="ctr" fontAlgn="b"/>
                      <a:r>
                        <a:rPr lang="en-US" sz="1100" b="0" i="0" u="none" strike="noStrike">
                          <a:solidFill>
                            <a:srgbClr val="000000"/>
                          </a:solidFill>
                          <a:effectLst/>
                          <a:latin typeface="Calibri"/>
                        </a:rPr>
                        <a:t>4</a:t>
                      </a:r>
                    </a:p>
                  </a:txBody>
                  <a:tcPr marL="7620" marR="7620" marT="7620" marB="0" anchor="b"/>
                </a:tc>
              </a:tr>
              <a:tr h="177671">
                <a:tc>
                  <a:txBody>
                    <a:bodyPr/>
                    <a:lstStyle/>
                    <a:p>
                      <a:pPr algn="l" fontAlgn="b"/>
                      <a:r>
                        <a:rPr lang="en-US" sz="1100" b="0" i="0" u="none" strike="noStrike">
                          <a:solidFill>
                            <a:srgbClr val="000000"/>
                          </a:solidFill>
                          <a:effectLst/>
                          <a:latin typeface="Calibri"/>
                        </a:rPr>
                        <a:t>Tennessee</a:t>
                      </a:r>
                    </a:p>
                  </a:txBody>
                  <a:tcPr marL="7620" marR="7620" marT="7620" marB="0" anchor="b"/>
                </a:tc>
                <a:tc>
                  <a:txBody>
                    <a:bodyPr/>
                    <a:lstStyle/>
                    <a:p>
                      <a:pPr algn="ctr" fontAlgn="b"/>
                      <a:r>
                        <a:rPr lang="en-US" sz="1100" b="0" i="0" u="none" strike="noStrike">
                          <a:solidFill>
                            <a:srgbClr val="000000"/>
                          </a:solidFill>
                          <a:effectLst/>
                          <a:latin typeface="Calibri"/>
                        </a:rPr>
                        <a:t>-35,100</a:t>
                      </a:r>
                    </a:p>
                  </a:txBody>
                  <a:tcPr marL="7620" marR="7620" marT="7620" marB="0" anchor="b"/>
                </a:tc>
                <a:tc>
                  <a:txBody>
                    <a:bodyPr/>
                    <a:lstStyle/>
                    <a:p>
                      <a:pPr algn="ctr" fontAlgn="b"/>
                      <a:r>
                        <a:rPr lang="en-US" sz="1100" b="0" i="0" u="none" strike="noStrike">
                          <a:solidFill>
                            <a:srgbClr val="000000"/>
                          </a:solidFill>
                          <a:effectLst/>
                          <a:latin typeface="Calibri"/>
                        </a:rPr>
                        <a:t>18,600</a:t>
                      </a:r>
                    </a:p>
                  </a:txBody>
                  <a:tcPr marL="7620" marR="7620" marT="7620" marB="0" anchor="b"/>
                </a:tc>
                <a:tc>
                  <a:txBody>
                    <a:bodyPr/>
                    <a:lstStyle/>
                    <a:p>
                      <a:pPr algn="ctr" fontAlgn="b"/>
                      <a:r>
                        <a:rPr lang="en-US" sz="1100" b="0" i="0" u="none" strike="noStrike">
                          <a:solidFill>
                            <a:srgbClr val="000000"/>
                          </a:solidFill>
                          <a:effectLst/>
                          <a:latin typeface="Calibri"/>
                        </a:rPr>
                        <a:t>-16,400</a:t>
                      </a:r>
                    </a:p>
                  </a:txBody>
                  <a:tcPr marL="7620" marR="7620" marT="7620" marB="0" anchor="b"/>
                </a:tc>
                <a:tc>
                  <a:txBody>
                    <a:bodyPr/>
                    <a:lstStyle/>
                    <a:p>
                      <a:pPr algn="ctr" fontAlgn="b"/>
                      <a:r>
                        <a:rPr lang="en-US" sz="1100" b="0" i="0" u="none" strike="noStrike">
                          <a:solidFill>
                            <a:srgbClr val="000000"/>
                          </a:solidFill>
                          <a:effectLst/>
                          <a:latin typeface="Calibri"/>
                        </a:rPr>
                        <a:t>2,778,500</a:t>
                      </a:r>
                    </a:p>
                  </a:txBody>
                  <a:tcPr marL="7620" marR="7620" marT="7620" marB="0" anchor="b"/>
                </a:tc>
                <a:tc>
                  <a:txBody>
                    <a:bodyPr/>
                    <a:lstStyle/>
                    <a:p>
                      <a:pPr algn="ctr" fontAlgn="b"/>
                      <a:r>
                        <a:rPr lang="en-US" sz="1100" b="0" i="0" u="none" strike="noStrike">
                          <a:solidFill>
                            <a:srgbClr val="000000"/>
                          </a:solidFill>
                          <a:effectLst/>
                          <a:latin typeface="Calibri"/>
                        </a:rPr>
                        <a:t>-0.59%</a:t>
                      </a:r>
                    </a:p>
                  </a:txBody>
                  <a:tcPr marL="7620" marR="7620" marT="7620" marB="0" anchor="b"/>
                </a:tc>
                <a:tc>
                  <a:txBody>
                    <a:bodyPr/>
                    <a:lstStyle/>
                    <a:p>
                      <a:pPr algn="ctr" fontAlgn="b"/>
                      <a:r>
                        <a:rPr lang="en-US" sz="1100" b="0" i="0" u="none" strike="noStrike">
                          <a:solidFill>
                            <a:srgbClr val="000000"/>
                          </a:solidFill>
                          <a:effectLst/>
                          <a:latin typeface="Calibri"/>
                        </a:rPr>
                        <a:t>5</a:t>
                      </a:r>
                    </a:p>
                  </a:txBody>
                  <a:tcPr marL="7620" marR="7620" marT="7620" marB="0" anchor="b"/>
                </a:tc>
              </a:tr>
              <a:tr h="177671">
                <a:tc>
                  <a:txBody>
                    <a:bodyPr/>
                    <a:lstStyle/>
                    <a:p>
                      <a:pPr algn="l" fontAlgn="b"/>
                      <a:r>
                        <a:rPr lang="en-US" sz="1100" b="0" i="0" u="none" strike="noStrike">
                          <a:solidFill>
                            <a:srgbClr val="000000"/>
                          </a:solidFill>
                          <a:effectLst/>
                          <a:latin typeface="Calibri"/>
                        </a:rPr>
                        <a:t>New Hampshire</a:t>
                      </a:r>
                    </a:p>
                  </a:txBody>
                  <a:tcPr marL="7620" marR="7620" marT="7620" marB="0" anchor="b"/>
                </a:tc>
                <a:tc>
                  <a:txBody>
                    <a:bodyPr/>
                    <a:lstStyle/>
                    <a:p>
                      <a:pPr algn="ctr" fontAlgn="b"/>
                      <a:r>
                        <a:rPr lang="en-US" sz="1100" b="0" i="0" u="none" strike="noStrike">
                          <a:solidFill>
                            <a:srgbClr val="000000"/>
                          </a:solidFill>
                          <a:effectLst/>
                          <a:latin typeface="Calibri"/>
                        </a:rPr>
                        <a:t>-8,200</a:t>
                      </a:r>
                    </a:p>
                  </a:txBody>
                  <a:tcPr marL="7620" marR="7620" marT="7620" marB="0" anchor="b"/>
                </a:tc>
                <a:tc>
                  <a:txBody>
                    <a:bodyPr/>
                    <a:lstStyle/>
                    <a:p>
                      <a:pPr algn="ctr" fontAlgn="b"/>
                      <a:r>
                        <a:rPr lang="en-US" sz="1100" b="0" i="0" u="none" strike="noStrike">
                          <a:solidFill>
                            <a:srgbClr val="000000"/>
                          </a:solidFill>
                          <a:effectLst/>
                          <a:latin typeface="Calibri"/>
                        </a:rPr>
                        <a:t>4,100</a:t>
                      </a:r>
                    </a:p>
                  </a:txBody>
                  <a:tcPr marL="7620" marR="7620" marT="7620" marB="0" anchor="b"/>
                </a:tc>
                <a:tc>
                  <a:txBody>
                    <a:bodyPr/>
                    <a:lstStyle/>
                    <a:p>
                      <a:pPr algn="ctr" fontAlgn="b"/>
                      <a:r>
                        <a:rPr lang="en-US" sz="1100" b="0" i="0" u="none" strike="noStrike">
                          <a:solidFill>
                            <a:srgbClr val="000000"/>
                          </a:solidFill>
                          <a:effectLst/>
                          <a:latin typeface="Calibri"/>
                        </a:rPr>
                        <a:t>-4,000</a:t>
                      </a:r>
                    </a:p>
                  </a:txBody>
                  <a:tcPr marL="7620" marR="7620" marT="7620" marB="0" anchor="b"/>
                </a:tc>
                <a:tc>
                  <a:txBody>
                    <a:bodyPr/>
                    <a:lstStyle/>
                    <a:p>
                      <a:pPr algn="ctr" fontAlgn="b"/>
                      <a:r>
                        <a:rPr lang="en-US" sz="1100" b="0" i="0" u="none" strike="noStrike">
                          <a:solidFill>
                            <a:srgbClr val="000000"/>
                          </a:solidFill>
                          <a:effectLst/>
                          <a:latin typeface="Calibri"/>
                        </a:rPr>
                        <a:t>694,200</a:t>
                      </a:r>
                    </a:p>
                  </a:txBody>
                  <a:tcPr marL="7620" marR="7620" marT="7620" marB="0" anchor="b"/>
                </a:tc>
                <a:tc>
                  <a:txBody>
                    <a:bodyPr/>
                    <a:lstStyle/>
                    <a:p>
                      <a:pPr algn="ctr" fontAlgn="b"/>
                      <a:r>
                        <a:rPr lang="en-US" sz="1100" b="0" i="0" u="none" strike="noStrike">
                          <a:solidFill>
                            <a:srgbClr val="000000"/>
                          </a:solidFill>
                          <a:effectLst/>
                          <a:latin typeface="Calibri"/>
                        </a:rPr>
                        <a:t>-0.58%</a:t>
                      </a:r>
                    </a:p>
                  </a:txBody>
                  <a:tcPr marL="7620" marR="7620" marT="7620" marB="0" anchor="b"/>
                </a:tc>
                <a:tc>
                  <a:txBody>
                    <a:bodyPr/>
                    <a:lstStyle/>
                    <a:p>
                      <a:pPr algn="ctr" fontAlgn="b"/>
                      <a:r>
                        <a:rPr lang="en-US" sz="1100" b="0" i="0" u="none" strike="noStrike">
                          <a:solidFill>
                            <a:srgbClr val="000000"/>
                          </a:solidFill>
                          <a:effectLst/>
                          <a:latin typeface="Calibri"/>
                        </a:rPr>
                        <a:t>6</a:t>
                      </a:r>
                    </a:p>
                  </a:txBody>
                  <a:tcPr marL="7620" marR="7620" marT="7620" marB="0" anchor="b"/>
                </a:tc>
              </a:tr>
              <a:tr h="177671">
                <a:tc>
                  <a:txBody>
                    <a:bodyPr/>
                    <a:lstStyle/>
                    <a:p>
                      <a:pPr algn="l" fontAlgn="b"/>
                      <a:r>
                        <a:rPr lang="en-US" sz="1100" b="0" i="0" u="none" strike="noStrike">
                          <a:solidFill>
                            <a:srgbClr val="000000"/>
                          </a:solidFill>
                          <a:effectLst/>
                          <a:latin typeface="Calibri"/>
                        </a:rPr>
                        <a:t>Illinois</a:t>
                      </a:r>
                    </a:p>
                  </a:txBody>
                  <a:tcPr marL="7620" marR="7620" marT="7620" marB="0" anchor="b"/>
                </a:tc>
                <a:tc>
                  <a:txBody>
                    <a:bodyPr/>
                    <a:lstStyle/>
                    <a:p>
                      <a:pPr algn="ctr" fontAlgn="b"/>
                      <a:r>
                        <a:rPr lang="en-US" sz="1100" b="0" i="0" u="none" strike="noStrike">
                          <a:solidFill>
                            <a:srgbClr val="000000"/>
                          </a:solidFill>
                          <a:effectLst/>
                          <a:latin typeface="Calibri"/>
                        </a:rPr>
                        <a:t>-73,000</a:t>
                      </a:r>
                    </a:p>
                  </a:txBody>
                  <a:tcPr marL="7620" marR="7620" marT="7620" marB="0" anchor="b"/>
                </a:tc>
                <a:tc>
                  <a:txBody>
                    <a:bodyPr/>
                    <a:lstStyle/>
                    <a:p>
                      <a:pPr algn="ctr" fontAlgn="b"/>
                      <a:r>
                        <a:rPr lang="en-US" sz="1100" b="0" i="0" u="none" strike="noStrike">
                          <a:solidFill>
                            <a:srgbClr val="000000"/>
                          </a:solidFill>
                          <a:effectLst/>
                          <a:latin typeface="Calibri"/>
                        </a:rPr>
                        <a:t>38,300</a:t>
                      </a:r>
                    </a:p>
                  </a:txBody>
                  <a:tcPr marL="7620" marR="7620" marT="7620" marB="0" anchor="b"/>
                </a:tc>
                <a:tc>
                  <a:txBody>
                    <a:bodyPr/>
                    <a:lstStyle/>
                    <a:p>
                      <a:pPr algn="ctr" fontAlgn="b"/>
                      <a:r>
                        <a:rPr lang="en-US" sz="1100" b="0" i="0" u="none" strike="noStrike">
                          <a:solidFill>
                            <a:srgbClr val="000000"/>
                          </a:solidFill>
                          <a:effectLst/>
                          <a:latin typeface="Calibri"/>
                        </a:rPr>
                        <a:t>-34,700</a:t>
                      </a:r>
                    </a:p>
                  </a:txBody>
                  <a:tcPr marL="7620" marR="7620" marT="7620" marB="0" anchor="b"/>
                </a:tc>
                <a:tc>
                  <a:txBody>
                    <a:bodyPr/>
                    <a:lstStyle/>
                    <a:p>
                      <a:pPr algn="ctr" fontAlgn="b"/>
                      <a:r>
                        <a:rPr lang="en-US" sz="1100" b="0" i="0" u="none" strike="noStrike">
                          <a:solidFill>
                            <a:srgbClr val="000000"/>
                          </a:solidFill>
                          <a:effectLst/>
                          <a:latin typeface="Calibri"/>
                        </a:rPr>
                        <a:t>6,087,800</a:t>
                      </a:r>
                    </a:p>
                  </a:txBody>
                  <a:tcPr marL="7620" marR="7620" marT="7620" marB="0" anchor="b"/>
                </a:tc>
                <a:tc>
                  <a:txBody>
                    <a:bodyPr/>
                    <a:lstStyle/>
                    <a:p>
                      <a:pPr algn="ctr" fontAlgn="b"/>
                      <a:r>
                        <a:rPr lang="en-US" sz="1100" b="0" i="0" u="none" strike="noStrike">
                          <a:solidFill>
                            <a:srgbClr val="000000"/>
                          </a:solidFill>
                          <a:effectLst/>
                          <a:latin typeface="Calibri"/>
                        </a:rPr>
                        <a:t>-0.57%</a:t>
                      </a:r>
                    </a:p>
                  </a:txBody>
                  <a:tcPr marL="7620" marR="7620" marT="7620" marB="0" anchor="b"/>
                </a:tc>
                <a:tc>
                  <a:txBody>
                    <a:bodyPr/>
                    <a:lstStyle/>
                    <a:p>
                      <a:pPr algn="ctr" fontAlgn="b"/>
                      <a:r>
                        <a:rPr lang="en-US" sz="1100" b="0" i="0" u="none" strike="noStrike">
                          <a:solidFill>
                            <a:srgbClr val="000000"/>
                          </a:solidFill>
                          <a:effectLst/>
                          <a:latin typeface="Calibri"/>
                        </a:rPr>
                        <a:t>7</a:t>
                      </a:r>
                    </a:p>
                  </a:txBody>
                  <a:tcPr marL="7620" marR="7620" marT="7620" marB="0" anchor="b"/>
                </a:tc>
              </a:tr>
              <a:tr h="177671">
                <a:tc>
                  <a:txBody>
                    <a:bodyPr/>
                    <a:lstStyle/>
                    <a:p>
                      <a:pPr algn="l" fontAlgn="b"/>
                      <a:r>
                        <a:rPr lang="en-US" sz="1100" b="0" i="0" u="none" strike="noStrike">
                          <a:solidFill>
                            <a:srgbClr val="000000"/>
                          </a:solidFill>
                          <a:effectLst/>
                          <a:latin typeface="Calibri"/>
                        </a:rPr>
                        <a:t>Alabama</a:t>
                      </a:r>
                    </a:p>
                  </a:txBody>
                  <a:tcPr marL="7620" marR="7620" marT="7620" marB="0" anchor="b"/>
                </a:tc>
                <a:tc>
                  <a:txBody>
                    <a:bodyPr/>
                    <a:lstStyle/>
                    <a:p>
                      <a:pPr algn="ctr" fontAlgn="b"/>
                      <a:r>
                        <a:rPr lang="en-US" sz="1100" b="0" i="0" u="none" strike="noStrike">
                          <a:solidFill>
                            <a:srgbClr val="000000"/>
                          </a:solidFill>
                          <a:effectLst/>
                          <a:latin typeface="Calibri"/>
                        </a:rPr>
                        <a:t>-24,500</a:t>
                      </a:r>
                    </a:p>
                  </a:txBody>
                  <a:tcPr marL="7620" marR="7620" marT="7620" marB="0" anchor="b"/>
                </a:tc>
                <a:tc>
                  <a:txBody>
                    <a:bodyPr/>
                    <a:lstStyle/>
                    <a:p>
                      <a:pPr algn="ctr" fontAlgn="b"/>
                      <a:r>
                        <a:rPr lang="en-US" sz="1100" b="0" i="0" u="none" strike="noStrike">
                          <a:solidFill>
                            <a:srgbClr val="000000"/>
                          </a:solidFill>
                          <a:effectLst/>
                          <a:latin typeface="Calibri"/>
                        </a:rPr>
                        <a:t>13,300</a:t>
                      </a:r>
                    </a:p>
                  </a:txBody>
                  <a:tcPr marL="7620" marR="7620" marT="7620" marB="0" anchor="b"/>
                </a:tc>
                <a:tc>
                  <a:txBody>
                    <a:bodyPr/>
                    <a:lstStyle/>
                    <a:p>
                      <a:pPr algn="ctr" fontAlgn="b"/>
                      <a:r>
                        <a:rPr lang="en-US" sz="1100" b="0" i="0" u="none" strike="noStrike">
                          <a:solidFill>
                            <a:srgbClr val="000000"/>
                          </a:solidFill>
                          <a:effectLst/>
                          <a:latin typeface="Calibri"/>
                        </a:rPr>
                        <a:t>-11,100</a:t>
                      </a:r>
                    </a:p>
                  </a:txBody>
                  <a:tcPr marL="7620" marR="7620" marT="7620" marB="0" anchor="b"/>
                </a:tc>
                <a:tc>
                  <a:txBody>
                    <a:bodyPr/>
                    <a:lstStyle/>
                    <a:p>
                      <a:pPr algn="ctr" fontAlgn="b"/>
                      <a:r>
                        <a:rPr lang="en-US" sz="1100" b="0" i="0" u="none" strike="noStrike">
                          <a:solidFill>
                            <a:srgbClr val="000000"/>
                          </a:solidFill>
                          <a:effectLst/>
                          <a:latin typeface="Calibri"/>
                        </a:rPr>
                        <a:t>1,995,900</a:t>
                      </a:r>
                    </a:p>
                  </a:txBody>
                  <a:tcPr marL="7620" marR="7620" marT="7620" marB="0" anchor="b"/>
                </a:tc>
                <a:tc>
                  <a:txBody>
                    <a:bodyPr/>
                    <a:lstStyle/>
                    <a:p>
                      <a:pPr algn="ctr" fontAlgn="b"/>
                      <a:r>
                        <a:rPr lang="en-US" sz="1100" b="0" i="0" u="none" strike="noStrike">
                          <a:solidFill>
                            <a:srgbClr val="000000"/>
                          </a:solidFill>
                          <a:effectLst/>
                          <a:latin typeface="Calibri"/>
                        </a:rPr>
                        <a:t>-0.56%</a:t>
                      </a:r>
                    </a:p>
                  </a:txBody>
                  <a:tcPr marL="7620" marR="7620" marT="7620" marB="0" anchor="b"/>
                </a:tc>
                <a:tc>
                  <a:txBody>
                    <a:bodyPr/>
                    <a:lstStyle/>
                    <a:p>
                      <a:pPr algn="ctr" fontAlgn="b"/>
                      <a:r>
                        <a:rPr lang="en-US" sz="1100" b="0" i="0" u="none" strike="noStrike">
                          <a:solidFill>
                            <a:srgbClr val="000000"/>
                          </a:solidFill>
                          <a:effectLst/>
                          <a:latin typeface="Calibri"/>
                        </a:rPr>
                        <a:t>8</a:t>
                      </a:r>
                    </a:p>
                  </a:txBody>
                  <a:tcPr marL="7620" marR="7620" marT="7620" marB="0" anchor="b"/>
                </a:tc>
              </a:tr>
              <a:tr h="177671">
                <a:tc>
                  <a:txBody>
                    <a:bodyPr/>
                    <a:lstStyle/>
                    <a:p>
                      <a:pPr algn="l" fontAlgn="b"/>
                      <a:r>
                        <a:rPr lang="en-US" sz="1100" b="0" i="0" u="none" strike="noStrike">
                          <a:solidFill>
                            <a:srgbClr val="000000"/>
                          </a:solidFill>
                          <a:effectLst/>
                          <a:latin typeface="Calibri"/>
                        </a:rPr>
                        <a:t>Massachusetts</a:t>
                      </a:r>
                    </a:p>
                  </a:txBody>
                  <a:tcPr marL="7620" marR="7620" marT="7620" marB="0" anchor="b"/>
                </a:tc>
                <a:tc>
                  <a:txBody>
                    <a:bodyPr/>
                    <a:lstStyle/>
                    <a:p>
                      <a:pPr algn="ctr" fontAlgn="b"/>
                      <a:r>
                        <a:rPr lang="en-US" sz="1100" b="0" i="0" u="none" strike="noStrike">
                          <a:solidFill>
                            <a:srgbClr val="000000"/>
                          </a:solidFill>
                          <a:effectLst/>
                          <a:latin typeface="Calibri"/>
                        </a:rPr>
                        <a:t>-33,700</a:t>
                      </a:r>
                    </a:p>
                  </a:txBody>
                  <a:tcPr marL="7620" marR="7620" marT="7620" marB="0" anchor="b"/>
                </a:tc>
                <a:tc>
                  <a:txBody>
                    <a:bodyPr/>
                    <a:lstStyle/>
                    <a:p>
                      <a:pPr algn="ctr" fontAlgn="b"/>
                      <a:r>
                        <a:rPr lang="en-US" sz="1100" b="0" i="0" u="none" strike="noStrike">
                          <a:solidFill>
                            <a:srgbClr val="000000"/>
                          </a:solidFill>
                          <a:effectLst/>
                          <a:latin typeface="Calibri"/>
                        </a:rPr>
                        <a:t>16,600</a:t>
                      </a:r>
                    </a:p>
                  </a:txBody>
                  <a:tcPr marL="7620" marR="7620" marT="7620" marB="0" anchor="b"/>
                </a:tc>
                <a:tc>
                  <a:txBody>
                    <a:bodyPr/>
                    <a:lstStyle/>
                    <a:p>
                      <a:pPr algn="ctr" fontAlgn="b"/>
                      <a:r>
                        <a:rPr lang="en-US" sz="1100" b="0" i="0" u="none" strike="noStrike">
                          <a:solidFill>
                            <a:srgbClr val="000000"/>
                          </a:solidFill>
                          <a:effectLst/>
                          <a:latin typeface="Calibri"/>
                        </a:rPr>
                        <a:t>-17,100</a:t>
                      </a:r>
                    </a:p>
                  </a:txBody>
                  <a:tcPr marL="7620" marR="7620" marT="7620" marB="0" anchor="b"/>
                </a:tc>
                <a:tc>
                  <a:txBody>
                    <a:bodyPr/>
                    <a:lstStyle/>
                    <a:p>
                      <a:pPr algn="ctr" fontAlgn="b"/>
                      <a:r>
                        <a:rPr lang="en-US" sz="1100" b="0" i="0" u="none" strike="noStrike">
                          <a:solidFill>
                            <a:srgbClr val="000000"/>
                          </a:solidFill>
                          <a:effectLst/>
                          <a:latin typeface="Calibri"/>
                        </a:rPr>
                        <a:t>3,241,300</a:t>
                      </a:r>
                    </a:p>
                  </a:txBody>
                  <a:tcPr marL="7620" marR="7620" marT="7620" marB="0" anchor="b"/>
                </a:tc>
                <a:tc>
                  <a:txBody>
                    <a:bodyPr/>
                    <a:lstStyle/>
                    <a:p>
                      <a:pPr algn="ctr" fontAlgn="b"/>
                      <a:r>
                        <a:rPr lang="en-US" sz="1100" b="0" i="0" u="none" strike="noStrike">
                          <a:solidFill>
                            <a:srgbClr val="000000"/>
                          </a:solidFill>
                          <a:effectLst/>
                          <a:latin typeface="Calibri"/>
                        </a:rPr>
                        <a:t>-0.53%</a:t>
                      </a:r>
                    </a:p>
                  </a:txBody>
                  <a:tcPr marL="7620" marR="7620" marT="7620" marB="0" anchor="b"/>
                </a:tc>
                <a:tc>
                  <a:txBody>
                    <a:bodyPr/>
                    <a:lstStyle/>
                    <a:p>
                      <a:pPr algn="ctr" fontAlgn="b"/>
                      <a:r>
                        <a:rPr lang="en-US" sz="1100" b="0" i="0" u="none" strike="noStrike">
                          <a:solidFill>
                            <a:srgbClr val="000000"/>
                          </a:solidFill>
                          <a:effectLst/>
                          <a:latin typeface="Calibri"/>
                        </a:rPr>
                        <a:t>9</a:t>
                      </a:r>
                    </a:p>
                  </a:txBody>
                  <a:tcPr marL="7620" marR="7620" marT="7620" marB="0" anchor="b"/>
                </a:tc>
              </a:tr>
              <a:tr h="177671">
                <a:tc>
                  <a:txBody>
                    <a:bodyPr/>
                    <a:lstStyle/>
                    <a:p>
                      <a:pPr algn="l" fontAlgn="b"/>
                      <a:r>
                        <a:rPr lang="en-US" sz="1100" b="0" i="0" u="none" strike="noStrike">
                          <a:solidFill>
                            <a:srgbClr val="000000"/>
                          </a:solidFill>
                          <a:effectLst/>
                          <a:latin typeface="Calibri"/>
                        </a:rPr>
                        <a:t>Texas</a:t>
                      </a:r>
                    </a:p>
                  </a:txBody>
                  <a:tcPr marL="7620" marR="7620" marT="7620" marB="0" anchor="b"/>
                </a:tc>
                <a:tc>
                  <a:txBody>
                    <a:bodyPr/>
                    <a:lstStyle/>
                    <a:p>
                      <a:pPr algn="ctr" fontAlgn="b"/>
                      <a:r>
                        <a:rPr lang="en-US" sz="1100" b="0" i="0" u="none" strike="noStrike">
                          <a:solidFill>
                            <a:srgbClr val="000000"/>
                          </a:solidFill>
                          <a:effectLst/>
                          <a:latin typeface="Calibri"/>
                        </a:rPr>
                        <a:t>-113,100</a:t>
                      </a:r>
                    </a:p>
                  </a:txBody>
                  <a:tcPr marL="7620" marR="7620" marT="7620" marB="0" anchor="b"/>
                </a:tc>
                <a:tc>
                  <a:txBody>
                    <a:bodyPr/>
                    <a:lstStyle/>
                    <a:p>
                      <a:pPr algn="ctr" fontAlgn="b"/>
                      <a:r>
                        <a:rPr lang="en-US" sz="1100" b="0" i="0" u="none" strike="noStrike">
                          <a:solidFill>
                            <a:srgbClr val="000000"/>
                          </a:solidFill>
                          <a:effectLst/>
                          <a:latin typeface="Calibri"/>
                        </a:rPr>
                        <a:t>57,500</a:t>
                      </a:r>
                    </a:p>
                  </a:txBody>
                  <a:tcPr marL="7620" marR="7620" marT="7620" marB="0" anchor="b"/>
                </a:tc>
                <a:tc>
                  <a:txBody>
                    <a:bodyPr/>
                    <a:lstStyle/>
                    <a:p>
                      <a:pPr algn="ctr" fontAlgn="b"/>
                      <a:r>
                        <a:rPr lang="en-US" sz="1100" b="0" i="0" u="none" strike="noStrike">
                          <a:solidFill>
                            <a:srgbClr val="000000"/>
                          </a:solidFill>
                          <a:effectLst/>
                          <a:latin typeface="Calibri"/>
                        </a:rPr>
                        <a:t>-55,600</a:t>
                      </a:r>
                    </a:p>
                  </a:txBody>
                  <a:tcPr marL="7620" marR="7620" marT="7620" marB="0" anchor="b"/>
                </a:tc>
                <a:tc>
                  <a:txBody>
                    <a:bodyPr/>
                    <a:lstStyle/>
                    <a:p>
                      <a:pPr algn="ctr" fontAlgn="b"/>
                      <a:r>
                        <a:rPr lang="en-US" sz="1100" b="0" i="0" u="none" strike="noStrike">
                          <a:solidFill>
                            <a:srgbClr val="000000"/>
                          </a:solidFill>
                          <a:effectLst/>
                          <a:latin typeface="Calibri"/>
                        </a:rPr>
                        <a:t>10,602,400</a:t>
                      </a:r>
                    </a:p>
                  </a:txBody>
                  <a:tcPr marL="7620" marR="7620" marT="7620" marB="0" anchor="b"/>
                </a:tc>
                <a:tc>
                  <a:txBody>
                    <a:bodyPr/>
                    <a:lstStyle/>
                    <a:p>
                      <a:pPr algn="ctr" fontAlgn="b"/>
                      <a:r>
                        <a:rPr lang="en-US" sz="1100" b="0" i="0" u="none" strike="noStrike">
                          <a:solidFill>
                            <a:srgbClr val="000000"/>
                          </a:solidFill>
                          <a:effectLst/>
                          <a:latin typeface="Calibri"/>
                        </a:rPr>
                        <a:t>-0.52%</a:t>
                      </a:r>
                    </a:p>
                  </a:txBody>
                  <a:tcPr marL="7620" marR="7620" marT="7620" marB="0" anchor="b"/>
                </a:tc>
                <a:tc>
                  <a:txBody>
                    <a:bodyPr/>
                    <a:lstStyle/>
                    <a:p>
                      <a:pPr algn="ctr" fontAlgn="b"/>
                      <a:r>
                        <a:rPr lang="en-US" sz="1100" b="0" i="0" u="none" strike="noStrike">
                          <a:solidFill>
                            <a:srgbClr val="000000"/>
                          </a:solidFill>
                          <a:effectLst/>
                          <a:latin typeface="Calibri"/>
                        </a:rPr>
                        <a:t>10</a:t>
                      </a:r>
                    </a:p>
                  </a:txBody>
                  <a:tcPr marL="7620" marR="7620" marT="7620" marB="0" anchor="b"/>
                </a:tc>
              </a:tr>
              <a:tr h="177671">
                <a:tc>
                  <a:txBody>
                    <a:bodyPr/>
                    <a:lstStyle/>
                    <a:p>
                      <a:pPr algn="l" fontAlgn="b"/>
                      <a:r>
                        <a:rPr lang="en-US" sz="1100" b="0" i="0" u="none" strike="noStrike">
                          <a:solidFill>
                            <a:srgbClr val="000000"/>
                          </a:solidFill>
                          <a:effectLst/>
                          <a:latin typeface="Calibri"/>
                        </a:rPr>
                        <a:t>California</a:t>
                      </a:r>
                    </a:p>
                  </a:txBody>
                  <a:tcPr marL="7620" marR="7620" marT="7620" marB="0" anchor="b"/>
                </a:tc>
                <a:tc>
                  <a:txBody>
                    <a:bodyPr/>
                    <a:lstStyle/>
                    <a:p>
                      <a:pPr algn="ctr" fontAlgn="b"/>
                      <a:r>
                        <a:rPr lang="en-US" sz="1100" b="0" i="0" u="none" strike="noStrike">
                          <a:solidFill>
                            <a:srgbClr val="000000"/>
                          </a:solidFill>
                          <a:effectLst/>
                          <a:latin typeface="Calibri"/>
                        </a:rPr>
                        <a:t>-174,200</a:t>
                      </a:r>
                    </a:p>
                  </a:txBody>
                  <a:tcPr marL="7620" marR="7620" marT="7620" marB="0" anchor="b"/>
                </a:tc>
                <a:tc>
                  <a:txBody>
                    <a:bodyPr/>
                    <a:lstStyle/>
                    <a:p>
                      <a:pPr algn="ctr" fontAlgn="b"/>
                      <a:r>
                        <a:rPr lang="en-US" sz="1100" b="0" i="0" u="none" strike="noStrike">
                          <a:solidFill>
                            <a:srgbClr val="000000"/>
                          </a:solidFill>
                          <a:effectLst/>
                          <a:latin typeface="Calibri"/>
                        </a:rPr>
                        <a:t>87,700</a:t>
                      </a:r>
                    </a:p>
                  </a:txBody>
                  <a:tcPr marL="7620" marR="7620" marT="7620" marB="0" anchor="b"/>
                </a:tc>
                <a:tc>
                  <a:txBody>
                    <a:bodyPr/>
                    <a:lstStyle/>
                    <a:p>
                      <a:pPr algn="ctr" fontAlgn="b"/>
                      <a:r>
                        <a:rPr lang="en-US" sz="1100" b="0" i="0" u="none" strike="noStrike">
                          <a:solidFill>
                            <a:srgbClr val="000000"/>
                          </a:solidFill>
                          <a:effectLst/>
                          <a:latin typeface="Calibri"/>
                        </a:rPr>
                        <a:t>-86,500</a:t>
                      </a:r>
                    </a:p>
                  </a:txBody>
                  <a:tcPr marL="7620" marR="7620" marT="7620" marB="0" anchor="b"/>
                </a:tc>
                <a:tc>
                  <a:txBody>
                    <a:bodyPr/>
                    <a:lstStyle/>
                    <a:p>
                      <a:pPr algn="ctr" fontAlgn="b"/>
                      <a:r>
                        <a:rPr lang="en-US" sz="1100" b="0" i="0" u="none" strike="noStrike">
                          <a:solidFill>
                            <a:srgbClr val="000000"/>
                          </a:solidFill>
                          <a:effectLst/>
                          <a:latin typeface="Calibri"/>
                        </a:rPr>
                        <a:t>16,565,000</a:t>
                      </a:r>
                    </a:p>
                  </a:txBody>
                  <a:tcPr marL="7620" marR="7620" marT="7620" marB="0" anchor="b"/>
                </a:tc>
                <a:tc>
                  <a:txBody>
                    <a:bodyPr/>
                    <a:lstStyle/>
                    <a:p>
                      <a:pPr algn="ctr" fontAlgn="b"/>
                      <a:r>
                        <a:rPr lang="en-US" sz="1100" b="0" i="0" u="none" strike="noStrike">
                          <a:solidFill>
                            <a:srgbClr val="000000"/>
                          </a:solidFill>
                          <a:effectLst/>
                          <a:latin typeface="Calibri"/>
                        </a:rPr>
                        <a:t>-0.52%</a:t>
                      </a:r>
                    </a:p>
                  </a:txBody>
                  <a:tcPr marL="7620" marR="7620" marT="7620" marB="0" anchor="b"/>
                </a:tc>
                <a:tc>
                  <a:txBody>
                    <a:bodyPr/>
                    <a:lstStyle/>
                    <a:p>
                      <a:pPr algn="ctr" fontAlgn="b"/>
                      <a:r>
                        <a:rPr lang="en-US" sz="1100" b="0" i="0" u="none" strike="noStrike">
                          <a:solidFill>
                            <a:srgbClr val="000000"/>
                          </a:solidFill>
                          <a:effectLst/>
                          <a:latin typeface="Calibri"/>
                        </a:rPr>
                        <a:t>11</a:t>
                      </a:r>
                    </a:p>
                  </a:txBody>
                  <a:tcPr marL="7620" marR="7620" marT="7620" marB="0" anchor="b"/>
                </a:tc>
              </a:tr>
              <a:tr h="177671">
                <a:tc>
                  <a:txBody>
                    <a:bodyPr/>
                    <a:lstStyle/>
                    <a:p>
                      <a:pPr algn="l" fontAlgn="b"/>
                      <a:r>
                        <a:rPr lang="en-US" sz="1100" b="0" i="0" u="none" strike="noStrike">
                          <a:solidFill>
                            <a:srgbClr val="000000"/>
                          </a:solidFill>
                          <a:effectLst/>
                          <a:latin typeface="Calibri"/>
                        </a:rPr>
                        <a:t>Wisconsin</a:t>
                      </a:r>
                    </a:p>
                  </a:txBody>
                  <a:tcPr marL="7620" marR="7620" marT="7620" marB="0" anchor="b"/>
                </a:tc>
                <a:tc>
                  <a:txBody>
                    <a:bodyPr/>
                    <a:lstStyle/>
                    <a:p>
                      <a:pPr algn="ctr" fontAlgn="b"/>
                      <a:r>
                        <a:rPr lang="en-US" sz="1100" b="0" i="0" u="none" strike="noStrike">
                          <a:solidFill>
                            <a:srgbClr val="000000"/>
                          </a:solidFill>
                          <a:effectLst/>
                          <a:latin typeface="Calibri"/>
                        </a:rPr>
                        <a:t>-37,200</a:t>
                      </a:r>
                    </a:p>
                  </a:txBody>
                  <a:tcPr marL="7620" marR="7620" marT="7620" marB="0" anchor="b"/>
                </a:tc>
                <a:tc>
                  <a:txBody>
                    <a:bodyPr/>
                    <a:lstStyle/>
                    <a:p>
                      <a:pPr algn="ctr" fontAlgn="b"/>
                      <a:r>
                        <a:rPr lang="en-US" sz="1100" b="0" i="0" u="none" strike="noStrike">
                          <a:solidFill>
                            <a:srgbClr val="000000"/>
                          </a:solidFill>
                          <a:effectLst/>
                          <a:latin typeface="Calibri"/>
                        </a:rPr>
                        <a:t>22,700</a:t>
                      </a:r>
                    </a:p>
                  </a:txBody>
                  <a:tcPr marL="7620" marR="7620" marT="7620" marB="0" anchor="b"/>
                </a:tc>
                <a:tc>
                  <a:txBody>
                    <a:bodyPr/>
                    <a:lstStyle/>
                    <a:p>
                      <a:pPr algn="ctr" fontAlgn="b"/>
                      <a:r>
                        <a:rPr lang="en-US" sz="1100" b="0" i="0" u="none" strike="noStrike">
                          <a:solidFill>
                            <a:srgbClr val="000000"/>
                          </a:solidFill>
                          <a:effectLst/>
                          <a:latin typeface="Calibri"/>
                        </a:rPr>
                        <a:t>-14,500</a:t>
                      </a:r>
                    </a:p>
                  </a:txBody>
                  <a:tcPr marL="7620" marR="7620" marT="7620" marB="0" anchor="b"/>
                </a:tc>
                <a:tc>
                  <a:txBody>
                    <a:bodyPr/>
                    <a:lstStyle/>
                    <a:p>
                      <a:pPr algn="ctr" fontAlgn="b"/>
                      <a:r>
                        <a:rPr lang="en-US" sz="1100" b="0" i="0" u="none" strike="noStrike">
                          <a:solidFill>
                            <a:srgbClr val="000000"/>
                          </a:solidFill>
                          <a:effectLst/>
                          <a:latin typeface="Calibri"/>
                        </a:rPr>
                        <a:t>2,849,100</a:t>
                      </a:r>
                    </a:p>
                  </a:txBody>
                  <a:tcPr marL="7620" marR="7620" marT="7620" marB="0" anchor="b"/>
                </a:tc>
                <a:tc>
                  <a:txBody>
                    <a:bodyPr/>
                    <a:lstStyle/>
                    <a:p>
                      <a:pPr algn="ctr" fontAlgn="b"/>
                      <a:r>
                        <a:rPr lang="en-US" sz="1100" b="0" i="0" u="none" strike="noStrike">
                          <a:solidFill>
                            <a:srgbClr val="000000"/>
                          </a:solidFill>
                          <a:effectLst/>
                          <a:latin typeface="Calibri"/>
                        </a:rPr>
                        <a:t>-0.51%</a:t>
                      </a:r>
                    </a:p>
                  </a:txBody>
                  <a:tcPr marL="7620" marR="7620" marT="7620" marB="0" anchor="b"/>
                </a:tc>
                <a:tc>
                  <a:txBody>
                    <a:bodyPr/>
                    <a:lstStyle/>
                    <a:p>
                      <a:pPr algn="ctr" fontAlgn="b"/>
                      <a:r>
                        <a:rPr lang="en-US" sz="1100" b="0" i="0" u="none" strike="noStrike" dirty="0">
                          <a:solidFill>
                            <a:srgbClr val="000000"/>
                          </a:solidFill>
                          <a:effectLst/>
                          <a:latin typeface="Calibri"/>
                        </a:rPr>
                        <a:t>12</a:t>
                      </a:r>
                    </a:p>
                  </a:txBody>
                  <a:tcPr marL="7620" marR="7620" marT="7620" marB="0" anchor="b"/>
                </a:tc>
              </a:tr>
            </a:tbl>
          </a:graphicData>
        </a:graphic>
      </p:graphicFrame>
      <p:sp>
        <p:nvSpPr>
          <p:cNvPr id="6" name="TextBox 5"/>
          <p:cNvSpPr txBox="1"/>
          <p:nvPr/>
        </p:nvSpPr>
        <p:spPr>
          <a:xfrm>
            <a:off x="457200" y="5943600"/>
            <a:ext cx="6400800" cy="276999"/>
          </a:xfrm>
          <a:prstGeom prst="rect">
            <a:avLst/>
          </a:prstGeom>
          <a:noFill/>
        </p:spPr>
        <p:txBody>
          <a:bodyPr wrap="square" rtlCol="0">
            <a:spAutoFit/>
          </a:bodyPr>
          <a:lstStyle/>
          <a:p>
            <a:r>
              <a:rPr lang="en-US" sz="1200" b="1" dirty="0"/>
              <a:t>Preliminary analysis:  NOT FOR QUOTATION OR </a:t>
            </a:r>
            <a:r>
              <a:rPr lang="en-US" sz="1200" b="1" dirty="0" smtClean="0"/>
              <a:t>DISTRIBUTION</a:t>
            </a:r>
            <a:endParaRPr lang="en-US" sz="1200" b="1" dirty="0"/>
          </a:p>
        </p:txBody>
      </p:sp>
      <p:sp>
        <p:nvSpPr>
          <p:cNvPr id="7" name="TextBox 6"/>
          <p:cNvSpPr txBox="1"/>
          <p:nvPr/>
        </p:nvSpPr>
        <p:spPr>
          <a:xfrm>
            <a:off x="457200" y="5715000"/>
            <a:ext cx="4800600" cy="276999"/>
          </a:xfrm>
          <a:prstGeom prst="rect">
            <a:avLst/>
          </a:prstGeom>
          <a:noFill/>
        </p:spPr>
        <p:txBody>
          <a:bodyPr wrap="square" rtlCol="0">
            <a:spAutoFit/>
          </a:bodyPr>
          <a:lstStyle/>
          <a:p>
            <a:r>
              <a:rPr lang="en-US" sz="1200" dirty="0"/>
              <a:t>Source: EPI analysis of Census Bureau, ITC, and BLS </a:t>
            </a:r>
            <a:r>
              <a:rPr lang="en-US" sz="1200" dirty="0" smtClean="0"/>
              <a:t>data</a:t>
            </a:r>
            <a:endParaRPr lang="en-US" sz="1200" dirty="0"/>
          </a:p>
        </p:txBody>
      </p:sp>
    </p:spTree>
    <p:extLst>
      <p:ext uri="{BB962C8B-B14F-4D97-AF65-F5344CB8AC3E}">
        <p14:creationId xmlns:p14="http://schemas.microsoft.com/office/powerpoint/2010/main" val="101813527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p:nvPr>
        </p:nvSpPr>
        <p:spPr/>
        <p:txBody>
          <a:bodyPr/>
          <a:lstStyle/>
          <a:p>
            <a:pPr>
              <a:buNone/>
            </a:pPr>
            <a:r>
              <a:rPr lang="en-US" b="1" i="1" u="sng" dirty="0" smtClean="0"/>
              <a:t>Links</a:t>
            </a:r>
            <a:endParaRPr lang="en-US" i="1" u="sng" dirty="0" smtClean="0"/>
          </a:p>
          <a:p>
            <a:pPr>
              <a:buNone/>
            </a:pPr>
            <a:endParaRPr lang="en-US" i="1" smtClean="0"/>
          </a:p>
          <a:p>
            <a:pPr>
              <a:buNone/>
            </a:pPr>
            <a:r>
              <a:rPr lang="en-US" i="1" smtClean="0"/>
              <a:t>Snapshot</a:t>
            </a:r>
            <a:r>
              <a:rPr lang="en-US" i="1" dirty="0" smtClean="0"/>
              <a:t>:  </a:t>
            </a:r>
            <a:r>
              <a:rPr lang="en-US" i="1" dirty="0" smtClean="0">
                <a:hlinkClick r:id="rId2"/>
              </a:rPr>
              <a:t>Free Trade Agreement with Korea will Cost U.S. Jobs</a:t>
            </a:r>
            <a:r>
              <a:rPr lang="en-US" i="1" dirty="0" smtClean="0"/>
              <a:t>.  July 1, 2010. </a:t>
            </a:r>
          </a:p>
          <a:p>
            <a:pPr>
              <a:buNone/>
            </a:pPr>
            <a:r>
              <a:rPr lang="en-US" i="1" dirty="0" smtClean="0"/>
              <a:t>Working paper: </a:t>
            </a:r>
            <a:r>
              <a:rPr lang="en-US" i="1" dirty="0" smtClean="0">
                <a:hlinkClick r:id="rId3"/>
              </a:rPr>
              <a:t>Trade Policy and Job Loss</a:t>
            </a:r>
            <a:r>
              <a:rPr lang="en-US" i="1" dirty="0" smtClean="0"/>
              <a:t>.  February 25, 2010.  </a:t>
            </a:r>
          </a:p>
          <a:p>
            <a:pPr algn="r">
              <a:buNone/>
            </a:pPr>
            <a:endParaRPr lang="en-US" i="1" dirty="0" smtClean="0"/>
          </a:p>
          <a:p>
            <a:pPr algn="r">
              <a:buNone/>
            </a:pPr>
            <a:endParaRPr lang="en-US" i="1" dirty="0" smtClean="0"/>
          </a:p>
          <a:p>
            <a:pPr algn="r">
              <a:buNone/>
            </a:pPr>
            <a:endParaRPr lang="en-US" i="1" dirty="0" smtClean="0"/>
          </a:p>
          <a:p>
            <a:pPr algn="r">
              <a:buNone/>
            </a:pPr>
            <a:r>
              <a:rPr lang="en-US" i="1" dirty="0" smtClean="0"/>
              <a:t>Research Assistance by Anna Turner.</a:t>
            </a:r>
            <a:endParaRPr lang="en-US" i="1"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49133494"/>
              </p:ext>
            </p:extLst>
          </p:nvPr>
        </p:nvGraphicFramePr>
        <p:xfrm>
          <a:off x="2133600" y="762000"/>
          <a:ext cx="5905500" cy="4940695"/>
        </p:xfrm>
        <a:graphic>
          <a:graphicData uri="http://schemas.openxmlformats.org/drawingml/2006/table">
            <a:tbl>
              <a:tblPr>
                <a:tableStyleId>{5C22544A-7EE6-4342-B048-85BDC9FD1C3A}</a:tableStyleId>
              </a:tblPr>
              <a:tblGrid>
                <a:gridCol w="1733347"/>
                <a:gridCol w="509095"/>
                <a:gridCol w="501822"/>
                <a:gridCol w="703036"/>
                <a:gridCol w="567276"/>
                <a:gridCol w="1309101"/>
                <a:gridCol w="581823"/>
              </a:tblGrid>
              <a:tr h="166192">
                <a:tc gridSpan="5">
                  <a:txBody>
                    <a:bodyPr/>
                    <a:lstStyle/>
                    <a:p>
                      <a:pPr algn="ctr" fontAlgn="b"/>
                      <a:r>
                        <a:rPr lang="en-US" sz="1050" b="1" u="none" strike="noStrike" dirty="0">
                          <a:effectLst/>
                        </a:rPr>
                        <a:t>Table 1</a:t>
                      </a:r>
                      <a:endParaRPr lang="en-US" sz="1050" b="1" i="0" u="none" strike="noStrike" dirty="0">
                        <a:solidFill>
                          <a:srgbClr val="000000"/>
                        </a:solidFill>
                        <a:effectLst/>
                        <a:latin typeface="Calibri"/>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50" b="0" i="0" u="none" strike="noStrike">
                        <a:effectLst/>
                        <a:latin typeface="Arial"/>
                      </a:endParaRPr>
                    </a:p>
                  </a:txBody>
                  <a:tcPr marL="5540" marR="5540" marT="5540" marB="0" anchor="b"/>
                </a:tc>
                <a:tc>
                  <a:txBody>
                    <a:bodyPr/>
                    <a:lstStyle/>
                    <a:p>
                      <a:pPr algn="l" fontAlgn="b"/>
                      <a:endParaRPr lang="en-US" sz="1050" b="0" i="0" u="none" strike="noStrike">
                        <a:effectLst/>
                        <a:latin typeface="Arial"/>
                      </a:endParaRPr>
                    </a:p>
                  </a:txBody>
                  <a:tcPr marL="5540" marR="5540" marT="5540" marB="0" anchor="b"/>
                </a:tc>
              </a:tr>
              <a:tr h="166192">
                <a:tc gridSpan="5">
                  <a:txBody>
                    <a:bodyPr/>
                    <a:lstStyle/>
                    <a:p>
                      <a:pPr algn="ctr" fontAlgn="b"/>
                      <a:r>
                        <a:rPr lang="en-US" sz="1050" b="1" u="none" strike="noStrike" dirty="0">
                          <a:effectLst/>
                        </a:rPr>
                        <a:t>Projected Impacts of Trade Agreements</a:t>
                      </a:r>
                      <a:endParaRPr lang="en-US" sz="1050" b="1" i="0" u="none" strike="noStrike" dirty="0">
                        <a:solidFill>
                          <a:srgbClr val="000000"/>
                        </a:solidFill>
                        <a:effectLst/>
                        <a:latin typeface="Calibri"/>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50" b="0" i="0" u="none" strike="noStrike">
                        <a:effectLst/>
                        <a:latin typeface="Arial"/>
                      </a:endParaRPr>
                    </a:p>
                  </a:txBody>
                  <a:tcPr marL="5540" marR="5540" marT="5540" marB="0" anchor="b"/>
                </a:tc>
                <a:tc>
                  <a:txBody>
                    <a:bodyPr/>
                    <a:lstStyle/>
                    <a:p>
                      <a:pPr algn="l" fontAlgn="b"/>
                      <a:endParaRPr lang="en-US" sz="1050" b="0" i="0" u="none" strike="noStrike">
                        <a:effectLst/>
                        <a:latin typeface="Arial"/>
                      </a:endParaRPr>
                    </a:p>
                  </a:txBody>
                  <a:tcPr marL="5540" marR="5540" marT="5540" marB="0" anchor="b"/>
                </a:tc>
              </a:tr>
              <a:tr h="160652">
                <a:tc gridSpan="5">
                  <a:txBody>
                    <a:bodyPr/>
                    <a:lstStyle/>
                    <a:p>
                      <a:pPr algn="ctr" fontAlgn="b"/>
                      <a:r>
                        <a:rPr lang="en-US" sz="1050" b="1" u="none" strike="noStrike" dirty="0">
                          <a:effectLst/>
                        </a:rPr>
                        <a:t>(billions of dollars)</a:t>
                      </a:r>
                      <a:endParaRPr lang="en-US" sz="1050" b="1" i="0" u="none" strike="noStrike" dirty="0">
                        <a:effectLst/>
                        <a:latin typeface="Arial"/>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50" b="0" i="0" u="none" strike="noStrike">
                        <a:effectLst/>
                        <a:latin typeface="Arial"/>
                      </a:endParaRPr>
                    </a:p>
                  </a:txBody>
                  <a:tcPr marL="5540" marR="5540" marT="5540" marB="0" anchor="b"/>
                </a:tc>
                <a:tc>
                  <a:txBody>
                    <a:bodyPr/>
                    <a:lstStyle/>
                    <a:p>
                      <a:pPr algn="l" fontAlgn="b"/>
                      <a:endParaRPr lang="en-US" sz="1050" b="0" i="0" u="none" strike="noStrike">
                        <a:effectLst/>
                        <a:latin typeface="Arial"/>
                      </a:endParaRPr>
                    </a:p>
                  </a:txBody>
                  <a:tcPr marL="5540" marR="5540" marT="5540" marB="0" anchor="b"/>
                </a:tc>
              </a:tr>
              <a:tr h="160652">
                <a:tc>
                  <a:txBody>
                    <a:bodyPr/>
                    <a:lstStyle/>
                    <a:p>
                      <a:pPr algn="l" fontAlgn="b"/>
                      <a:endParaRPr lang="en-US" sz="1050" b="1" i="0" u="none" strike="noStrike">
                        <a:effectLst/>
                        <a:latin typeface="Arial"/>
                      </a:endParaRPr>
                    </a:p>
                  </a:txBody>
                  <a:tcPr marL="5540" marR="5540" marT="5540" marB="0" anchor="b"/>
                </a:tc>
                <a:tc>
                  <a:txBody>
                    <a:bodyPr/>
                    <a:lstStyle/>
                    <a:p>
                      <a:pPr algn="l" fontAlgn="b"/>
                      <a:endParaRPr lang="en-US" sz="1050" b="1" i="0" u="none" strike="noStrike">
                        <a:effectLst/>
                        <a:latin typeface="Arial"/>
                      </a:endParaRPr>
                    </a:p>
                  </a:txBody>
                  <a:tcPr marL="5540" marR="5540" marT="5540" marB="0" anchor="b"/>
                </a:tc>
                <a:tc>
                  <a:txBody>
                    <a:bodyPr/>
                    <a:lstStyle/>
                    <a:p>
                      <a:pPr algn="l" fontAlgn="b"/>
                      <a:endParaRPr lang="en-US" sz="1050" b="0" i="0" u="none" strike="noStrike" dirty="0">
                        <a:effectLst/>
                        <a:latin typeface="Arial"/>
                      </a:endParaRPr>
                    </a:p>
                  </a:txBody>
                  <a:tcPr marL="5540" marR="5540" marT="5540" marB="0" anchor="b"/>
                </a:tc>
                <a:tc>
                  <a:txBody>
                    <a:bodyPr/>
                    <a:lstStyle/>
                    <a:p>
                      <a:pPr algn="l" fontAlgn="b"/>
                      <a:endParaRPr lang="en-US" sz="1050" b="0" i="0" u="none" strike="noStrike" dirty="0">
                        <a:effectLst/>
                        <a:latin typeface="Arial"/>
                      </a:endParaRPr>
                    </a:p>
                  </a:txBody>
                  <a:tcPr marL="5540" marR="5540" marT="5540" marB="0" anchor="b"/>
                </a:tc>
                <a:tc>
                  <a:txBody>
                    <a:bodyPr/>
                    <a:lstStyle/>
                    <a:p>
                      <a:pPr algn="l" fontAlgn="b"/>
                      <a:endParaRPr lang="en-US" sz="1050" b="0" i="0" u="none" strike="noStrike">
                        <a:effectLst/>
                        <a:latin typeface="Arial"/>
                      </a:endParaRPr>
                    </a:p>
                  </a:txBody>
                  <a:tcPr marL="5540" marR="5540" marT="5540" marB="0" anchor="b"/>
                </a:tc>
                <a:tc>
                  <a:txBody>
                    <a:bodyPr/>
                    <a:lstStyle/>
                    <a:p>
                      <a:pPr algn="l" fontAlgn="b"/>
                      <a:endParaRPr lang="en-US" sz="1050" b="0" i="0" u="none" strike="noStrike">
                        <a:effectLst/>
                        <a:latin typeface="Arial"/>
                      </a:endParaRPr>
                    </a:p>
                  </a:txBody>
                  <a:tcPr marL="5540" marR="5540" marT="5540" marB="0" anchor="b"/>
                </a:tc>
                <a:tc>
                  <a:txBody>
                    <a:bodyPr/>
                    <a:lstStyle/>
                    <a:p>
                      <a:pPr algn="l" fontAlgn="b"/>
                      <a:endParaRPr lang="en-US" sz="1050" b="0" i="0" u="none" strike="noStrike">
                        <a:effectLst/>
                        <a:latin typeface="Arial"/>
                      </a:endParaRPr>
                    </a:p>
                  </a:txBody>
                  <a:tcPr marL="5540" marR="5540" marT="5540" marB="0" anchor="b"/>
                </a:tc>
              </a:tr>
              <a:tr h="321305">
                <a:tc>
                  <a:txBody>
                    <a:bodyPr/>
                    <a:lstStyle/>
                    <a:p>
                      <a:pPr algn="l" fontAlgn="b"/>
                      <a:endParaRPr lang="en-US" sz="1050" b="1" i="0" u="none" strike="noStrike">
                        <a:effectLst/>
                        <a:latin typeface="Arial"/>
                      </a:endParaRPr>
                    </a:p>
                  </a:txBody>
                  <a:tcPr marL="5540" marR="5540" marT="5540" marB="0" anchor="b"/>
                </a:tc>
                <a:tc>
                  <a:txBody>
                    <a:bodyPr/>
                    <a:lstStyle/>
                    <a:p>
                      <a:pPr algn="ctr" fontAlgn="b"/>
                      <a:r>
                        <a:rPr lang="en-US" sz="1050" b="1" u="none" strike="noStrike">
                          <a:effectLst/>
                        </a:rPr>
                        <a:t>Exports</a:t>
                      </a:r>
                      <a:endParaRPr lang="en-US" sz="1050" b="1" i="0" u="none" strike="noStrike">
                        <a:effectLst/>
                        <a:latin typeface="Arial"/>
                      </a:endParaRPr>
                    </a:p>
                  </a:txBody>
                  <a:tcPr marL="5540" marR="5540" marT="5540" marB="0" anchor="b"/>
                </a:tc>
                <a:tc>
                  <a:txBody>
                    <a:bodyPr/>
                    <a:lstStyle/>
                    <a:p>
                      <a:pPr algn="ctr" fontAlgn="b"/>
                      <a:r>
                        <a:rPr lang="en-US" sz="1050" b="1" u="none" strike="noStrike" dirty="0">
                          <a:effectLst/>
                        </a:rPr>
                        <a:t>Imports</a:t>
                      </a:r>
                      <a:endParaRPr lang="en-US" sz="1050" b="1" i="0" u="none" strike="noStrike" dirty="0">
                        <a:effectLst/>
                        <a:latin typeface="Arial"/>
                      </a:endParaRPr>
                    </a:p>
                  </a:txBody>
                  <a:tcPr marL="5540" marR="5540" marT="5540" marB="0" anchor="b"/>
                </a:tc>
                <a:tc>
                  <a:txBody>
                    <a:bodyPr/>
                    <a:lstStyle/>
                    <a:p>
                      <a:pPr algn="ctr" fontAlgn="b"/>
                      <a:r>
                        <a:rPr lang="en-US" sz="1050" b="1" u="none" strike="noStrike" dirty="0">
                          <a:effectLst/>
                        </a:rPr>
                        <a:t>Trade Balance</a:t>
                      </a:r>
                      <a:endParaRPr lang="en-US" sz="1050" b="1" i="0" u="none" strike="noStrike" dirty="0">
                        <a:effectLst/>
                        <a:latin typeface="Arial"/>
                      </a:endParaRPr>
                    </a:p>
                  </a:txBody>
                  <a:tcPr marL="5540" marR="5540" marT="5540" marB="0" anchor="b"/>
                </a:tc>
                <a:tc>
                  <a:txBody>
                    <a:bodyPr/>
                    <a:lstStyle/>
                    <a:p>
                      <a:pPr algn="ctr" fontAlgn="b"/>
                      <a:r>
                        <a:rPr lang="en-US" sz="1050" b="1" u="none" strike="noStrike" dirty="0">
                          <a:effectLst/>
                        </a:rPr>
                        <a:t>GDP</a:t>
                      </a:r>
                      <a:endParaRPr lang="en-US" sz="1050" b="1" i="0" u="none" strike="noStrike" dirty="0">
                        <a:effectLst/>
                        <a:latin typeface="Arial"/>
                      </a:endParaRPr>
                    </a:p>
                  </a:txBody>
                  <a:tcPr marL="5540" marR="5540" marT="5540" marB="0" anchor="b"/>
                </a:tc>
                <a:tc>
                  <a:txBody>
                    <a:bodyPr/>
                    <a:lstStyle/>
                    <a:p>
                      <a:pPr algn="ctr" fontAlgn="b"/>
                      <a:r>
                        <a:rPr lang="en-US" sz="1050" b="1" u="none" strike="noStrike" dirty="0">
                          <a:effectLst/>
                        </a:rPr>
                        <a:t>Jobs</a:t>
                      </a:r>
                      <a:endParaRPr lang="en-US" sz="1050" b="1" i="0" u="none" strike="noStrike" dirty="0">
                        <a:effectLst/>
                        <a:latin typeface="Arial"/>
                      </a:endParaRPr>
                    </a:p>
                  </a:txBody>
                  <a:tcPr marL="5540" marR="5540" marT="5540" marB="0" anchor="b"/>
                </a:tc>
                <a:tc>
                  <a:txBody>
                    <a:bodyPr/>
                    <a:lstStyle/>
                    <a:p>
                      <a:pPr algn="l" fontAlgn="b"/>
                      <a:endParaRPr lang="en-US" sz="1050" b="0" i="0" u="none" strike="noStrike">
                        <a:effectLst/>
                        <a:latin typeface="Arial"/>
                      </a:endParaRPr>
                    </a:p>
                  </a:txBody>
                  <a:tcPr marL="5540" marR="5540" marT="5540" marB="0" anchor="b"/>
                </a:tc>
              </a:tr>
              <a:tr h="332384">
                <a:tc>
                  <a:txBody>
                    <a:bodyPr/>
                    <a:lstStyle/>
                    <a:p>
                      <a:pPr algn="l" fontAlgn="b"/>
                      <a:r>
                        <a:rPr lang="en-US" sz="1050" b="1" u="none" strike="noStrike" dirty="0">
                          <a:effectLst/>
                        </a:rPr>
                        <a:t>U.S. International Trade Commission (USITC)</a:t>
                      </a:r>
                      <a:endParaRPr lang="en-US" sz="1050" b="1" i="0" u="none" strike="noStrike" dirty="0">
                        <a:solidFill>
                          <a:srgbClr val="000000"/>
                        </a:solidFill>
                        <a:effectLst/>
                        <a:latin typeface="Calibri"/>
                      </a:endParaRPr>
                    </a:p>
                  </a:txBody>
                  <a:tcPr marL="5540" marR="5540" marT="5540" marB="0" anchor="b"/>
                </a:tc>
                <a:tc>
                  <a:txBody>
                    <a:bodyPr/>
                    <a:lstStyle/>
                    <a:p>
                      <a:pPr algn="ctr" fontAlgn="b"/>
                      <a:endParaRPr lang="en-US" sz="1050" b="1" i="0" u="none" strike="noStrike">
                        <a:effectLst/>
                        <a:latin typeface="Arial"/>
                      </a:endParaRPr>
                    </a:p>
                  </a:txBody>
                  <a:tcPr marL="5540" marR="5540" marT="5540" marB="0" anchor="b"/>
                </a:tc>
                <a:tc>
                  <a:txBody>
                    <a:bodyPr/>
                    <a:lstStyle/>
                    <a:p>
                      <a:pPr algn="ctr" fontAlgn="b"/>
                      <a:endParaRPr lang="en-US" sz="1050" b="1" i="0" u="none" strike="noStrike">
                        <a:effectLst/>
                        <a:latin typeface="Arial"/>
                      </a:endParaRPr>
                    </a:p>
                  </a:txBody>
                  <a:tcPr marL="5540" marR="5540" marT="5540" marB="0" anchor="b"/>
                </a:tc>
                <a:tc>
                  <a:txBody>
                    <a:bodyPr/>
                    <a:lstStyle/>
                    <a:p>
                      <a:pPr algn="ctr" fontAlgn="b"/>
                      <a:endParaRPr lang="en-US" sz="1050" b="1" i="0" u="none" strike="noStrike" dirty="0">
                        <a:effectLst/>
                        <a:latin typeface="Arial"/>
                      </a:endParaRPr>
                    </a:p>
                  </a:txBody>
                  <a:tcPr marL="5540" marR="5540" marT="5540" marB="0" anchor="b"/>
                </a:tc>
                <a:tc>
                  <a:txBody>
                    <a:bodyPr/>
                    <a:lstStyle/>
                    <a:p>
                      <a:pPr algn="ctr" fontAlgn="b"/>
                      <a:endParaRPr lang="en-US" sz="1050" b="1" i="0" u="none" strike="noStrike" dirty="0">
                        <a:effectLst/>
                        <a:latin typeface="Arial"/>
                      </a:endParaRPr>
                    </a:p>
                  </a:txBody>
                  <a:tcPr marL="5540" marR="5540" marT="5540" marB="0" anchor="b"/>
                </a:tc>
                <a:tc>
                  <a:txBody>
                    <a:bodyPr/>
                    <a:lstStyle/>
                    <a:p>
                      <a:pPr algn="l" fontAlgn="b"/>
                      <a:endParaRPr lang="en-US" sz="1050" b="1" i="0" u="none" strike="noStrike" dirty="0">
                        <a:effectLst/>
                        <a:latin typeface="Arial"/>
                      </a:endParaRPr>
                    </a:p>
                  </a:txBody>
                  <a:tcPr marL="5540" marR="5540" marT="5540" marB="0" anchor="b"/>
                </a:tc>
                <a:tc>
                  <a:txBody>
                    <a:bodyPr/>
                    <a:lstStyle/>
                    <a:p>
                      <a:pPr algn="l" fontAlgn="b"/>
                      <a:endParaRPr lang="en-US" sz="1050" b="0" i="0" u="none" strike="noStrike">
                        <a:effectLst/>
                        <a:latin typeface="Arial"/>
                      </a:endParaRPr>
                    </a:p>
                  </a:txBody>
                  <a:tcPr marL="5540" marR="5540" marT="5540" marB="0" anchor="b"/>
                </a:tc>
              </a:tr>
              <a:tr h="160652">
                <a:tc>
                  <a:txBody>
                    <a:bodyPr/>
                    <a:lstStyle/>
                    <a:p>
                      <a:pPr algn="l" fontAlgn="b"/>
                      <a:r>
                        <a:rPr lang="en-US" sz="1050" b="1" u="none" strike="noStrike">
                          <a:effectLst/>
                        </a:rPr>
                        <a:t>  KORUS-max*</a:t>
                      </a:r>
                      <a:endParaRPr lang="en-US" sz="1050" b="1" i="0" u="none" strike="noStrike">
                        <a:effectLst/>
                        <a:latin typeface="Arial"/>
                      </a:endParaRPr>
                    </a:p>
                  </a:txBody>
                  <a:tcPr marL="5540" marR="5540" marT="5540" marB="0" anchor="b"/>
                </a:tc>
                <a:tc>
                  <a:txBody>
                    <a:bodyPr/>
                    <a:lstStyle/>
                    <a:p>
                      <a:pPr algn="l" fontAlgn="b"/>
                      <a:endParaRPr lang="en-US" sz="1050" b="1" i="0" u="none" strike="noStrike">
                        <a:effectLst/>
                        <a:latin typeface="Arial"/>
                      </a:endParaRPr>
                    </a:p>
                  </a:txBody>
                  <a:tcPr marL="5540" marR="5540" marT="5540" marB="0" anchor="b"/>
                </a:tc>
                <a:tc>
                  <a:txBody>
                    <a:bodyPr/>
                    <a:lstStyle/>
                    <a:p>
                      <a:pPr algn="l" fontAlgn="b"/>
                      <a:endParaRPr lang="en-US" sz="1050" b="1" i="0" u="none" strike="noStrike">
                        <a:effectLst/>
                        <a:latin typeface="Arial"/>
                      </a:endParaRPr>
                    </a:p>
                  </a:txBody>
                  <a:tcPr marL="5540" marR="5540" marT="5540" marB="0" anchor="b"/>
                </a:tc>
                <a:tc>
                  <a:txBody>
                    <a:bodyPr/>
                    <a:lstStyle/>
                    <a:p>
                      <a:pPr algn="l" fontAlgn="b"/>
                      <a:endParaRPr lang="en-US" sz="1050" b="1" i="0" u="none" strike="noStrike" dirty="0">
                        <a:effectLst/>
                        <a:latin typeface="Arial"/>
                      </a:endParaRPr>
                    </a:p>
                  </a:txBody>
                  <a:tcPr marL="5540" marR="5540" marT="5540" marB="0" anchor="b"/>
                </a:tc>
                <a:tc>
                  <a:txBody>
                    <a:bodyPr/>
                    <a:lstStyle/>
                    <a:p>
                      <a:pPr algn="l" fontAlgn="b"/>
                      <a:endParaRPr lang="en-US" sz="1050" b="1" i="0" u="none" strike="noStrike" dirty="0">
                        <a:effectLst/>
                        <a:latin typeface="Arial"/>
                      </a:endParaRPr>
                    </a:p>
                  </a:txBody>
                  <a:tcPr marL="5540" marR="5540" marT="5540" marB="0" anchor="b"/>
                </a:tc>
                <a:tc>
                  <a:txBody>
                    <a:bodyPr/>
                    <a:lstStyle/>
                    <a:p>
                      <a:pPr algn="l" fontAlgn="b"/>
                      <a:endParaRPr lang="en-US" sz="1050" b="1" i="0" u="none" strike="noStrike" dirty="0">
                        <a:effectLst/>
                        <a:latin typeface="Arial"/>
                      </a:endParaRPr>
                    </a:p>
                  </a:txBody>
                  <a:tcPr marL="5540" marR="5540" marT="5540" marB="0" anchor="b"/>
                </a:tc>
                <a:tc>
                  <a:txBody>
                    <a:bodyPr/>
                    <a:lstStyle/>
                    <a:p>
                      <a:pPr algn="l" fontAlgn="b"/>
                      <a:endParaRPr lang="en-US" sz="1050" b="0" i="0" u="none" strike="noStrike">
                        <a:effectLst/>
                        <a:latin typeface="Arial"/>
                      </a:endParaRPr>
                    </a:p>
                  </a:txBody>
                  <a:tcPr marL="5540" marR="5540" marT="5540" marB="0" anchor="b"/>
                </a:tc>
              </a:tr>
              <a:tr h="160652">
                <a:tc>
                  <a:txBody>
                    <a:bodyPr/>
                    <a:lstStyle/>
                    <a:p>
                      <a:pPr algn="l" fontAlgn="b"/>
                      <a:r>
                        <a:rPr lang="en-US" sz="1050" b="1" u="none" strike="noStrike">
                          <a:effectLst/>
                        </a:rPr>
                        <a:t>       Bilateral</a:t>
                      </a:r>
                      <a:endParaRPr lang="en-US" sz="1050" b="1" i="0" u="none" strike="noStrike">
                        <a:effectLst/>
                        <a:latin typeface="Arial"/>
                      </a:endParaRPr>
                    </a:p>
                  </a:txBody>
                  <a:tcPr marL="5540" marR="5540" marT="5540" marB="0" anchor="b"/>
                </a:tc>
                <a:tc>
                  <a:txBody>
                    <a:bodyPr/>
                    <a:lstStyle/>
                    <a:p>
                      <a:pPr algn="r" fontAlgn="b"/>
                      <a:r>
                        <a:rPr lang="en-US" sz="1050" b="1" u="none" strike="noStrike">
                          <a:effectLst/>
                        </a:rPr>
                        <a:t>10.9</a:t>
                      </a:r>
                      <a:endParaRPr lang="en-US" sz="1050" b="1" i="0" u="none" strike="noStrike">
                        <a:effectLst/>
                        <a:latin typeface="Arial"/>
                      </a:endParaRPr>
                    </a:p>
                  </a:txBody>
                  <a:tcPr marL="5540" marR="5540" marT="5540" marB="0" anchor="b"/>
                </a:tc>
                <a:tc>
                  <a:txBody>
                    <a:bodyPr/>
                    <a:lstStyle/>
                    <a:p>
                      <a:pPr algn="r" fontAlgn="b"/>
                      <a:r>
                        <a:rPr lang="en-US" sz="1050" b="1" u="none" strike="noStrike">
                          <a:effectLst/>
                        </a:rPr>
                        <a:t>6.9</a:t>
                      </a:r>
                      <a:endParaRPr lang="en-US" sz="1050" b="1" i="0" u="none" strike="noStrike">
                        <a:effectLst/>
                        <a:latin typeface="Arial"/>
                      </a:endParaRPr>
                    </a:p>
                  </a:txBody>
                  <a:tcPr marL="5540" marR="5540" marT="5540" marB="0" anchor="b"/>
                </a:tc>
                <a:tc>
                  <a:txBody>
                    <a:bodyPr/>
                    <a:lstStyle/>
                    <a:p>
                      <a:pPr algn="r" fontAlgn="b"/>
                      <a:r>
                        <a:rPr lang="en-US" sz="1050" b="1" u="none" strike="noStrike">
                          <a:effectLst/>
                        </a:rPr>
                        <a:t>4.0</a:t>
                      </a:r>
                      <a:endParaRPr lang="en-US" sz="1050" b="1" i="0" u="none" strike="noStrike">
                        <a:effectLst/>
                        <a:latin typeface="Arial"/>
                      </a:endParaRPr>
                    </a:p>
                  </a:txBody>
                  <a:tcPr marL="5540" marR="5540" marT="5540" marB="0" anchor="b"/>
                </a:tc>
                <a:tc>
                  <a:txBody>
                    <a:bodyPr/>
                    <a:lstStyle/>
                    <a:p>
                      <a:pPr algn="r" fontAlgn="b"/>
                      <a:r>
                        <a:rPr lang="en-US" sz="1050" b="1" u="none" strike="noStrike" dirty="0">
                          <a:effectLst/>
                        </a:rPr>
                        <a:t>11.9</a:t>
                      </a:r>
                      <a:endParaRPr lang="en-US" sz="1050" b="1" i="0" u="none" strike="noStrike" dirty="0">
                        <a:effectLst/>
                        <a:latin typeface="Arial"/>
                      </a:endParaRPr>
                    </a:p>
                  </a:txBody>
                  <a:tcPr marL="5540" marR="5540" marT="5540" marB="0" anchor="b"/>
                </a:tc>
                <a:tc>
                  <a:txBody>
                    <a:bodyPr/>
                    <a:lstStyle/>
                    <a:p>
                      <a:pPr algn="l" fontAlgn="b"/>
                      <a:r>
                        <a:rPr lang="en-US" sz="1050" b="1" u="none" strike="noStrike" dirty="0">
                          <a:effectLst/>
                        </a:rPr>
                        <a:t>negligible</a:t>
                      </a:r>
                      <a:endParaRPr lang="en-US" sz="1050" b="1" i="0" u="none" strike="noStrike" dirty="0">
                        <a:effectLst/>
                        <a:latin typeface="Arial"/>
                      </a:endParaRPr>
                    </a:p>
                  </a:txBody>
                  <a:tcPr marL="5540" marR="5540" marT="5540" marB="0" anchor="b"/>
                </a:tc>
                <a:tc>
                  <a:txBody>
                    <a:bodyPr/>
                    <a:lstStyle/>
                    <a:p>
                      <a:pPr algn="l" fontAlgn="b"/>
                      <a:endParaRPr lang="en-US" sz="1050" b="0" i="0" u="none" strike="noStrike">
                        <a:effectLst/>
                        <a:latin typeface="Arial"/>
                      </a:endParaRPr>
                    </a:p>
                  </a:txBody>
                  <a:tcPr marL="5540" marR="5540" marT="5540" marB="0" anchor="b"/>
                </a:tc>
              </a:tr>
              <a:tr h="160652">
                <a:tc>
                  <a:txBody>
                    <a:bodyPr/>
                    <a:lstStyle/>
                    <a:p>
                      <a:pPr algn="l" fontAlgn="b"/>
                      <a:r>
                        <a:rPr lang="en-US" sz="1050" b="1" u="none" strike="noStrike">
                          <a:effectLst/>
                        </a:rPr>
                        <a:t>       Global</a:t>
                      </a:r>
                      <a:endParaRPr lang="en-US" sz="1050" b="1" i="0" u="none" strike="noStrike">
                        <a:effectLst/>
                        <a:latin typeface="Arial"/>
                      </a:endParaRPr>
                    </a:p>
                  </a:txBody>
                  <a:tcPr marL="5540" marR="5540" marT="5540" marB="0" anchor="b"/>
                </a:tc>
                <a:tc>
                  <a:txBody>
                    <a:bodyPr/>
                    <a:lstStyle/>
                    <a:p>
                      <a:pPr algn="r" fontAlgn="b"/>
                      <a:r>
                        <a:rPr lang="en-US" sz="1050" b="1" u="none" strike="noStrike">
                          <a:effectLst/>
                        </a:rPr>
                        <a:t>5.3</a:t>
                      </a:r>
                      <a:endParaRPr lang="en-US" sz="1050" b="1" i="0" u="none" strike="noStrike">
                        <a:effectLst/>
                        <a:latin typeface="Arial"/>
                      </a:endParaRPr>
                    </a:p>
                  </a:txBody>
                  <a:tcPr marL="5540" marR="5540" marT="5540" marB="0" anchor="b"/>
                </a:tc>
                <a:tc>
                  <a:txBody>
                    <a:bodyPr/>
                    <a:lstStyle/>
                    <a:p>
                      <a:pPr algn="r" fontAlgn="b"/>
                      <a:r>
                        <a:rPr lang="en-US" sz="1050" b="1" u="none" strike="noStrike">
                          <a:effectLst/>
                        </a:rPr>
                        <a:t>5.7</a:t>
                      </a:r>
                      <a:endParaRPr lang="en-US" sz="1050" b="1" i="0" u="none" strike="noStrike">
                        <a:effectLst/>
                        <a:latin typeface="Arial"/>
                      </a:endParaRPr>
                    </a:p>
                  </a:txBody>
                  <a:tcPr marL="5540" marR="5540" marT="5540" marB="0" anchor="b"/>
                </a:tc>
                <a:tc>
                  <a:txBody>
                    <a:bodyPr/>
                    <a:lstStyle/>
                    <a:p>
                      <a:pPr algn="r" fontAlgn="b"/>
                      <a:r>
                        <a:rPr lang="en-US" sz="1050" b="1" u="none" strike="noStrike">
                          <a:effectLst/>
                        </a:rPr>
                        <a:t>-0.4</a:t>
                      </a:r>
                      <a:endParaRPr lang="en-US" sz="1050" b="1" i="0" u="none" strike="noStrike">
                        <a:effectLst/>
                        <a:latin typeface="Arial"/>
                      </a:endParaRPr>
                    </a:p>
                  </a:txBody>
                  <a:tcPr marL="5540" marR="5540" marT="5540" marB="0" anchor="b"/>
                </a:tc>
                <a:tc>
                  <a:txBody>
                    <a:bodyPr/>
                    <a:lstStyle/>
                    <a:p>
                      <a:pPr algn="l" fontAlgn="b"/>
                      <a:endParaRPr lang="en-US" sz="1050" b="1" i="0" u="none" strike="noStrike">
                        <a:effectLst/>
                        <a:latin typeface="Arial"/>
                      </a:endParaRPr>
                    </a:p>
                  </a:txBody>
                  <a:tcPr marL="5540" marR="5540" marT="5540" marB="0" anchor="b"/>
                </a:tc>
                <a:tc>
                  <a:txBody>
                    <a:bodyPr/>
                    <a:lstStyle/>
                    <a:p>
                      <a:pPr algn="l" fontAlgn="b"/>
                      <a:endParaRPr lang="en-US" sz="1050" b="1" i="0" u="none" strike="noStrike" dirty="0">
                        <a:effectLst/>
                        <a:latin typeface="Arial"/>
                      </a:endParaRPr>
                    </a:p>
                  </a:txBody>
                  <a:tcPr marL="5540" marR="5540" marT="5540" marB="0" anchor="b"/>
                </a:tc>
                <a:tc>
                  <a:txBody>
                    <a:bodyPr/>
                    <a:lstStyle/>
                    <a:p>
                      <a:pPr algn="l" fontAlgn="b"/>
                      <a:endParaRPr lang="en-US" sz="1050" b="0" i="0" u="none" strike="noStrike">
                        <a:effectLst/>
                        <a:latin typeface="Arial"/>
                      </a:endParaRPr>
                    </a:p>
                  </a:txBody>
                  <a:tcPr marL="5540" marR="5540" marT="5540" marB="0" anchor="b"/>
                </a:tc>
              </a:tr>
              <a:tr h="160652">
                <a:tc>
                  <a:txBody>
                    <a:bodyPr/>
                    <a:lstStyle/>
                    <a:p>
                      <a:pPr algn="l" fontAlgn="b"/>
                      <a:r>
                        <a:rPr lang="en-US" sz="1050" b="1" u="none" strike="noStrike">
                          <a:effectLst/>
                        </a:rPr>
                        <a:t>  US Colombia</a:t>
                      </a:r>
                      <a:endParaRPr lang="en-US" sz="1050" b="1" i="0" u="none" strike="noStrike">
                        <a:effectLst/>
                        <a:latin typeface="Arial"/>
                      </a:endParaRPr>
                    </a:p>
                  </a:txBody>
                  <a:tcPr marL="5540" marR="5540" marT="5540" marB="0" anchor="b"/>
                </a:tc>
                <a:tc>
                  <a:txBody>
                    <a:bodyPr/>
                    <a:lstStyle/>
                    <a:p>
                      <a:pPr algn="r" fontAlgn="b"/>
                      <a:r>
                        <a:rPr lang="en-US" sz="1050" b="1" u="none" strike="noStrike" dirty="0">
                          <a:effectLst/>
                        </a:rPr>
                        <a:t>1.1</a:t>
                      </a:r>
                      <a:endParaRPr lang="en-US" sz="1050" b="1" i="0" u="none" strike="noStrike" dirty="0">
                        <a:effectLst/>
                        <a:latin typeface="Arial"/>
                      </a:endParaRPr>
                    </a:p>
                  </a:txBody>
                  <a:tcPr marL="5540" marR="5540" marT="5540" marB="0" anchor="b"/>
                </a:tc>
                <a:tc>
                  <a:txBody>
                    <a:bodyPr/>
                    <a:lstStyle/>
                    <a:p>
                      <a:pPr algn="r" fontAlgn="b"/>
                      <a:r>
                        <a:rPr lang="en-US" sz="1050" b="1" u="none" strike="noStrike" dirty="0">
                          <a:effectLst/>
                        </a:rPr>
                        <a:t>0.5</a:t>
                      </a:r>
                      <a:endParaRPr lang="en-US" sz="1050" b="1" i="0" u="none" strike="noStrike" dirty="0">
                        <a:effectLst/>
                        <a:latin typeface="Arial"/>
                      </a:endParaRPr>
                    </a:p>
                  </a:txBody>
                  <a:tcPr marL="5540" marR="5540" marT="5540" marB="0" anchor="b"/>
                </a:tc>
                <a:tc>
                  <a:txBody>
                    <a:bodyPr/>
                    <a:lstStyle/>
                    <a:p>
                      <a:pPr algn="r" fontAlgn="b"/>
                      <a:r>
                        <a:rPr lang="en-US" sz="1050" b="1" u="none" strike="noStrike">
                          <a:effectLst/>
                        </a:rPr>
                        <a:t>0.6</a:t>
                      </a:r>
                      <a:endParaRPr lang="en-US" sz="1050" b="1" i="0" u="none" strike="noStrike">
                        <a:effectLst/>
                        <a:latin typeface="Arial"/>
                      </a:endParaRPr>
                    </a:p>
                  </a:txBody>
                  <a:tcPr marL="5540" marR="5540" marT="5540" marB="0" anchor="b"/>
                </a:tc>
                <a:tc>
                  <a:txBody>
                    <a:bodyPr/>
                    <a:lstStyle/>
                    <a:p>
                      <a:pPr algn="r" fontAlgn="b"/>
                      <a:r>
                        <a:rPr lang="en-US" sz="1050" b="1" u="none" strike="noStrike">
                          <a:effectLst/>
                        </a:rPr>
                        <a:t>2.5</a:t>
                      </a:r>
                      <a:endParaRPr lang="en-US" sz="1050" b="1" i="0" u="none" strike="noStrike">
                        <a:effectLst/>
                        <a:latin typeface="Arial"/>
                      </a:endParaRPr>
                    </a:p>
                  </a:txBody>
                  <a:tcPr marL="5540" marR="5540" marT="5540" marB="0" anchor="b"/>
                </a:tc>
                <a:tc>
                  <a:txBody>
                    <a:bodyPr/>
                    <a:lstStyle/>
                    <a:p>
                      <a:pPr algn="l" fontAlgn="b"/>
                      <a:r>
                        <a:rPr lang="en-US" sz="1050" b="1" u="none" strike="noStrike" dirty="0">
                          <a:effectLst/>
                        </a:rPr>
                        <a:t>minimal/none****</a:t>
                      </a:r>
                      <a:endParaRPr lang="en-US" sz="1050" b="1" i="0" u="none" strike="noStrike" dirty="0">
                        <a:effectLst/>
                        <a:latin typeface="Arial"/>
                      </a:endParaRPr>
                    </a:p>
                  </a:txBody>
                  <a:tcPr marL="5540" marR="5540" marT="5540" marB="0" anchor="b"/>
                </a:tc>
                <a:tc>
                  <a:txBody>
                    <a:bodyPr/>
                    <a:lstStyle/>
                    <a:p>
                      <a:pPr algn="l" fontAlgn="b"/>
                      <a:endParaRPr lang="en-US" sz="1050" b="0" i="0" u="none" strike="noStrike" dirty="0">
                        <a:effectLst/>
                        <a:latin typeface="Arial"/>
                      </a:endParaRPr>
                    </a:p>
                  </a:txBody>
                  <a:tcPr marL="5540" marR="5540" marT="5540" marB="0" anchor="b"/>
                </a:tc>
              </a:tr>
              <a:tr h="160652">
                <a:tc>
                  <a:txBody>
                    <a:bodyPr/>
                    <a:lstStyle/>
                    <a:p>
                      <a:pPr algn="r" fontAlgn="b"/>
                      <a:r>
                        <a:rPr lang="en-US" sz="1050" b="1" u="none" strike="noStrike">
                          <a:effectLst/>
                        </a:rPr>
                        <a:t>total-USITC**</a:t>
                      </a:r>
                      <a:endParaRPr lang="en-US" sz="1050" b="1" i="0" u="none" strike="noStrike">
                        <a:effectLst/>
                        <a:latin typeface="Arial"/>
                      </a:endParaRPr>
                    </a:p>
                  </a:txBody>
                  <a:tcPr marL="5540" marR="5540" marT="5540" marB="0" anchor="b"/>
                </a:tc>
                <a:tc>
                  <a:txBody>
                    <a:bodyPr/>
                    <a:lstStyle/>
                    <a:p>
                      <a:pPr algn="r" fontAlgn="b"/>
                      <a:r>
                        <a:rPr lang="en-US" sz="1050" b="1" u="none" strike="noStrike" dirty="0">
                          <a:effectLst/>
                        </a:rPr>
                        <a:t>6.4</a:t>
                      </a:r>
                      <a:endParaRPr lang="en-US" sz="1050" b="1" i="0" u="none" strike="noStrike" dirty="0">
                        <a:effectLst/>
                        <a:latin typeface="Arial"/>
                      </a:endParaRPr>
                    </a:p>
                  </a:txBody>
                  <a:tcPr marL="5540" marR="5540" marT="5540" marB="0" anchor="b"/>
                </a:tc>
                <a:tc>
                  <a:txBody>
                    <a:bodyPr/>
                    <a:lstStyle/>
                    <a:p>
                      <a:pPr algn="r" fontAlgn="b"/>
                      <a:r>
                        <a:rPr lang="en-US" sz="1050" b="1" u="none" strike="noStrike" dirty="0">
                          <a:effectLst/>
                        </a:rPr>
                        <a:t>6.2</a:t>
                      </a:r>
                      <a:endParaRPr lang="en-US" sz="1050" b="1" i="0" u="none" strike="noStrike" dirty="0">
                        <a:effectLst/>
                        <a:latin typeface="Arial"/>
                      </a:endParaRPr>
                    </a:p>
                  </a:txBody>
                  <a:tcPr marL="5540" marR="5540" marT="5540" marB="0" anchor="b"/>
                </a:tc>
                <a:tc>
                  <a:txBody>
                    <a:bodyPr/>
                    <a:lstStyle/>
                    <a:p>
                      <a:pPr algn="r" fontAlgn="b"/>
                      <a:r>
                        <a:rPr lang="en-US" sz="1050" b="1" u="none" strike="noStrike" dirty="0">
                          <a:effectLst/>
                        </a:rPr>
                        <a:t>0.2</a:t>
                      </a:r>
                      <a:endParaRPr lang="en-US" sz="1050" b="1" i="0" u="none" strike="noStrike" dirty="0">
                        <a:effectLst/>
                        <a:latin typeface="Arial"/>
                      </a:endParaRPr>
                    </a:p>
                  </a:txBody>
                  <a:tcPr marL="5540" marR="5540" marT="5540" marB="0" anchor="b"/>
                </a:tc>
                <a:tc>
                  <a:txBody>
                    <a:bodyPr/>
                    <a:lstStyle/>
                    <a:p>
                      <a:pPr algn="r" fontAlgn="b"/>
                      <a:r>
                        <a:rPr lang="en-US" sz="1050" b="1" u="none" strike="noStrike" dirty="0">
                          <a:effectLst/>
                        </a:rPr>
                        <a:t>14.4</a:t>
                      </a:r>
                      <a:endParaRPr lang="en-US" sz="1050" b="1" i="0" u="none" strike="noStrike" dirty="0">
                        <a:effectLst/>
                        <a:latin typeface="Arial"/>
                      </a:endParaRPr>
                    </a:p>
                  </a:txBody>
                  <a:tcPr marL="5540" marR="5540" marT="5540" marB="0" anchor="b"/>
                </a:tc>
                <a:tc>
                  <a:txBody>
                    <a:bodyPr/>
                    <a:lstStyle/>
                    <a:p>
                      <a:pPr algn="l" fontAlgn="b"/>
                      <a:r>
                        <a:rPr lang="en-US" sz="1050" b="1" u="none" strike="noStrike" dirty="0">
                          <a:effectLst/>
                        </a:rPr>
                        <a:t>minimal</a:t>
                      </a:r>
                      <a:endParaRPr lang="en-US" sz="1050" b="1" i="0" u="none" strike="noStrike" dirty="0">
                        <a:effectLst/>
                        <a:latin typeface="Arial"/>
                      </a:endParaRPr>
                    </a:p>
                  </a:txBody>
                  <a:tcPr marL="5540" marR="5540" marT="5540" marB="0" anchor="b"/>
                </a:tc>
                <a:tc>
                  <a:txBody>
                    <a:bodyPr/>
                    <a:lstStyle/>
                    <a:p>
                      <a:pPr algn="l" fontAlgn="b"/>
                      <a:endParaRPr lang="en-US" sz="1050" b="0" i="0" u="none" strike="noStrike" dirty="0">
                        <a:effectLst/>
                        <a:latin typeface="Arial"/>
                      </a:endParaRPr>
                    </a:p>
                  </a:txBody>
                  <a:tcPr marL="5540" marR="5540" marT="5540" marB="0" anchor="b"/>
                </a:tc>
              </a:tr>
              <a:tr h="166192">
                <a:tc>
                  <a:txBody>
                    <a:bodyPr/>
                    <a:lstStyle/>
                    <a:p>
                      <a:pPr algn="l" fontAlgn="b"/>
                      <a:r>
                        <a:rPr lang="en-US" sz="1050" b="1" u="none" strike="noStrike">
                          <a:effectLst/>
                        </a:rPr>
                        <a:t>Chamber study***</a:t>
                      </a:r>
                      <a:endParaRPr lang="en-US" sz="1050" b="1" i="0" u="none" strike="noStrike">
                        <a:solidFill>
                          <a:srgbClr val="000000"/>
                        </a:solidFill>
                        <a:effectLst/>
                        <a:latin typeface="Calibri"/>
                      </a:endParaRPr>
                    </a:p>
                  </a:txBody>
                  <a:tcPr marL="5540" marR="5540" marT="5540" marB="0" anchor="b"/>
                </a:tc>
                <a:tc>
                  <a:txBody>
                    <a:bodyPr/>
                    <a:lstStyle/>
                    <a:p>
                      <a:pPr algn="r" fontAlgn="b"/>
                      <a:r>
                        <a:rPr lang="en-US" sz="1050" b="1" u="none" strike="noStrike" dirty="0">
                          <a:effectLst/>
                        </a:rPr>
                        <a:t>40.2</a:t>
                      </a:r>
                      <a:endParaRPr lang="en-US" sz="1050" b="1" i="0" u="none" strike="noStrike" dirty="0">
                        <a:effectLst/>
                        <a:latin typeface="Arial"/>
                      </a:endParaRPr>
                    </a:p>
                  </a:txBody>
                  <a:tcPr marL="5540" marR="5540" marT="5540" marB="0" anchor="b"/>
                </a:tc>
                <a:tc>
                  <a:txBody>
                    <a:bodyPr/>
                    <a:lstStyle/>
                    <a:p>
                      <a:pPr algn="r" fontAlgn="b"/>
                      <a:r>
                        <a:rPr lang="en-US" sz="1050" b="1" u="none" strike="noStrike">
                          <a:effectLst/>
                        </a:rPr>
                        <a:t>0.0</a:t>
                      </a:r>
                      <a:endParaRPr lang="en-US" sz="1050" b="1" i="0" u="none" strike="noStrike">
                        <a:effectLst/>
                        <a:latin typeface="Arial"/>
                      </a:endParaRPr>
                    </a:p>
                  </a:txBody>
                  <a:tcPr marL="5540" marR="5540" marT="5540" marB="0" anchor="b"/>
                </a:tc>
                <a:tc>
                  <a:txBody>
                    <a:bodyPr/>
                    <a:lstStyle/>
                    <a:p>
                      <a:pPr algn="r" fontAlgn="b"/>
                      <a:r>
                        <a:rPr lang="en-US" sz="1050" b="1" u="none" strike="noStrike" dirty="0">
                          <a:effectLst/>
                        </a:rPr>
                        <a:t>40.2</a:t>
                      </a:r>
                      <a:endParaRPr lang="en-US" sz="1050" b="1" i="0" u="none" strike="noStrike" dirty="0">
                        <a:effectLst/>
                        <a:latin typeface="Arial"/>
                      </a:endParaRPr>
                    </a:p>
                  </a:txBody>
                  <a:tcPr marL="5540" marR="5540" marT="5540" marB="0" anchor="b"/>
                </a:tc>
                <a:tc>
                  <a:txBody>
                    <a:bodyPr/>
                    <a:lstStyle/>
                    <a:p>
                      <a:pPr algn="r" fontAlgn="b"/>
                      <a:r>
                        <a:rPr lang="en-US" sz="1050" b="1" u="none" strike="noStrike">
                          <a:effectLst/>
                        </a:rPr>
                        <a:t>44.8</a:t>
                      </a:r>
                      <a:endParaRPr lang="en-US" sz="1050" b="1" i="0" u="none" strike="noStrike">
                        <a:effectLst/>
                        <a:latin typeface="Arial"/>
                      </a:endParaRPr>
                    </a:p>
                  </a:txBody>
                  <a:tcPr marL="5540" marR="5540" marT="5540" marB="0" anchor="b"/>
                </a:tc>
                <a:tc>
                  <a:txBody>
                    <a:bodyPr/>
                    <a:lstStyle/>
                    <a:p>
                      <a:pPr algn="r" fontAlgn="b"/>
                      <a:r>
                        <a:rPr lang="en-US" sz="1050" b="1" u="none" strike="noStrike" dirty="0">
                          <a:effectLst/>
                        </a:rPr>
                        <a:t>338,352</a:t>
                      </a:r>
                      <a:endParaRPr lang="en-US" sz="1050" b="1" i="0" u="none" strike="noStrike" dirty="0">
                        <a:effectLst/>
                        <a:latin typeface="Arial"/>
                      </a:endParaRPr>
                    </a:p>
                  </a:txBody>
                  <a:tcPr marL="5540" marR="5540" marT="5540" marB="0" anchor="b"/>
                </a:tc>
                <a:tc>
                  <a:txBody>
                    <a:bodyPr/>
                    <a:lstStyle/>
                    <a:p>
                      <a:pPr algn="l" fontAlgn="b"/>
                      <a:endParaRPr lang="en-US" sz="1050" b="0" i="0" u="none" strike="noStrike" dirty="0">
                        <a:effectLst/>
                        <a:latin typeface="Arial"/>
                      </a:endParaRPr>
                    </a:p>
                  </a:txBody>
                  <a:tcPr marL="5540" marR="5540" marT="5540" marB="0" anchor="b"/>
                </a:tc>
              </a:tr>
              <a:tr h="121874">
                <a:tc>
                  <a:txBody>
                    <a:bodyPr/>
                    <a:lstStyle/>
                    <a:p>
                      <a:pPr algn="l" fontAlgn="b"/>
                      <a:endParaRPr lang="en-US" sz="700" b="0" i="0" u="none" strike="noStrike">
                        <a:effectLst/>
                        <a:latin typeface="Arial"/>
                      </a:endParaRPr>
                    </a:p>
                  </a:txBody>
                  <a:tcPr marL="5540" marR="5540" marT="5540" marB="0" anchor="b"/>
                </a:tc>
                <a:tc>
                  <a:txBody>
                    <a:bodyPr/>
                    <a:lstStyle/>
                    <a:p>
                      <a:pPr algn="l" fontAlgn="b"/>
                      <a:endParaRPr lang="en-US" sz="700" b="0" i="0" u="none" strike="noStrike">
                        <a:effectLst/>
                        <a:latin typeface="Arial"/>
                      </a:endParaRPr>
                    </a:p>
                  </a:txBody>
                  <a:tcPr marL="5540" marR="5540" marT="5540" marB="0" anchor="b"/>
                </a:tc>
                <a:tc>
                  <a:txBody>
                    <a:bodyPr/>
                    <a:lstStyle/>
                    <a:p>
                      <a:pPr algn="l" fontAlgn="b"/>
                      <a:endParaRPr lang="en-US" sz="700" b="0" i="0" u="none" strike="noStrike">
                        <a:effectLst/>
                        <a:latin typeface="Arial"/>
                      </a:endParaRPr>
                    </a:p>
                  </a:txBody>
                  <a:tcPr marL="5540" marR="5540" marT="5540" marB="0" anchor="b"/>
                </a:tc>
                <a:tc>
                  <a:txBody>
                    <a:bodyPr/>
                    <a:lstStyle/>
                    <a:p>
                      <a:pPr algn="l" fontAlgn="b"/>
                      <a:endParaRPr lang="en-US" sz="700" b="0" i="0" u="none" strike="noStrike">
                        <a:effectLst/>
                        <a:latin typeface="Arial"/>
                      </a:endParaRPr>
                    </a:p>
                  </a:txBody>
                  <a:tcPr marL="5540" marR="5540" marT="5540" marB="0" anchor="b"/>
                </a:tc>
                <a:tc>
                  <a:txBody>
                    <a:bodyPr/>
                    <a:lstStyle/>
                    <a:p>
                      <a:pPr algn="l" fontAlgn="b"/>
                      <a:endParaRPr lang="en-US" sz="700" b="0" i="0" u="none" strike="noStrike">
                        <a:effectLst/>
                        <a:latin typeface="Arial"/>
                      </a:endParaRPr>
                    </a:p>
                  </a:txBody>
                  <a:tcPr marL="5540" marR="5540" marT="5540" marB="0" anchor="b"/>
                </a:tc>
                <a:tc>
                  <a:txBody>
                    <a:bodyPr/>
                    <a:lstStyle/>
                    <a:p>
                      <a:pPr algn="l" fontAlgn="b"/>
                      <a:endParaRPr lang="en-US" sz="700" b="0" i="0" u="none" strike="noStrike" dirty="0">
                        <a:effectLst/>
                        <a:latin typeface="Arial"/>
                      </a:endParaRPr>
                    </a:p>
                  </a:txBody>
                  <a:tcPr marL="5540" marR="5540" marT="5540" marB="0" anchor="b"/>
                </a:tc>
                <a:tc>
                  <a:txBody>
                    <a:bodyPr/>
                    <a:lstStyle/>
                    <a:p>
                      <a:pPr algn="l" fontAlgn="b"/>
                      <a:endParaRPr lang="en-US" sz="700" b="0" i="0" u="none" strike="noStrike" dirty="0">
                        <a:effectLst/>
                        <a:latin typeface="Arial"/>
                      </a:endParaRPr>
                    </a:p>
                  </a:txBody>
                  <a:tcPr marL="5540" marR="5540" marT="5540" marB="0" anchor="b"/>
                </a:tc>
              </a:tr>
              <a:tr h="132954">
                <a:tc gridSpan="4">
                  <a:txBody>
                    <a:bodyPr/>
                    <a:lstStyle/>
                    <a:p>
                      <a:pPr algn="l" fontAlgn="b"/>
                      <a:r>
                        <a:rPr lang="en-US" sz="800" u="none" strike="noStrike">
                          <a:effectLst/>
                        </a:rPr>
                        <a:t>*The ITC KORUS study project a range of trade impacts: </a:t>
                      </a:r>
                      <a:endParaRPr lang="en-US" sz="800" b="0" i="0" u="none" strike="noStrike">
                        <a:effectLst/>
                        <a:latin typeface="Calibri"/>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40" marR="5540" marT="5540" marB="0" anchor="b"/>
                </a:tc>
                <a:tc>
                  <a:txBody>
                    <a:bodyPr/>
                    <a:lstStyle/>
                    <a:p>
                      <a:pPr algn="l" fontAlgn="b"/>
                      <a:endParaRPr lang="en-US" sz="700" b="0" i="0" u="none" strike="noStrike">
                        <a:effectLst/>
                        <a:latin typeface="Arial"/>
                      </a:endParaRPr>
                    </a:p>
                  </a:txBody>
                  <a:tcPr marL="5540" marR="5540" marT="5540" marB="0" anchor="b"/>
                </a:tc>
                <a:tc>
                  <a:txBody>
                    <a:bodyPr/>
                    <a:lstStyle/>
                    <a:p>
                      <a:pPr algn="l" fontAlgn="b"/>
                      <a:endParaRPr lang="en-US" sz="700" b="0" i="0" u="none" strike="noStrike">
                        <a:effectLst/>
                        <a:latin typeface="Arial"/>
                      </a:endParaRPr>
                    </a:p>
                  </a:txBody>
                  <a:tcPr marL="5540" marR="5540" marT="5540" marB="0" anchor="b"/>
                </a:tc>
              </a:tr>
              <a:tr h="132954">
                <a:tc gridSpan="4">
                  <a:txBody>
                    <a:bodyPr/>
                    <a:lstStyle/>
                    <a:p>
                      <a:pPr algn="l" fontAlgn="b"/>
                      <a:r>
                        <a:rPr lang="en-US" sz="800" u="none" strike="noStrike">
                          <a:effectLst/>
                        </a:rPr>
                        <a:t>    Exports $9.7-10.9 billion, and Imports $6.4-6.9 billion.  </a:t>
                      </a:r>
                      <a:endParaRPr lang="en-US" sz="800" b="0" i="0" u="none" strike="noStrike">
                        <a:effectLst/>
                        <a:latin typeface="Calibri"/>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40" marR="5540" marT="5540" marB="0" anchor="b"/>
                </a:tc>
                <a:tc>
                  <a:txBody>
                    <a:bodyPr/>
                    <a:lstStyle/>
                    <a:p>
                      <a:pPr algn="l" fontAlgn="b"/>
                      <a:endParaRPr lang="en-US" sz="700" b="0" i="0" u="none" strike="noStrike">
                        <a:effectLst/>
                        <a:latin typeface="Arial"/>
                      </a:endParaRPr>
                    </a:p>
                  </a:txBody>
                  <a:tcPr marL="5540" marR="5540" marT="5540" marB="0" anchor="b"/>
                </a:tc>
                <a:tc>
                  <a:txBody>
                    <a:bodyPr/>
                    <a:lstStyle/>
                    <a:p>
                      <a:pPr algn="l" fontAlgn="b"/>
                      <a:endParaRPr lang="en-US" sz="700" b="0" i="0" u="none" strike="noStrike">
                        <a:effectLst/>
                        <a:latin typeface="Arial"/>
                      </a:endParaRPr>
                    </a:p>
                  </a:txBody>
                  <a:tcPr marL="5540" marR="5540" marT="5540" marB="0" anchor="b"/>
                </a:tc>
              </a:tr>
              <a:tr h="132954">
                <a:tc gridSpan="6">
                  <a:txBody>
                    <a:bodyPr/>
                    <a:lstStyle/>
                    <a:p>
                      <a:pPr algn="l" fontAlgn="b"/>
                      <a:r>
                        <a:rPr lang="en-US" sz="800" u="none" strike="noStrike" dirty="0">
                          <a:effectLst/>
                        </a:rPr>
                        <a:t>**The ITC predicts that the US-Panama TPA would have a "small" impact on the U.S. economy; </a:t>
                      </a:r>
                      <a:endParaRPr lang="en-US" sz="800" b="0" i="0" u="none" strike="noStrike" dirty="0">
                        <a:effectLst/>
                        <a:latin typeface="Calibri"/>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40" marR="5540" marT="5540" marB="0" anchor="b"/>
                </a:tc>
              </a:tr>
              <a:tr h="288004">
                <a:tc gridSpan="6">
                  <a:txBody>
                    <a:bodyPr/>
                    <a:lstStyle/>
                    <a:p>
                      <a:pPr algn="l" fontAlgn="b"/>
                      <a:r>
                        <a:rPr lang="en-US" sz="800" u="none" strike="noStrike" dirty="0">
                          <a:effectLst/>
                        </a:rPr>
                        <a:t>    it did not estimate the impacts of this agreement on U.S. global trade flows (USITC 2007b).  </a:t>
                      </a:r>
                      <a:r>
                        <a:rPr lang="en-US" sz="800" u="none" strike="noStrike" dirty="0" smtClean="0">
                          <a:effectLst/>
                        </a:rPr>
                        <a:t>Total-USITC reflects sum of global</a:t>
                      </a:r>
                    </a:p>
                    <a:p>
                      <a:pPr algn="l" fontAlgn="b"/>
                      <a:r>
                        <a:rPr lang="en-US" sz="800" u="none" strike="noStrike" dirty="0" smtClean="0">
                          <a:effectLst/>
                        </a:rPr>
                        <a:t>    trade impacts of the KORUS-max</a:t>
                      </a:r>
                      <a:r>
                        <a:rPr lang="en-US" sz="800" u="none" strike="noStrike" baseline="0" dirty="0" smtClean="0">
                          <a:effectLst/>
                        </a:rPr>
                        <a:t> scenario and the US-Columbia trade estimates (no global impacts estimated in that study).</a:t>
                      </a:r>
                      <a:endParaRPr lang="en-US" sz="800" b="0" i="0" u="none" strike="noStrike" dirty="0">
                        <a:effectLst/>
                        <a:latin typeface="Calibri"/>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40" marR="5540" marT="5540" marB="0" anchor="b"/>
                </a:tc>
              </a:tr>
              <a:tr h="132954">
                <a:tc gridSpan="6">
                  <a:txBody>
                    <a:bodyPr/>
                    <a:lstStyle/>
                    <a:p>
                      <a:pPr algn="l" fontAlgn="b"/>
                      <a:r>
                        <a:rPr lang="en-US" sz="800" u="none" strike="noStrike">
                          <a:effectLst/>
                        </a:rPr>
                        <a:t>***Combined impacts of falure to enact US Korea, Colombia and Panama trade agreements, </a:t>
                      </a:r>
                      <a:endParaRPr lang="en-US" sz="800" b="0" i="0" u="none" strike="noStrike">
                        <a:effectLst/>
                        <a:latin typeface="Calibri"/>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40" marR="5540" marT="5540" marB="0" anchor="b"/>
                </a:tc>
              </a:tr>
              <a:tr h="132954">
                <a:tc gridSpan="6">
                  <a:txBody>
                    <a:bodyPr/>
                    <a:lstStyle/>
                    <a:p>
                      <a:pPr algn="l" fontAlgn="b"/>
                      <a:r>
                        <a:rPr lang="en-US" sz="800" u="none" strike="noStrike">
                          <a:effectLst/>
                        </a:rPr>
                        <a:t>  including the global impact of the KORUS agreement (only--bilateral U.S. Korea trade is not included)</a:t>
                      </a:r>
                      <a:endParaRPr lang="en-US" sz="800" b="0" i="0" u="none" strike="noStrike">
                        <a:effectLst/>
                        <a:latin typeface="Calibri"/>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40" marR="5540" marT="5540" marB="0" anchor="b"/>
                </a:tc>
              </a:tr>
              <a:tr h="132954">
                <a:tc gridSpan="5">
                  <a:txBody>
                    <a:bodyPr/>
                    <a:lstStyle/>
                    <a:p>
                      <a:pPr algn="l" fontAlgn="b"/>
                      <a:r>
                        <a:rPr lang="en-US" sz="800" u="none" strike="noStrike">
                          <a:effectLst/>
                        </a:rPr>
                        <a:t>  and the bilateral impact of the U.S.-ColumbiaTrade Promotion Agreement.  </a:t>
                      </a:r>
                      <a:endParaRPr lang="en-US" sz="800" b="0" i="0" u="none" strike="noStrike">
                        <a:effectLst/>
                        <a:latin typeface="Calibri"/>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40" marR="5540" marT="5540" marB="0" anchor="b"/>
                </a:tc>
                <a:tc>
                  <a:txBody>
                    <a:bodyPr/>
                    <a:lstStyle/>
                    <a:p>
                      <a:pPr algn="l" fontAlgn="b"/>
                      <a:endParaRPr lang="en-US" sz="700" b="0" i="0" u="none" strike="noStrike">
                        <a:effectLst/>
                        <a:latin typeface="Arial"/>
                      </a:endParaRPr>
                    </a:p>
                  </a:txBody>
                  <a:tcPr marL="5540" marR="5540" marT="5540" marB="0" anchor="b"/>
                </a:tc>
              </a:tr>
              <a:tr h="132954">
                <a:tc gridSpan="6">
                  <a:txBody>
                    <a:bodyPr/>
                    <a:lstStyle/>
                    <a:p>
                      <a:pPr algn="l" fontAlgn="b"/>
                      <a:r>
                        <a:rPr lang="en-US" sz="800" u="none" strike="noStrike">
                          <a:effectLst/>
                        </a:rPr>
                        <a:t>****U.S. output (quantity and revenue) of sugar were projected to decline by 0.3%, </a:t>
                      </a:r>
                      <a:endParaRPr lang="en-US" sz="800" b="0" i="0" u="none" strike="noStrike">
                        <a:effectLst/>
                        <a:latin typeface="Calibri"/>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40" marR="5540" marT="5540" marB="0" anchor="b"/>
                </a:tc>
              </a:tr>
              <a:tr h="132954">
                <a:tc gridSpan="6">
                  <a:txBody>
                    <a:bodyPr/>
                    <a:lstStyle/>
                    <a:p>
                      <a:pPr algn="l" fontAlgn="b"/>
                      <a:r>
                        <a:rPr lang="en-US" sz="800" u="none" strike="noStrike">
                          <a:effectLst/>
                        </a:rPr>
                        <a:t>  and employment of skilled and unskilled labor in this sector is also projected to decline by the 0.3%. </a:t>
                      </a:r>
                      <a:endParaRPr lang="en-US" sz="800" b="0" i="0" u="none" strike="noStrike">
                        <a:effectLst/>
                        <a:latin typeface="Calibri"/>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40" marR="5540" marT="5540" marB="0" anchor="b"/>
                </a:tc>
              </a:tr>
              <a:tr h="132954">
                <a:tc>
                  <a:txBody>
                    <a:bodyPr/>
                    <a:lstStyle/>
                    <a:p>
                      <a:pPr algn="l" fontAlgn="b"/>
                      <a:endParaRPr lang="en-US" sz="800" b="0" i="0" u="none" strike="noStrike">
                        <a:effectLst/>
                        <a:latin typeface="Calibri"/>
                      </a:endParaRPr>
                    </a:p>
                  </a:txBody>
                  <a:tcPr marL="5540" marR="5540" marT="5540" marB="0" anchor="b"/>
                </a:tc>
                <a:tc>
                  <a:txBody>
                    <a:bodyPr/>
                    <a:lstStyle/>
                    <a:p>
                      <a:pPr algn="l" fontAlgn="b"/>
                      <a:endParaRPr lang="en-US" sz="700" b="0" i="0" u="none" strike="noStrike">
                        <a:effectLst/>
                        <a:latin typeface="Arial"/>
                      </a:endParaRPr>
                    </a:p>
                  </a:txBody>
                  <a:tcPr marL="5540" marR="5540" marT="5540" marB="0" anchor="b"/>
                </a:tc>
                <a:tc>
                  <a:txBody>
                    <a:bodyPr/>
                    <a:lstStyle/>
                    <a:p>
                      <a:pPr algn="l" fontAlgn="b"/>
                      <a:endParaRPr lang="en-US" sz="700" b="0" i="0" u="none" strike="noStrike">
                        <a:effectLst/>
                        <a:latin typeface="Arial"/>
                      </a:endParaRPr>
                    </a:p>
                  </a:txBody>
                  <a:tcPr marL="5540" marR="5540" marT="5540" marB="0" anchor="b"/>
                </a:tc>
                <a:tc>
                  <a:txBody>
                    <a:bodyPr/>
                    <a:lstStyle/>
                    <a:p>
                      <a:pPr algn="l" fontAlgn="b"/>
                      <a:endParaRPr lang="en-US" sz="700" b="0" i="0" u="none" strike="noStrike">
                        <a:effectLst/>
                        <a:latin typeface="Arial"/>
                      </a:endParaRPr>
                    </a:p>
                  </a:txBody>
                  <a:tcPr marL="5540" marR="5540" marT="5540" marB="0" anchor="b"/>
                </a:tc>
                <a:tc>
                  <a:txBody>
                    <a:bodyPr/>
                    <a:lstStyle/>
                    <a:p>
                      <a:pPr algn="l" fontAlgn="b"/>
                      <a:endParaRPr lang="en-US" sz="700" b="0" i="0" u="none" strike="noStrike" dirty="0">
                        <a:effectLst/>
                        <a:latin typeface="Arial"/>
                      </a:endParaRPr>
                    </a:p>
                  </a:txBody>
                  <a:tcPr marL="5540" marR="5540" marT="5540" marB="0" anchor="b"/>
                </a:tc>
                <a:tc>
                  <a:txBody>
                    <a:bodyPr/>
                    <a:lstStyle/>
                    <a:p>
                      <a:pPr algn="l" fontAlgn="b"/>
                      <a:endParaRPr lang="en-US" sz="700" b="0" i="0" u="none" strike="noStrike">
                        <a:effectLst/>
                        <a:latin typeface="Arial"/>
                      </a:endParaRPr>
                    </a:p>
                  </a:txBody>
                  <a:tcPr marL="5540" marR="5540" marT="5540" marB="0" anchor="b"/>
                </a:tc>
                <a:tc>
                  <a:txBody>
                    <a:bodyPr/>
                    <a:lstStyle/>
                    <a:p>
                      <a:pPr algn="l" fontAlgn="b"/>
                      <a:endParaRPr lang="en-US" sz="700" b="0" i="0" u="none" strike="noStrike">
                        <a:effectLst/>
                        <a:latin typeface="Arial"/>
                      </a:endParaRPr>
                    </a:p>
                  </a:txBody>
                  <a:tcPr marL="5540" marR="5540" marT="5540" marB="0" anchor="b"/>
                </a:tc>
              </a:tr>
              <a:tr h="132954">
                <a:tc gridSpan="6">
                  <a:txBody>
                    <a:bodyPr/>
                    <a:lstStyle/>
                    <a:p>
                      <a:pPr algn="l" fontAlgn="b"/>
                      <a:r>
                        <a:rPr lang="en-US" sz="800" u="none" strike="noStrike">
                          <a:effectLst/>
                        </a:rPr>
                        <a:t>Sources:  USITC (2006, and 2007b) and Baughman and Francois (2009), Scott, Robert E.   2010.  </a:t>
                      </a:r>
                      <a:endParaRPr lang="en-US" sz="800" b="0" i="0" u="none" strike="noStrike">
                        <a:effectLst/>
                        <a:latin typeface="Calibri"/>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40" marR="5540" marT="5540" marB="0" anchor="b"/>
                </a:tc>
              </a:tr>
              <a:tr h="132954">
                <a:tc gridSpan="6">
                  <a:txBody>
                    <a:bodyPr/>
                    <a:lstStyle/>
                    <a:p>
                      <a:pPr algn="l" fontAlgn="b"/>
                      <a:r>
                        <a:rPr lang="en-US" sz="800" u="none" strike="noStrike">
                          <a:effectLst/>
                        </a:rPr>
                        <a:t>  Trade policy and job loss;  Washington, D.C.: Economic Policy Institute.  Working paper #289, </a:t>
                      </a:r>
                      <a:endParaRPr lang="en-US" sz="800" b="0" i="0" u="none" strike="noStrike">
                        <a:effectLst/>
                        <a:latin typeface="Calibri"/>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40" marR="5540" marT="5540" marB="0" anchor="b"/>
                </a:tc>
              </a:tr>
              <a:tr h="307968">
                <a:tc gridSpan="6">
                  <a:txBody>
                    <a:bodyPr/>
                    <a:lstStyle/>
                    <a:p>
                      <a:pPr algn="l" fontAlgn="b"/>
                      <a:r>
                        <a:rPr lang="en-US" sz="800" u="none" strike="noStrike" dirty="0">
                          <a:effectLst/>
                        </a:rPr>
                        <a:t>  </a:t>
                      </a:r>
                      <a:r>
                        <a:rPr lang="en-US" sz="800" u="none" strike="noStrike" dirty="0" err="1">
                          <a:effectLst/>
                        </a:rPr>
                        <a:t>Febraruary</a:t>
                      </a:r>
                      <a:r>
                        <a:rPr lang="en-US" sz="800" u="none" strike="noStrike" dirty="0">
                          <a:effectLst/>
                        </a:rPr>
                        <a:t> 25.    </a:t>
                      </a:r>
                      <a:r>
                        <a:rPr lang="en-US" sz="800" u="none" strike="noStrike" dirty="0">
                          <a:effectLst/>
                          <a:hlinkClick r:id="rId2"/>
                        </a:rPr>
                        <a:t>http://www.epi.org/publications/entry/trade_policy_and_job_loss</a:t>
                      </a:r>
                      <a:r>
                        <a:rPr lang="en-US" sz="800" u="none" strike="noStrike" dirty="0" smtClean="0">
                          <a:effectLst/>
                          <a:hlinkClick r:id="rId2"/>
                        </a:rPr>
                        <a:t>/</a:t>
                      </a:r>
                      <a:r>
                        <a:rPr lang="en-US" sz="800" u="none" strike="noStrike" dirty="0" smtClean="0">
                          <a:effectLst/>
                        </a:rPr>
                        <a:t> ;  Table updated to reflect global results</a:t>
                      </a:r>
                    </a:p>
                    <a:p>
                      <a:pPr algn="l" fontAlgn="b"/>
                      <a:r>
                        <a:rPr lang="en-US" sz="800" u="none" strike="noStrike" dirty="0" smtClean="0">
                          <a:effectLst/>
                        </a:rPr>
                        <a:t>  in USITC </a:t>
                      </a:r>
                      <a:r>
                        <a:rPr lang="en-US" sz="800" u="none" strike="noStrike" baseline="0" dirty="0" smtClean="0">
                          <a:effectLst/>
                        </a:rPr>
                        <a:t> March 2010, corrected printing.  </a:t>
                      </a:r>
                      <a:endParaRPr lang="en-US" sz="800" b="0" i="0" u="none" strike="noStrike" dirty="0">
                        <a:effectLst/>
                        <a:latin typeface="Calibri"/>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40" marR="5540" marT="5540" marB="0" anchor="b"/>
                </a:tc>
              </a:tr>
              <a:tr h="132954">
                <a:tc gridSpan="6">
                  <a:txBody>
                    <a:bodyPr/>
                    <a:lstStyle/>
                    <a:p>
                      <a:pPr algn="l" fontAlgn="b"/>
                      <a:r>
                        <a:rPr lang="en-US" sz="800" u="none" strike="noStrike">
                          <a:effectLst/>
                        </a:rPr>
                        <a:t>  U.S. International Trade Commission. 2010. "U.S. Korea Free Trade Agreement:  Potential Economy-</a:t>
                      </a:r>
                      <a:endParaRPr lang="en-US" sz="800" b="0" i="0" u="none" strike="noStrike">
                        <a:effectLst/>
                        <a:latin typeface="Calibri"/>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40" marR="5540" marT="5540" marB="0" anchor="b"/>
                </a:tc>
              </a:tr>
              <a:tr h="132954">
                <a:tc gridSpan="6">
                  <a:txBody>
                    <a:bodyPr/>
                    <a:lstStyle/>
                    <a:p>
                      <a:pPr algn="l" fontAlgn="b"/>
                      <a:r>
                        <a:rPr lang="en-US" sz="800" u="none" strike="noStrike">
                          <a:effectLst/>
                        </a:rPr>
                        <a:t>  wide and Selected Sectoral Effects."  Washington, D.C.:  U.S. International Trade Commission.  </a:t>
                      </a:r>
                      <a:endParaRPr lang="en-US" sz="800" b="0" i="0" u="none" strike="noStrike">
                        <a:effectLst/>
                        <a:latin typeface="Calibri"/>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a:endParaRPr>
                    </a:p>
                  </a:txBody>
                  <a:tcPr marL="5540" marR="5540" marT="5540" marB="0" anchor="b"/>
                </a:tc>
              </a:tr>
              <a:tr h="178987">
                <a:tc gridSpan="7">
                  <a:txBody>
                    <a:bodyPr/>
                    <a:lstStyle/>
                    <a:p>
                      <a:pPr algn="l" fontAlgn="b"/>
                      <a:r>
                        <a:rPr lang="en-US" sz="800" u="none" strike="noStrike" dirty="0">
                          <a:effectLst/>
                        </a:rPr>
                        <a:t>  Publication 3949.  </a:t>
                      </a:r>
                      <a:r>
                        <a:rPr lang="en-US" sz="800" u="none" strike="noStrike" dirty="0" smtClean="0">
                          <a:effectLst/>
                        </a:rPr>
                        <a:t>Corrected printing.  March </a:t>
                      </a:r>
                      <a:r>
                        <a:rPr lang="en-US" sz="800" u="none" strike="noStrike" dirty="0">
                          <a:effectLst/>
                        </a:rPr>
                        <a:t>2010.  http://www.usitc.gov/publications/docs/pubs/2104F/pub3949.pdf</a:t>
                      </a:r>
                      <a:endParaRPr lang="en-US" sz="800" b="0" i="0" u="none" strike="noStrike" dirty="0">
                        <a:effectLst/>
                        <a:latin typeface="Calibri"/>
                      </a:endParaRPr>
                    </a:p>
                  </a:txBody>
                  <a:tcPr marL="5540" marR="5540" marT="554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53867943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USITC projections versus actual</a:t>
            </a:r>
            <a:endParaRPr lang="en-US" sz="4000" dirty="0"/>
          </a:p>
        </p:txBody>
      </p:sp>
      <p:pic>
        <p:nvPicPr>
          <p:cNvPr id="2050" name="Picture 2"/>
          <p:cNvPicPr>
            <a:picLocks noChangeAspect="1" noChangeArrowheads="1"/>
          </p:cNvPicPr>
          <p:nvPr/>
        </p:nvPicPr>
        <p:blipFill>
          <a:blip r:embed="rId2" cstate="print"/>
          <a:srcRect/>
          <a:stretch>
            <a:fillRect/>
          </a:stretch>
        </p:blipFill>
        <p:spPr bwMode="auto">
          <a:xfrm>
            <a:off x="304800" y="1600200"/>
            <a:ext cx="8534400" cy="452739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FTA and WTO impacts</a:t>
            </a:r>
            <a:endParaRPr lang="en-US" sz="4000" dirty="0"/>
          </a:p>
        </p:txBody>
      </p:sp>
      <p:pic>
        <p:nvPicPr>
          <p:cNvPr id="3074" name="Picture 2"/>
          <p:cNvPicPr>
            <a:picLocks noChangeAspect="1" noChangeArrowheads="1"/>
          </p:cNvPicPr>
          <p:nvPr/>
        </p:nvPicPr>
        <p:blipFill>
          <a:blip r:embed="rId2" cstate="print"/>
          <a:srcRect/>
          <a:stretch>
            <a:fillRect/>
          </a:stretch>
        </p:blipFill>
        <p:spPr bwMode="auto">
          <a:xfrm>
            <a:off x="533400" y="1552507"/>
            <a:ext cx="8153400" cy="469589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sz="4000" dirty="0" smtClean="0"/>
              <a:t>Likely impacts of trade agreements with Colombia and Korea</a:t>
            </a:r>
            <a:endParaRPr lang="en-US" sz="4000" dirty="0"/>
          </a:p>
        </p:txBody>
      </p:sp>
      <p:pic>
        <p:nvPicPr>
          <p:cNvPr id="1026" name="Picture 2"/>
          <p:cNvPicPr>
            <a:picLocks noChangeAspect="1" noChangeArrowheads="1"/>
          </p:cNvPicPr>
          <p:nvPr/>
        </p:nvPicPr>
        <p:blipFill>
          <a:blip r:embed="rId2" cstate="print"/>
          <a:srcRect/>
          <a:stretch>
            <a:fillRect/>
          </a:stretch>
        </p:blipFill>
        <p:spPr bwMode="auto">
          <a:xfrm>
            <a:off x="381000" y="1752600"/>
            <a:ext cx="8422922" cy="44767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sz="4000" dirty="0" smtClean="0"/>
              <a:t>Trade agreements </a:t>
            </a:r>
            <a:r>
              <a:rPr lang="en-US" sz="4000" smtClean="0"/>
              <a:t>with </a:t>
            </a:r>
            <a:r>
              <a:rPr lang="en-US" sz="4000" smtClean="0"/>
              <a:t>Colombia </a:t>
            </a:r>
            <a:r>
              <a:rPr lang="en-US" sz="4000" dirty="0" smtClean="0"/>
              <a:t>and Korea: Jobs impact</a:t>
            </a:r>
            <a:endParaRPr lang="en-US" sz="4000" dirty="0"/>
          </a:p>
        </p:txBody>
      </p:sp>
      <p:pic>
        <p:nvPicPr>
          <p:cNvPr id="5122" name="Picture 2"/>
          <p:cNvPicPr>
            <a:picLocks noChangeAspect="1" noChangeArrowheads="1"/>
          </p:cNvPicPr>
          <p:nvPr/>
        </p:nvPicPr>
        <p:blipFill>
          <a:blip r:embed="rId2" cstate="print"/>
          <a:srcRect/>
          <a:stretch>
            <a:fillRect/>
          </a:stretch>
        </p:blipFill>
        <p:spPr bwMode="auto">
          <a:xfrm>
            <a:off x="228600" y="1828800"/>
            <a:ext cx="8656769" cy="4319587"/>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246256" y="297366"/>
          <a:ext cx="8651488" cy="62632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236804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nvGraphicFramePr>
        <p:xfrm>
          <a:off x="246256" y="297366"/>
          <a:ext cx="8651488" cy="62632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236804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246256" y="297366"/>
          <a:ext cx="8651488" cy="62632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14055</TotalTime>
  <Words>1460</Words>
  <Application>Microsoft Office PowerPoint</Application>
  <PresentationFormat>On-screen Show (4:3)</PresentationFormat>
  <Paragraphs>442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1_Office Theme</vt:lpstr>
      <vt:lpstr>PowerPoint Presentation</vt:lpstr>
      <vt:lpstr>PowerPoint Presentation</vt:lpstr>
      <vt:lpstr>USITC projections versus actual</vt:lpstr>
      <vt:lpstr>FTA and WTO impacts</vt:lpstr>
      <vt:lpstr>Likely impacts of trade agreements with Colombia and Korea</vt:lpstr>
      <vt:lpstr>Trade agreements with Colombia and Korea: Jobs impact</vt:lpstr>
      <vt:lpstr>PowerPoint Presentation</vt:lpstr>
      <vt:lpstr>PowerPoint Presentation</vt:lpstr>
      <vt:lpstr>PowerPoint Presentation</vt:lpstr>
      <vt:lpstr>Lessons from NAFTA</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ahertel</dc:creator>
  <cp:lastModifiedBy> </cp:lastModifiedBy>
  <cp:revision>689</cp:revision>
  <cp:lastPrinted>2011-01-28T19:07:50Z</cp:lastPrinted>
  <dcterms:created xsi:type="dcterms:W3CDTF">2009-04-10T20:12:41Z</dcterms:created>
  <dcterms:modified xsi:type="dcterms:W3CDTF">2011-06-29T19:56:01Z</dcterms:modified>
</cp:coreProperties>
</file>