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6" r:id="rId2"/>
    <p:sldId id="264" r:id="rId3"/>
    <p:sldId id="265" r:id="rId4"/>
    <p:sldId id="272" r:id="rId5"/>
    <p:sldId id="279" r:id="rId6"/>
    <p:sldId id="268" r:id="rId7"/>
    <p:sldId id="280" r:id="rId8"/>
    <p:sldId id="281" r:id="rId9"/>
    <p:sldId id="278" r:id="rId10"/>
    <p:sldId id="284" r:id="rId11"/>
    <p:sldId id="285" r:id="rId12"/>
    <p:sldId id="286" r:id="rId13"/>
    <p:sldId id="287" r:id="rId14"/>
    <p:sldId id="288" r:id="rId15"/>
    <p:sldId id="289" r:id="rId1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114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5" d="100"/>
          <a:sy n="95" d="100"/>
        </p:scale>
        <p:origin x="-2648" y="-8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Computer:Users:kimclausing:Desktop:chapter:2011%20data%20cop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kimclausing:Desktop:book:Sources:chapter%207:Jobs%20and%20Income%202014%20copy.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kimclausing:Desktop:baseshift:pictures,%20gross%20and%20dinv%20bench.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kimclausing:Downloads:fredgraph.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kimclausing:Desktop:Forbes%20Figure%20Upda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dLbls>
          <c:showLegendKey val="0"/>
          <c:showVal val="0"/>
          <c:showCatName val="0"/>
          <c:showSerName val="0"/>
          <c:showPercent val="0"/>
          <c:showBubbleSize val="0"/>
        </c:dLbls>
        <c:gapWidth val="150"/>
        <c:axId val="-2085736088"/>
        <c:axId val="-2085709448"/>
      </c:barChart>
      <c:catAx>
        <c:axId val="-2085736088"/>
        <c:scaling>
          <c:orientation val="minMax"/>
        </c:scaling>
        <c:delete val="0"/>
        <c:axPos val="b"/>
        <c:majorTickMark val="out"/>
        <c:minorTickMark val="none"/>
        <c:tickLblPos val="nextTo"/>
        <c:crossAx val="-2085709448"/>
        <c:crosses val="autoZero"/>
        <c:auto val="1"/>
        <c:lblAlgn val="ctr"/>
        <c:lblOffset val="100"/>
        <c:noMultiLvlLbl val="0"/>
      </c:catAx>
      <c:valAx>
        <c:axId val="-2085709448"/>
        <c:scaling>
          <c:orientation val="minMax"/>
        </c:scaling>
        <c:delete val="0"/>
        <c:axPos val="l"/>
        <c:majorGridlines/>
        <c:numFmt formatCode="0.0%" sourceLinked="1"/>
        <c:majorTickMark val="out"/>
        <c:minorTickMark val="none"/>
        <c:tickLblPos val="nextTo"/>
        <c:crossAx val="-2085736088"/>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spPr>
            <a:solidFill>
              <a:srgbClr val="0000FF"/>
            </a:solidFill>
          </c:spPr>
          <c:invertIfNegative val="0"/>
          <c:cat>
            <c:strRef>
              <c:f>'Table I.A 1'!$L$101:$L$110</c:f>
              <c:strCache>
                <c:ptCount val="10"/>
                <c:pt idx="0">
                  <c:v>Netherlands</c:v>
                </c:pt>
                <c:pt idx="1">
                  <c:v>Luxembourg</c:v>
                </c:pt>
                <c:pt idx="2">
                  <c:v>Ireland</c:v>
                </c:pt>
                <c:pt idx="3">
                  <c:v>Bermuda</c:v>
                </c:pt>
                <c:pt idx="4">
                  <c:v>U.K.</c:v>
                </c:pt>
                <c:pt idx="5">
                  <c:v>Canada</c:v>
                </c:pt>
                <c:pt idx="6">
                  <c:v>Caymans</c:v>
                </c:pt>
                <c:pt idx="7">
                  <c:v>Switzerland</c:v>
                </c:pt>
                <c:pt idx="8">
                  <c:v>Singapore</c:v>
                </c:pt>
                <c:pt idx="9">
                  <c:v>China</c:v>
                </c:pt>
              </c:strCache>
            </c:strRef>
          </c:cat>
          <c:val>
            <c:numRef>
              <c:f>'Table I.A 1'!$K$101:$K$110</c:f>
              <c:numCache>
                <c:formatCode>0.00%</c:formatCode>
                <c:ptCount val="10"/>
                <c:pt idx="0">
                  <c:v>0.139230347332183</c:v>
                </c:pt>
                <c:pt idx="1">
                  <c:v>0.101933737609113</c:v>
                </c:pt>
                <c:pt idx="2">
                  <c:v>0.0843076131719122</c:v>
                </c:pt>
                <c:pt idx="3">
                  <c:v>0.0730128874524738</c:v>
                </c:pt>
                <c:pt idx="4">
                  <c:v>0.0729431669233415</c:v>
                </c:pt>
                <c:pt idx="5">
                  <c:v>0.0580826234750571</c:v>
                </c:pt>
                <c:pt idx="6">
                  <c:v>0.0562373534706879</c:v>
                </c:pt>
                <c:pt idx="7">
                  <c:v>0.053161903463406</c:v>
                </c:pt>
                <c:pt idx="8">
                  <c:v>0.0359238899717089</c:v>
                </c:pt>
                <c:pt idx="9">
                  <c:v>0.0249506533588252</c:v>
                </c:pt>
              </c:numCache>
            </c:numRef>
          </c:val>
        </c:ser>
        <c:dLbls>
          <c:showLegendKey val="0"/>
          <c:showVal val="0"/>
          <c:showCatName val="0"/>
          <c:showSerName val="0"/>
          <c:showPercent val="0"/>
          <c:showBubbleSize val="0"/>
        </c:dLbls>
        <c:gapWidth val="150"/>
        <c:axId val="-2143956872"/>
        <c:axId val="-2143850040"/>
      </c:barChart>
      <c:catAx>
        <c:axId val="-2143956872"/>
        <c:scaling>
          <c:orientation val="minMax"/>
        </c:scaling>
        <c:delete val="0"/>
        <c:axPos val="b"/>
        <c:numFmt formatCode="General" sourceLinked="1"/>
        <c:majorTickMark val="out"/>
        <c:minorTickMark val="none"/>
        <c:tickLblPos val="nextTo"/>
        <c:txPr>
          <a:bodyPr/>
          <a:lstStyle/>
          <a:p>
            <a:pPr>
              <a:defRPr sz="1200"/>
            </a:pPr>
            <a:endParaRPr lang="en-US"/>
          </a:p>
        </c:txPr>
        <c:crossAx val="-2143850040"/>
        <c:crosses val="autoZero"/>
        <c:auto val="1"/>
        <c:lblAlgn val="ctr"/>
        <c:lblOffset val="100"/>
        <c:noMultiLvlLbl val="0"/>
      </c:catAx>
      <c:valAx>
        <c:axId val="-2143850040"/>
        <c:scaling>
          <c:orientation val="minMax"/>
        </c:scaling>
        <c:delete val="0"/>
        <c:axPos val="l"/>
        <c:majorGridlines/>
        <c:title>
          <c:tx>
            <c:rich>
              <a:bodyPr rot="-5400000" vert="horz"/>
              <a:lstStyle/>
              <a:p>
                <a:pPr>
                  <a:defRPr sz="1200"/>
                </a:pPr>
                <a:r>
                  <a:rPr lang="en-US" sz="1200"/>
                  <a:t>Share of World</a:t>
                </a:r>
                <a:r>
                  <a:rPr lang="en-US" sz="1200" baseline="0"/>
                  <a:t> Foriegn Total</a:t>
                </a:r>
                <a:endParaRPr lang="en-US" sz="1200"/>
              </a:p>
            </c:rich>
          </c:tx>
          <c:layout/>
          <c:overlay val="0"/>
        </c:title>
        <c:numFmt formatCode="0%" sourceLinked="0"/>
        <c:majorTickMark val="out"/>
        <c:minorTickMark val="none"/>
        <c:tickLblPos val="nextTo"/>
        <c:crossAx val="-214395687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463846275681057"/>
          <c:y val="0.0367231638418079"/>
          <c:w val="0.935309735588607"/>
          <c:h val="0.932143975954619"/>
        </c:manualLayout>
      </c:layout>
      <c:lineChart>
        <c:grouping val="standard"/>
        <c:varyColors val="0"/>
        <c:ser>
          <c:idx val="0"/>
          <c:order val="0"/>
          <c:tx>
            <c:v>Gross Inc Series</c:v>
          </c:tx>
          <c:spPr>
            <a:ln>
              <a:solidFill>
                <a:srgbClr val="660066"/>
              </a:solidFill>
            </a:ln>
          </c:spPr>
          <c:marker>
            <c:symbol val="none"/>
          </c:marker>
          <c:cat>
            <c:numRef>
              <c:f>Pictures!$A$7:$A$36</c:f>
              <c:numCache>
                <c:formatCode>General</c:formatCode>
                <c:ptCount val="30"/>
                <c:pt idx="0">
                  <c:v>1983.0</c:v>
                </c:pt>
                <c:pt idx="1">
                  <c:v>1984.0</c:v>
                </c:pt>
                <c:pt idx="2">
                  <c:v>1985.0</c:v>
                </c:pt>
                <c:pt idx="3">
                  <c:v>1986.0</c:v>
                </c:pt>
                <c:pt idx="4">
                  <c:v>1987.0</c:v>
                </c:pt>
                <c:pt idx="5">
                  <c:v>1988.0</c:v>
                </c:pt>
                <c:pt idx="6">
                  <c:v>1989.0</c:v>
                </c:pt>
                <c:pt idx="7">
                  <c:v>1990.0</c:v>
                </c:pt>
                <c:pt idx="8">
                  <c:v>1991.0</c:v>
                </c:pt>
                <c:pt idx="9">
                  <c:v>1992.0</c:v>
                </c:pt>
                <c:pt idx="10">
                  <c:v>1993.0</c:v>
                </c:pt>
                <c:pt idx="11">
                  <c:v>1994.0</c:v>
                </c:pt>
                <c:pt idx="12">
                  <c:v>1995.0</c:v>
                </c:pt>
                <c:pt idx="13">
                  <c:v>1996.0</c:v>
                </c:pt>
                <c:pt idx="14">
                  <c:v>1997.0</c:v>
                </c:pt>
                <c:pt idx="15">
                  <c:v>1998.0</c:v>
                </c:pt>
                <c:pt idx="16">
                  <c:v>1999.0</c:v>
                </c:pt>
                <c:pt idx="17">
                  <c:v>2000.0</c:v>
                </c:pt>
                <c:pt idx="18">
                  <c:v>2001.0</c:v>
                </c:pt>
                <c:pt idx="19">
                  <c:v>2002.0</c:v>
                </c:pt>
                <c:pt idx="20">
                  <c:v>2003.0</c:v>
                </c:pt>
                <c:pt idx="21">
                  <c:v>2004.0</c:v>
                </c:pt>
                <c:pt idx="22">
                  <c:v>2005.0</c:v>
                </c:pt>
                <c:pt idx="23">
                  <c:v>2006.0</c:v>
                </c:pt>
                <c:pt idx="24">
                  <c:v>2007.0</c:v>
                </c:pt>
                <c:pt idx="25">
                  <c:v>2008.0</c:v>
                </c:pt>
                <c:pt idx="26">
                  <c:v>2009.0</c:v>
                </c:pt>
                <c:pt idx="27">
                  <c:v>2010.0</c:v>
                </c:pt>
                <c:pt idx="28">
                  <c:v>2011.0</c:v>
                </c:pt>
                <c:pt idx="29">
                  <c:v>2012.0</c:v>
                </c:pt>
              </c:numCache>
            </c:numRef>
          </c:cat>
          <c:val>
            <c:numRef>
              <c:f>'New Beta'!$C$42:$C$71</c:f>
              <c:numCache>
                <c:formatCode>General</c:formatCode>
                <c:ptCount val="30"/>
                <c:pt idx="0">
                  <c:v>0.18121998</c:v>
                </c:pt>
                <c:pt idx="1">
                  <c:v>0.18612711</c:v>
                </c:pt>
                <c:pt idx="2">
                  <c:v>0.8987343</c:v>
                </c:pt>
                <c:pt idx="3">
                  <c:v>3.297138</c:v>
                </c:pt>
                <c:pt idx="4">
                  <c:v>1.7854734</c:v>
                </c:pt>
                <c:pt idx="5">
                  <c:v>-0.8047293</c:v>
                </c:pt>
                <c:pt idx="6">
                  <c:v>-0.2837784</c:v>
                </c:pt>
                <c:pt idx="7">
                  <c:v>1.369488</c:v>
                </c:pt>
                <c:pt idx="8">
                  <c:v>0.6327906</c:v>
                </c:pt>
                <c:pt idx="9">
                  <c:v>0.6072066</c:v>
                </c:pt>
                <c:pt idx="10">
                  <c:v>2.8426257</c:v>
                </c:pt>
                <c:pt idx="11">
                  <c:v>2.892297</c:v>
                </c:pt>
                <c:pt idx="12">
                  <c:v>3.995901</c:v>
                </c:pt>
                <c:pt idx="13">
                  <c:v>4.022786999999978</c:v>
                </c:pt>
                <c:pt idx="14">
                  <c:v>6.089724</c:v>
                </c:pt>
                <c:pt idx="15">
                  <c:v>8.111289</c:v>
                </c:pt>
                <c:pt idx="16">
                  <c:v>11.706726</c:v>
                </c:pt>
                <c:pt idx="17">
                  <c:v>14.445975</c:v>
                </c:pt>
                <c:pt idx="18">
                  <c:v>13.070985</c:v>
                </c:pt>
                <c:pt idx="19">
                  <c:v>21.878148</c:v>
                </c:pt>
                <c:pt idx="20">
                  <c:v>33.20694</c:v>
                </c:pt>
                <c:pt idx="21">
                  <c:v>44.46966</c:v>
                </c:pt>
                <c:pt idx="22">
                  <c:v>52.77531</c:v>
                </c:pt>
                <c:pt idx="23">
                  <c:v>60.8619</c:v>
                </c:pt>
                <c:pt idx="24">
                  <c:v>68.98389</c:v>
                </c:pt>
                <c:pt idx="25">
                  <c:v>76.97297999999998</c:v>
                </c:pt>
                <c:pt idx="26">
                  <c:v>59.283</c:v>
                </c:pt>
                <c:pt idx="27">
                  <c:v>93.10214999999998</c:v>
                </c:pt>
                <c:pt idx="28">
                  <c:v>94.99614</c:v>
                </c:pt>
                <c:pt idx="29">
                  <c:v>111.29247</c:v>
                </c:pt>
              </c:numCache>
            </c:numRef>
          </c:val>
          <c:smooth val="0"/>
        </c:ser>
        <c:dLbls>
          <c:showLegendKey val="0"/>
          <c:showVal val="0"/>
          <c:showCatName val="0"/>
          <c:showSerName val="0"/>
          <c:showPercent val="0"/>
          <c:showBubbleSize val="0"/>
        </c:dLbls>
        <c:marker val="1"/>
        <c:smooth val="0"/>
        <c:axId val="-2106722744"/>
        <c:axId val="-2106719736"/>
      </c:lineChart>
      <c:catAx>
        <c:axId val="-2106722744"/>
        <c:scaling>
          <c:orientation val="minMax"/>
        </c:scaling>
        <c:delete val="0"/>
        <c:axPos val="b"/>
        <c:numFmt formatCode="General" sourceLinked="1"/>
        <c:majorTickMark val="out"/>
        <c:minorTickMark val="none"/>
        <c:tickLblPos val="nextTo"/>
        <c:crossAx val="-2106719736"/>
        <c:crosses val="autoZero"/>
        <c:auto val="1"/>
        <c:lblAlgn val="ctr"/>
        <c:lblOffset val="100"/>
        <c:noMultiLvlLbl val="0"/>
      </c:catAx>
      <c:valAx>
        <c:axId val="-2106719736"/>
        <c:scaling>
          <c:orientation val="minMax"/>
        </c:scaling>
        <c:delete val="0"/>
        <c:axPos val="l"/>
        <c:majorGridlines/>
        <c:numFmt formatCode="General" sourceLinked="1"/>
        <c:majorTickMark val="out"/>
        <c:minorTickMark val="none"/>
        <c:tickLblPos val="nextTo"/>
        <c:crossAx val="-2106722744"/>
        <c:crosses val="autoZero"/>
        <c:crossBetween val="between"/>
      </c:valAx>
      <c:spPr>
        <a:solidFill>
          <a:srgbClr val="CBFAFF"/>
        </a:solidFill>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spPr>
            <a:ln>
              <a:solidFill>
                <a:schemeClr val="tx2"/>
              </a:solidFill>
            </a:ln>
          </c:spPr>
          <c:marker>
            <c:symbol val="none"/>
          </c:marker>
          <c:cat>
            <c:numRef>
              <c:f>'FRED Graph'!$A$14:$A$68</c:f>
              <c:numCache>
                <c:formatCode>0</c:formatCode>
                <c:ptCount val="55"/>
                <c:pt idx="0">
                  <c:v>1960.0</c:v>
                </c:pt>
                <c:pt idx="1">
                  <c:v>1961.0</c:v>
                </c:pt>
                <c:pt idx="2">
                  <c:v>1962.0</c:v>
                </c:pt>
                <c:pt idx="3">
                  <c:v>1963.0</c:v>
                </c:pt>
                <c:pt idx="4">
                  <c:v>1964.0</c:v>
                </c:pt>
                <c:pt idx="5">
                  <c:v>1965.0</c:v>
                </c:pt>
                <c:pt idx="6">
                  <c:v>1966.0</c:v>
                </c:pt>
                <c:pt idx="7">
                  <c:v>1967.0</c:v>
                </c:pt>
                <c:pt idx="8">
                  <c:v>1968.0</c:v>
                </c:pt>
                <c:pt idx="9">
                  <c:v>1969.0</c:v>
                </c:pt>
                <c:pt idx="10">
                  <c:v>1970.0</c:v>
                </c:pt>
                <c:pt idx="11">
                  <c:v>1971.0</c:v>
                </c:pt>
                <c:pt idx="12">
                  <c:v>1972.0</c:v>
                </c:pt>
                <c:pt idx="13">
                  <c:v>1973.0</c:v>
                </c:pt>
                <c:pt idx="14">
                  <c:v>1974.0</c:v>
                </c:pt>
                <c:pt idx="15">
                  <c:v>1975.0</c:v>
                </c:pt>
                <c:pt idx="16">
                  <c:v>1976.0</c:v>
                </c:pt>
                <c:pt idx="17">
                  <c:v>1977.0</c:v>
                </c:pt>
                <c:pt idx="18">
                  <c:v>1978.0</c:v>
                </c:pt>
                <c:pt idx="19">
                  <c:v>1979.0</c:v>
                </c:pt>
                <c:pt idx="20">
                  <c:v>1980.0</c:v>
                </c:pt>
                <c:pt idx="21">
                  <c:v>1981.0</c:v>
                </c:pt>
                <c:pt idx="22">
                  <c:v>1982.0</c:v>
                </c:pt>
                <c:pt idx="23">
                  <c:v>1983.0</c:v>
                </c:pt>
                <c:pt idx="24">
                  <c:v>1984.0</c:v>
                </c:pt>
                <c:pt idx="25">
                  <c:v>1985.0</c:v>
                </c:pt>
                <c:pt idx="26">
                  <c:v>1986.0</c:v>
                </c:pt>
                <c:pt idx="27">
                  <c:v>1987.0</c:v>
                </c:pt>
                <c:pt idx="28">
                  <c:v>1988.0</c:v>
                </c:pt>
                <c:pt idx="29">
                  <c:v>1989.0</c:v>
                </c:pt>
                <c:pt idx="30">
                  <c:v>1990.0</c:v>
                </c:pt>
                <c:pt idx="31">
                  <c:v>1991.0</c:v>
                </c:pt>
                <c:pt idx="32">
                  <c:v>1992.0</c:v>
                </c:pt>
                <c:pt idx="33">
                  <c:v>1993.0</c:v>
                </c:pt>
                <c:pt idx="34">
                  <c:v>1994.0</c:v>
                </c:pt>
                <c:pt idx="35">
                  <c:v>1995.0</c:v>
                </c:pt>
                <c:pt idx="36">
                  <c:v>1996.0</c:v>
                </c:pt>
                <c:pt idx="37">
                  <c:v>1997.0</c:v>
                </c:pt>
                <c:pt idx="38">
                  <c:v>1998.0</c:v>
                </c:pt>
                <c:pt idx="39">
                  <c:v>1999.0</c:v>
                </c:pt>
                <c:pt idx="40">
                  <c:v>2000.0</c:v>
                </c:pt>
                <c:pt idx="41">
                  <c:v>2001.0</c:v>
                </c:pt>
                <c:pt idx="42">
                  <c:v>2002.0</c:v>
                </c:pt>
                <c:pt idx="43">
                  <c:v>2003.0</c:v>
                </c:pt>
                <c:pt idx="44">
                  <c:v>2004.0</c:v>
                </c:pt>
                <c:pt idx="45">
                  <c:v>2005.0</c:v>
                </c:pt>
                <c:pt idx="46">
                  <c:v>2006.0</c:v>
                </c:pt>
                <c:pt idx="47">
                  <c:v>2007.0</c:v>
                </c:pt>
                <c:pt idx="48">
                  <c:v>2008.0</c:v>
                </c:pt>
                <c:pt idx="49">
                  <c:v>2009.0</c:v>
                </c:pt>
                <c:pt idx="50">
                  <c:v>2010.0</c:v>
                </c:pt>
                <c:pt idx="51">
                  <c:v>2011.0</c:v>
                </c:pt>
                <c:pt idx="52">
                  <c:v>2012.0</c:v>
                </c:pt>
                <c:pt idx="53">
                  <c:v>2013.0</c:v>
                </c:pt>
                <c:pt idx="54">
                  <c:v>2014.0</c:v>
                </c:pt>
              </c:numCache>
            </c:numRef>
          </c:cat>
          <c:val>
            <c:numRef>
              <c:f>'FRED Graph'!$B$14:$B$68</c:f>
              <c:numCache>
                <c:formatCode>0.0%</c:formatCode>
                <c:ptCount val="55"/>
                <c:pt idx="0">
                  <c:v>0.0572427756304068</c:v>
                </c:pt>
                <c:pt idx="1">
                  <c:v>0.0550328421800106</c:v>
                </c:pt>
                <c:pt idx="2">
                  <c:v>0.0580069410014873</c:v>
                </c:pt>
                <c:pt idx="3">
                  <c:v>0.0596617601002192</c:v>
                </c:pt>
                <c:pt idx="4">
                  <c:v>0.063137941090697</c:v>
                </c:pt>
                <c:pt idx="5">
                  <c:v>0.0700551297566223</c:v>
                </c:pt>
                <c:pt idx="6">
                  <c:v>0.0693166482640167</c:v>
                </c:pt>
                <c:pt idx="7">
                  <c:v>0.0634791690843681</c:v>
                </c:pt>
                <c:pt idx="8">
                  <c:v>0.0618567639257294</c:v>
                </c:pt>
                <c:pt idx="9">
                  <c:v>0.0555936856554564</c:v>
                </c:pt>
                <c:pt idx="10">
                  <c:v>0.0478669021284506</c:v>
                </c:pt>
                <c:pt idx="11">
                  <c:v>0.0523206028429526</c:v>
                </c:pt>
                <c:pt idx="12">
                  <c:v>0.0573923892701185</c:v>
                </c:pt>
                <c:pt idx="13">
                  <c:v>0.0673386532269354</c:v>
                </c:pt>
                <c:pt idx="14">
                  <c:v>0.0702479338842975</c:v>
                </c:pt>
                <c:pt idx="15">
                  <c:v>0.0610456510154538</c:v>
                </c:pt>
                <c:pt idx="16">
                  <c:v>0.0697166595654026</c:v>
                </c:pt>
                <c:pt idx="17">
                  <c:v>0.0738255033557047</c:v>
                </c:pt>
                <c:pt idx="18">
                  <c:v>0.0787575320376814</c:v>
                </c:pt>
                <c:pt idx="19">
                  <c:v>0.0801990730187676</c:v>
                </c:pt>
                <c:pt idx="20">
                  <c:v>0.0683318777292576</c:v>
                </c:pt>
                <c:pt idx="21">
                  <c:v>0.0598878853939583</c:v>
                </c:pt>
                <c:pt idx="22">
                  <c:v>0.0495665171898356</c:v>
                </c:pt>
                <c:pt idx="23">
                  <c:v>0.0503559550314725</c:v>
                </c:pt>
                <c:pt idx="24">
                  <c:v>0.0496696117009429</c:v>
                </c:pt>
                <c:pt idx="25">
                  <c:v>0.0437793319223337</c:v>
                </c:pt>
                <c:pt idx="26">
                  <c:v>0.0340951177534258</c:v>
                </c:pt>
                <c:pt idx="27">
                  <c:v>0.0411482074658125</c:v>
                </c:pt>
                <c:pt idx="28">
                  <c:v>0.0469672162357689</c:v>
                </c:pt>
                <c:pt idx="29">
                  <c:v>0.0430033405800944</c:v>
                </c:pt>
                <c:pt idx="30">
                  <c:v>0.0432470399357816</c:v>
                </c:pt>
                <c:pt idx="31">
                  <c:v>0.0470837854910027</c:v>
                </c:pt>
                <c:pt idx="32">
                  <c:v>0.0480020797333048</c:v>
                </c:pt>
                <c:pt idx="33">
                  <c:v>0.0486865250701441</c:v>
                </c:pt>
                <c:pt idx="34">
                  <c:v>0.0559052101576182</c:v>
                </c:pt>
                <c:pt idx="35">
                  <c:v>0.0609856343210553</c:v>
                </c:pt>
                <c:pt idx="36">
                  <c:v>0.0626280832572035</c:v>
                </c:pt>
                <c:pt idx="37">
                  <c:v>0.0640645873264796</c:v>
                </c:pt>
                <c:pt idx="38">
                  <c:v>0.0527769220613475</c:v>
                </c:pt>
                <c:pt idx="39">
                  <c:v>0.0525226176427965</c:v>
                </c:pt>
                <c:pt idx="40">
                  <c:v>0.0468652769135034</c:v>
                </c:pt>
                <c:pt idx="41">
                  <c:v>0.0458773465890904</c:v>
                </c:pt>
                <c:pt idx="42">
                  <c:v>0.0543475290366659</c:v>
                </c:pt>
                <c:pt idx="43">
                  <c:v>0.0630456879251479</c:v>
                </c:pt>
                <c:pt idx="44">
                  <c:v>0.0772715052668453</c:v>
                </c:pt>
                <c:pt idx="45">
                  <c:v>0.0947707676210696</c:v>
                </c:pt>
                <c:pt idx="46">
                  <c:v>0.0994594360525119</c:v>
                </c:pt>
                <c:pt idx="47">
                  <c:v>0.0899941979333591</c:v>
                </c:pt>
                <c:pt idx="48">
                  <c:v>0.07292133762722</c:v>
                </c:pt>
                <c:pt idx="49">
                  <c:v>0.0834402546692836</c:v>
                </c:pt>
                <c:pt idx="50">
                  <c:v>0.098246505038625</c:v>
                </c:pt>
                <c:pt idx="51">
                  <c:v>0.0920034282989322</c:v>
                </c:pt>
                <c:pt idx="52">
                  <c:v>0.104188718253452</c:v>
                </c:pt>
                <c:pt idx="53">
                  <c:v>0.101589130539152</c:v>
                </c:pt>
                <c:pt idx="54">
                  <c:v>0.0976418166830949</c:v>
                </c:pt>
              </c:numCache>
            </c:numRef>
          </c:val>
          <c:smooth val="0"/>
        </c:ser>
        <c:dLbls>
          <c:showLegendKey val="0"/>
          <c:showVal val="0"/>
          <c:showCatName val="0"/>
          <c:showSerName val="0"/>
          <c:showPercent val="0"/>
          <c:showBubbleSize val="0"/>
        </c:dLbls>
        <c:marker val="1"/>
        <c:smooth val="0"/>
        <c:axId val="2135018664"/>
        <c:axId val="2135677768"/>
      </c:lineChart>
      <c:catAx>
        <c:axId val="2135018664"/>
        <c:scaling>
          <c:orientation val="minMax"/>
        </c:scaling>
        <c:delete val="0"/>
        <c:axPos val="b"/>
        <c:numFmt formatCode="0" sourceLinked="1"/>
        <c:majorTickMark val="out"/>
        <c:minorTickMark val="none"/>
        <c:tickLblPos val="nextTo"/>
        <c:crossAx val="2135677768"/>
        <c:crosses val="autoZero"/>
        <c:auto val="1"/>
        <c:lblAlgn val="ctr"/>
        <c:lblOffset val="100"/>
        <c:noMultiLvlLbl val="0"/>
      </c:catAx>
      <c:valAx>
        <c:axId val="2135677768"/>
        <c:scaling>
          <c:orientation val="minMax"/>
        </c:scaling>
        <c:delete val="0"/>
        <c:axPos val="l"/>
        <c:majorGridlines/>
        <c:numFmt formatCode="0.0%" sourceLinked="1"/>
        <c:majorTickMark val="out"/>
        <c:minorTickMark val="none"/>
        <c:tickLblPos val="nextTo"/>
        <c:crossAx val="2135018664"/>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v>2014</c:v>
          </c:tx>
          <c:spPr>
            <a:solidFill>
              <a:srgbClr val="A4FFFE"/>
            </a:solidFill>
          </c:spPr>
          <c:invertIfNegative val="0"/>
          <c:cat>
            <c:strRef>
              <c:f>Sheet1!$A$3:$A$9</c:f>
              <c:strCache>
                <c:ptCount val="7"/>
                <c:pt idx="0">
                  <c:v>GDP</c:v>
                </c:pt>
                <c:pt idx="1">
                  <c:v>GDP in PPP</c:v>
                </c:pt>
                <c:pt idx="2">
                  <c:v>Global 2000 Count</c:v>
                </c:pt>
                <c:pt idx="3">
                  <c:v>Global 2000 Sales</c:v>
                </c:pt>
                <c:pt idx="4">
                  <c:v>Global 2000 Profits</c:v>
                </c:pt>
                <c:pt idx="5">
                  <c:v>Global 2000 Assets</c:v>
                </c:pt>
                <c:pt idx="6">
                  <c:v>Global 2000 Market Cap.</c:v>
                </c:pt>
              </c:strCache>
            </c:strRef>
          </c:cat>
          <c:val>
            <c:numRef>
              <c:f>Sheet1!$B$3:$B$9</c:f>
              <c:numCache>
                <c:formatCode>General</c:formatCode>
                <c:ptCount val="7"/>
                <c:pt idx="0">
                  <c:v>0.224</c:v>
                </c:pt>
                <c:pt idx="1">
                  <c:v>0.16</c:v>
                </c:pt>
                <c:pt idx="2">
                  <c:v>0.289</c:v>
                </c:pt>
                <c:pt idx="3">
                  <c:v>0.307</c:v>
                </c:pt>
                <c:pt idx="4">
                  <c:v>0.353</c:v>
                </c:pt>
                <c:pt idx="5">
                  <c:v>0.238</c:v>
                </c:pt>
                <c:pt idx="6">
                  <c:v>0.415</c:v>
                </c:pt>
              </c:numCache>
            </c:numRef>
          </c:val>
        </c:ser>
        <c:ser>
          <c:idx val="1"/>
          <c:order val="1"/>
          <c:tx>
            <c:v>2016</c:v>
          </c:tx>
          <c:spPr>
            <a:solidFill>
              <a:srgbClr val="0000FF"/>
            </a:solidFill>
          </c:spPr>
          <c:invertIfNegative val="0"/>
          <c:val>
            <c:numRef>
              <c:f>Sheet1!$C$3:$C$9</c:f>
              <c:numCache>
                <c:formatCode>General</c:formatCode>
                <c:ptCount val="7"/>
                <c:pt idx="0">
                  <c:v>0.22</c:v>
                </c:pt>
                <c:pt idx="1">
                  <c:v>0.157</c:v>
                </c:pt>
                <c:pt idx="2" formatCode="0.0%">
                  <c:v>0.2815</c:v>
                </c:pt>
                <c:pt idx="3" formatCode="0.0%">
                  <c:v>0.326188555974555</c:v>
                </c:pt>
                <c:pt idx="4" formatCode="0.0%">
                  <c:v>0.46793310536076</c:v>
                </c:pt>
                <c:pt idx="5" formatCode="0.0%">
                  <c:v>0.239797143349825</c:v>
                </c:pt>
                <c:pt idx="6" formatCode="0.0%">
                  <c:v>0.439067158250067</c:v>
                </c:pt>
              </c:numCache>
            </c:numRef>
          </c:val>
        </c:ser>
        <c:dLbls>
          <c:showLegendKey val="0"/>
          <c:showVal val="0"/>
          <c:showCatName val="0"/>
          <c:showSerName val="0"/>
          <c:showPercent val="0"/>
          <c:showBubbleSize val="0"/>
        </c:dLbls>
        <c:gapWidth val="150"/>
        <c:axId val="-2147340680"/>
        <c:axId val="-2146678168"/>
      </c:barChart>
      <c:catAx>
        <c:axId val="-2147340680"/>
        <c:scaling>
          <c:orientation val="minMax"/>
        </c:scaling>
        <c:delete val="0"/>
        <c:axPos val="b"/>
        <c:majorTickMark val="out"/>
        <c:minorTickMark val="none"/>
        <c:tickLblPos val="nextTo"/>
        <c:txPr>
          <a:bodyPr/>
          <a:lstStyle/>
          <a:p>
            <a:pPr>
              <a:defRPr sz="1200"/>
            </a:pPr>
            <a:endParaRPr lang="en-US"/>
          </a:p>
        </c:txPr>
        <c:crossAx val="-2146678168"/>
        <c:crosses val="autoZero"/>
        <c:auto val="1"/>
        <c:lblAlgn val="ctr"/>
        <c:lblOffset val="100"/>
        <c:noMultiLvlLbl val="0"/>
      </c:catAx>
      <c:valAx>
        <c:axId val="-2146678168"/>
        <c:scaling>
          <c:orientation val="minMax"/>
        </c:scaling>
        <c:delete val="0"/>
        <c:axPos val="l"/>
        <c:majorGridlines/>
        <c:numFmt formatCode="General" sourceLinked="1"/>
        <c:majorTickMark val="out"/>
        <c:minorTickMark val="none"/>
        <c:tickLblPos val="nextTo"/>
        <c:txPr>
          <a:bodyPr/>
          <a:lstStyle/>
          <a:p>
            <a:pPr>
              <a:defRPr sz="1200"/>
            </a:pPr>
            <a:endParaRPr lang="en-US"/>
          </a:p>
        </c:txPr>
        <c:crossAx val="-2147340680"/>
        <c:crosses val="autoZero"/>
        <c:crossBetween val="between"/>
      </c:valAx>
    </c:plotArea>
    <c:legend>
      <c:legendPos val="b"/>
      <c:layout>
        <c:manualLayout>
          <c:xMode val="edge"/>
          <c:yMode val="edge"/>
          <c:x val="0.310394010178983"/>
          <c:y val="0.893897243531254"/>
          <c:w val="0.436186439366985"/>
          <c:h val="0.0917966048235387"/>
        </c:manualLayout>
      </c:layout>
      <c:overlay val="0"/>
      <c:txPr>
        <a:bodyPr/>
        <a:lstStyle/>
        <a:p>
          <a:pPr>
            <a:defRPr sz="12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0419"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60420"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pPr>
              <a:defRPr/>
            </a:pPr>
            <a:fld id="{1D6BBB2F-B802-8A42-BA34-F417D6CB8A24}" type="slidenum">
              <a:rPr lang="en-US"/>
              <a:pPr>
                <a:defRPr/>
              </a:pPr>
              <a:t>‹#›</a:t>
            </a:fld>
            <a:endParaRPr lang="en-US"/>
          </a:p>
        </p:txBody>
      </p:sp>
    </p:spTree>
    <p:extLst>
      <p:ext uri="{BB962C8B-B14F-4D97-AF65-F5344CB8AC3E}">
        <p14:creationId xmlns:p14="http://schemas.microsoft.com/office/powerpoint/2010/main" val="1955058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pPr>
              <a:defRPr/>
            </a:pPr>
            <a:fld id="{D0521C53-4024-7149-9988-E5241DBD3A5F}" type="slidenum">
              <a:rPr lang="en-US"/>
              <a:pPr>
                <a:defRPr/>
              </a:pPr>
              <a:t>‹#›</a:t>
            </a:fld>
            <a:endParaRPr lang="en-US"/>
          </a:p>
        </p:txBody>
      </p:sp>
    </p:spTree>
    <p:extLst>
      <p:ext uri="{BB962C8B-B14F-4D97-AF65-F5344CB8AC3E}">
        <p14:creationId xmlns:p14="http://schemas.microsoft.com/office/powerpoint/2010/main" val="34083193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CA875921-CC0E-0A4F-AA3C-9D74E15DB434}" type="slidenum">
              <a:rPr lang="en-US" sz="1200"/>
              <a:pPr/>
              <a:t>1</a:t>
            </a:fld>
            <a:endParaRPr lang="en-US" sz="1200"/>
          </a:p>
        </p:txBody>
      </p:sp>
      <p:sp>
        <p:nvSpPr>
          <p:cNvPr id="61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9459" name="Rectangle 3"/>
          <p:cNvSpPr>
            <a:spLocks noGrp="1" noChangeArrowheads="1"/>
          </p:cNvSpPr>
          <p:nvPr>
            <p:ph type="body" idx="1"/>
          </p:nvPr>
        </p:nvSpPr>
        <p:spPr>
          <a:noFill/>
        </p:spPr>
        <p:txBody>
          <a:bodyPr/>
          <a:lstStyle/>
          <a:p>
            <a:pPr eaLnBrk="1" hangingPunct="1"/>
            <a:r>
              <a:rPr lang="en-US" dirty="0" smtClean="0"/>
              <a:t>Thank</a:t>
            </a:r>
            <a:r>
              <a:rPr lang="en-US" baseline="0" dirty="0" smtClean="0"/>
              <a:t> you</a:t>
            </a:r>
          </a:p>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AF05F26-8714-1C4F-8051-E29915151FFE}" type="slidenum">
              <a:rPr lang="en-US" sz="1200"/>
              <a:pPr/>
              <a:t>11</a:t>
            </a:fld>
            <a:endParaRPr lang="en-US" sz="1200"/>
          </a:p>
        </p:txBody>
      </p:sp>
      <p:sp>
        <p:nvSpPr>
          <p:cNvPr id="20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7891" name="Rectangle 3"/>
          <p:cNvSpPr>
            <a:spLocks noGrp="1" noChangeArrowheads="1"/>
          </p:cNvSpPr>
          <p:nvPr>
            <p:ph type="body" idx="1"/>
          </p:nvPr>
        </p:nvSpPr>
        <p:spPr>
          <a:noFill/>
        </p:spPr>
        <p:txBody>
          <a:bodyPr/>
          <a:lstStyle/>
          <a:p>
            <a:pPr eaLnBrk="1" hangingPunct="1"/>
            <a:r>
              <a:rPr lang="en-US" dirty="0" smtClean="0"/>
              <a:t>Emphasize TT removes speed limit,</a:t>
            </a:r>
            <a:r>
              <a:rPr lang="en-US" baseline="0" dirty="0" smtClean="0"/>
              <a:t> but GILTI removes zero option. </a:t>
            </a:r>
          </a:p>
          <a:p>
            <a:pPr eaLnBrk="1" hangingPunct="1"/>
            <a:r>
              <a:rPr lang="en-US" dirty="0" smtClean="0"/>
              <a:t>America last.</a:t>
            </a:r>
          </a:p>
          <a:p>
            <a:pPr eaLnBrk="1" hangingPunct="1"/>
            <a:r>
              <a:rPr lang="en-US" dirty="0" smtClean="0"/>
              <a:t>Is the BEAT</a:t>
            </a:r>
            <a:r>
              <a:rPr lang="en-US" baseline="0" dirty="0" smtClean="0"/>
              <a:t> just a starting point?</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AF05F26-8714-1C4F-8051-E29915151FFE}" type="slidenum">
              <a:rPr lang="en-US" sz="1200"/>
              <a:pPr/>
              <a:t>12</a:t>
            </a:fld>
            <a:endParaRPr lang="en-US" sz="1200"/>
          </a:p>
        </p:txBody>
      </p:sp>
      <p:sp>
        <p:nvSpPr>
          <p:cNvPr id="20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7891" name="Rectangle 3"/>
          <p:cNvSpPr>
            <a:spLocks noGrp="1" noChangeArrowheads="1"/>
          </p:cNvSpPr>
          <p:nvPr>
            <p:ph type="body" idx="1"/>
          </p:nvPr>
        </p:nvSpPr>
        <p:spPr>
          <a:noFill/>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ＭＳ Ｐゴシック" charset="0"/>
                <a:cs typeface="ＭＳ Ｐゴシック" charset="0"/>
              </a:rPr>
              <a:t>It is also important to acknowledge that we live in a world of highly integrated global capital markets. And much investment is debt-financed, and the tax treatment of such investments was already highly favorable. So we are likely changing the incentive to invest by far less than we are changing the corporate tax rate.  (And that is what matters for employment, growth.)</a:t>
            </a:r>
          </a:p>
          <a:p>
            <a:pPr eaLnBrk="1" hangingPunct="1"/>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AF05F26-8714-1C4F-8051-E29915151FFE}" type="slidenum">
              <a:rPr lang="en-US" sz="1200"/>
              <a:pPr/>
              <a:t>13</a:t>
            </a:fld>
            <a:endParaRPr lang="en-US" sz="1200"/>
          </a:p>
        </p:txBody>
      </p:sp>
      <p:sp>
        <p:nvSpPr>
          <p:cNvPr id="20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7891" name="Rectangle 3"/>
          <p:cNvSpPr>
            <a:spLocks noGrp="1" noChangeArrowheads="1"/>
          </p:cNvSpPr>
          <p:nvPr>
            <p:ph type="body" idx="1"/>
          </p:nvPr>
        </p:nvSpPr>
        <p:spPr>
          <a:noFill/>
        </p:spPr>
        <p:txBody>
          <a:bodyPr/>
          <a:lstStyle/>
          <a:p>
            <a:pPr eaLnBrk="1" hangingPunct="1"/>
            <a:r>
              <a:rPr lang="en-US" dirty="0" smtClean="0"/>
              <a:t>Several perverse</a:t>
            </a:r>
            <a:r>
              <a:rPr lang="en-US" baseline="0" dirty="0" smtClean="0"/>
              <a:t> features.</a:t>
            </a:r>
          </a:p>
          <a:p>
            <a:pPr eaLnBrk="1" hangingPunct="1"/>
            <a:r>
              <a:rPr lang="en-US" baseline="0" dirty="0" smtClean="0"/>
              <a:t>Broader notions of competitiveness : pay attention to debt, deficits, R&amp;D, infrastructure, education, middle class.</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AF05F26-8714-1C4F-8051-E29915151FFE}" type="slidenum">
              <a:rPr lang="en-US" sz="1200"/>
              <a:pPr/>
              <a:t>14</a:t>
            </a:fld>
            <a:endParaRPr lang="en-US" sz="1200"/>
          </a:p>
        </p:txBody>
      </p:sp>
      <p:sp>
        <p:nvSpPr>
          <p:cNvPr id="20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7891" name="Rectangle 3"/>
          <p:cNvSpPr>
            <a:spLocks noGrp="1" noChangeArrowheads="1"/>
          </p:cNvSpPr>
          <p:nvPr>
            <p:ph type="body" idx="1"/>
          </p:nvPr>
        </p:nvSpPr>
        <p:spPr>
          <a:noFill/>
        </p:spPr>
        <p:txBody>
          <a:bodyPr/>
          <a:lstStyle/>
          <a:p>
            <a:pPr eaLnBrk="1" hangingPunct="1"/>
            <a:r>
              <a:rPr lang="en-US" sz="1200" dirty="0" smtClean="0">
                <a:latin typeface="Arial" charset="0"/>
                <a:ea typeface="ＭＳ Ｐゴシック" charset="0"/>
                <a:cs typeface="ＭＳ Ｐゴシック" charset="0"/>
              </a:rPr>
              <a:t>Risks the larger integrity of the tax system</a:t>
            </a:r>
          </a:p>
          <a:p>
            <a:pPr eaLnBrk="1" hangingPunct="1"/>
            <a:r>
              <a:rPr lang="en-US" sz="1200" kern="1200" dirty="0" smtClean="0">
                <a:solidFill>
                  <a:schemeClr val="tx1"/>
                </a:solidFill>
                <a:effectLst/>
                <a:latin typeface="Arial" charset="0"/>
                <a:ea typeface="ＭＳ Ｐゴシック" charset="0"/>
                <a:cs typeface="ＭＳ Ｐゴシック" charset="0"/>
              </a:rPr>
              <a:t>It is important to remember that the US government does not tax most US equity income at an individual level, so the corporate level is our only level of tax</a:t>
            </a:r>
            <a:r>
              <a:rPr lang="en-US" dirty="0" smtClean="0">
                <a:effectLst/>
              </a:rPr>
              <a:t> </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AF05F26-8714-1C4F-8051-E29915151FFE}" type="slidenum">
              <a:rPr lang="en-US" sz="1200"/>
              <a:pPr/>
              <a:t>15</a:t>
            </a:fld>
            <a:endParaRPr lang="en-US" sz="1200"/>
          </a:p>
        </p:txBody>
      </p:sp>
      <p:sp>
        <p:nvSpPr>
          <p:cNvPr id="20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7891" name="Rectangle 3"/>
          <p:cNvSpPr>
            <a:spLocks noGrp="1" noChangeArrowheads="1"/>
          </p:cNvSpPr>
          <p:nvPr>
            <p:ph type="body" idx="1"/>
          </p:nvPr>
        </p:nvSpPr>
        <p:spPr>
          <a:noFill/>
        </p:spPr>
        <p:txBody>
          <a:bodyPr/>
          <a:lstStyle/>
          <a:p>
            <a:pPr eaLnBrk="1" hangingPunct="1"/>
            <a:r>
              <a:rPr lang="en-US" sz="1200" kern="1200" dirty="0" smtClean="0">
                <a:solidFill>
                  <a:schemeClr val="tx1"/>
                </a:solidFill>
                <a:effectLst/>
                <a:latin typeface="Arial" charset="0"/>
                <a:ea typeface="ＭＳ Ｐゴシック" charset="0"/>
                <a:cs typeface="ＭＳ Ｐゴシック" charset="0"/>
              </a:rPr>
              <a:t>By cutting corporate taxes so much, without broadening the base, we  are making it much harder to bring the business community to the table in future reforms, since instead of saying, how about a lower rate in exchange for a broader base, you are saying, how about a higher rate </a:t>
            </a:r>
            <a:r>
              <a:rPr lang="en-US" sz="1200" i="1" kern="1200" dirty="0" smtClean="0">
                <a:solidFill>
                  <a:schemeClr val="tx1"/>
                </a:solidFill>
                <a:effectLst/>
                <a:latin typeface="Arial" charset="0"/>
                <a:ea typeface="ＭＳ Ｐゴシック" charset="0"/>
                <a:cs typeface="ＭＳ Ｐゴシック" charset="0"/>
              </a:rPr>
              <a:t>and </a:t>
            </a:r>
            <a:r>
              <a:rPr lang="en-US" sz="1200" kern="1200" dirty="0" smtClean="0">
                <a:solidFill>
                  <a:schemeClr val="tx1"/>
                </a:solidFill>
                <a:effectLst/>
                <a:latin typeface="Arial" charset="0"/>
                <a:ea typeface="ＭＳ Ｐゴシック" charset="0"/>
                <a:cs typeface="ＭＳ Ｐゴシック" charset="0"/>
              </a:rPr>
              <a:t>a broader base? That’s going to be a hard sell.</a:t>
            </a:r>
            <a:r>
              <a:rPr lang="en-US" dirty="0" smtClean="0">
                <a:effectLst/>
              </a:rPr>
              <a:t>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ＭＳ Ｐゴシック" charset="0"/>
                <a:cs typeface="ＭＳ Ｐゴシック" charset="0"/>
              </a:rPr>
              <a:t>In terms of competition, this continues the march downward of statutory tax rates; it is just clear that we, unlike other countries, did not do it in a way that broadened the base at the same time. And we can expect revenue loss, though some of it will be disguised by shifting of personal income into business form.</a:t>
            </a:r>
          </a:p>
          <a:p>
            <a:pPr eaLnBrk="1" hangingPunct="1"/>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881EA6BA-6B3D-BD4F-ABB4-EBEA8FE8D765}" type="slidenum">
              <a:rPr lang="en-US" sz="1200"/>
              <a:pPr/>
              <a:t>2</a:t>
            </a:fld>
            <a:endParaRPr lang="en-US" sz="1200"/>
          </a:p>
        </p:txBody>
      </p:sp>
      <p:sp>
        <p:nvSpPr>
          <p:cNvPr id="20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E5FD5A4B-7466-2D4D-9B89-4601BBA8DF63}" type="slidenum">
              <a:rPr lang="en-US" sz="1200"/>
              <a:pPr/>
              <a:t>3</a:t>
            </a:fld>
            <a:endParaRPr lang="en-US" sz="1200"/>
          </a:p>
        </p:txBody>
      </p:sp>
      <p:sp>
        <p:nvSpPr>
          <p:cNvPr id="20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5"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 to remember that most shifting</a:t>
            </a:r>
            <a:r>
              <a:rPr lang="en-US" baseline="0" dirty="0" smtClean="0"/>
              <a:t> is </a:t>
            </a:r>
            <a:r>
              <a:rPr lang="en-US" baseline="0" dirty="0" err="1" smtClean="0"/>
              <a:t>w.r.t</a:t>
            </a:r>
            <a:r>
              <a:rPr lang="en-US" baseline="0" dirty="0" smtClean="0"/>
              <a:t>. very low tax countries.</a:t>
            </a:r>
            <a:endParaRPr lang="en-US" dirty="0"/>
          </a:p>
        </p:txBody>
      </p:sp>
      <p:sp>
        <p:nvSpPr>
          <p:cNvPr id="4" name="Slide Number Placeholder 3"/>
          <p:cNvSpPr>
            <a:spLocks noGrp="1"/>
          </p:cNvSpPr>
          <p:nvPr>
            <p:ph type="sldNum" sz="quarter" idx="10"/>
          </p:nvPr>
        </p:nvSpPr>
        <p:spPr/>
        <p:txBody>
          <a:bodyPr/>
          <a:lstStyle/>
          <a:p>
            <a:pPr>
              <a:defRPr/>
            </a:pPr>
            <a:fld id="{D0521C53-4024-7149-9988-E5241DBD3A5F}" type="slidenum">
              <a:rPr lang="en-US" smtClean="0"/>
              <a:pPr>
                <a:defRPr/>
              </a:pPr>
              <a:t>4</a:t>
            </a:fld>
            <a:endParaRPr lang="en-US"/>
          </a:p>
        </p:txBody>
      </p:sp>
    </p:spTree>
    <p:extLst>
      <p:ext uri="{BB962C8B-B14F-4D97-AF65-F5344CB8AC3E}">
        <p14:creationId xmlns:p14="http://schemas.microsoft.com/office/powerpoint/2010/main" val="33438822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a:t>
            </a:r>
            <a:r>
              <a:rPr lang="en-US" baseline="0" dirty="0" smtClean="0"/>
              <a:t> worldwide loss of $300b / year.</a:t>
            </a:r>
            <a:endParaRPr lang="en-US" dirty="0"/>
          </a:p>
        </p:txBody>
      </p:sp>
      <p:sp>
        <p:nvSpPr>
          <p:cNvPr id="4" name="Slide Number Placeholder 3"/>
          <p:cNvSpPr>
            <a:spLocks noGrp="1"/>
          </p:cNvSpPr>
          <p:nvPr>
            <p:ph type="sldNum" sz="quarter" idx="10"/>
          </p:nvPr>
        </p:nvSpPr>
        <p:spPr/>
        <p:txBody>
          <a:bodyPr/>
          <a:lstStyle/>
          <a:p>
            <a:pPr>
              <a:defRPr/>
            </a:pPr>
            <a:fld id="{D0521C53-4024-7149-9988-E5241DBD3A5F}" type="slidenum">
              <a:rPr lang="en-US" smtClean="0"/>
              <a:pPr>
                <a:defRPr/>
              </a:pPr>
              <a:t>5</a:t>
            </a:fld>
            <a:endParaRPr lang="en-US"/>
          </a:p>
        </p:txBody>
      </p:sp>
    </p:spTree>
    <p:extLst>
      <p:ext uri="{BB962C8B-B14F-4D97-AF65-F5344CB8AC3E}">
        <p14:creationId xmlns:p14="http://schemas.microsoft.com/office/powerpoint/2010/main" val="1982739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63AFBDA1-B31B-6E48-9C2A-FC416535B5B0}" type="slidenum">
              <a:rPr lang="en-US" sz="1200"/>
              <a:pPr/>
              <a:t>6</a:t>
            </a:fld>
            <a:endParaRPr lang="en-US" sz="1200"/>
          </a:p>
        </p:txBody>
      </p:sp>
      <p:sp>
        <p:nvSpPr>
          <p:cNvPr id="20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651"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50%</a:t>
            </a:r>
            <a:r>
              <a:rPr lang="en-US" baseline="0" dirty="0" smtClean="0"/>
              <a:t> higher as share of GDP than prior decades; our CT revenues are 1 percent of GDP lower than that in peer economies!</a:t>
            </a:r>
            <a:endParaRPr lang="en-US" dirty="0"/>
          </a:p>
        </p:txBody>
      </p:sp>
      <p:sp>
        <p:nvSpPr>
          <p:cNvPr id="4" name="Slide Number Placeholder 3"/>
          <p:cNvSpPr>
            <a:spLocks noGrp="1"/>
          </p:cNvSpPr>
          <p:nvPr>
            <p:ph type="sldNum" sz="quarter" idx="10"/>
          </p:nvPr>
        </p:nvSpPr>
        <p:spPr/>
        <p:txBody>
          <a:bodyPr/>
          <a:lstStyle/>
          <a:p>
            <a:pPr>
              <a:defRPr/>
            </a:pPr>
            <a:fld id="{D0521C53-4024-7149-9988-E5241DBD3A5F}" type="slidenum">
              <a:rPr lang="en-US" smtClean="0"/>
              <a:pPr>
                <a:defRPr/>
              </a:pPr>
              <a:t>7</a:t>
            </a:fld>
            <a:endParaRPr lang="en-US"/>
          </a:p>
        </p:txBody>
      </p:sp>
    </p:spTree>
    <p:extLst>
      <p:ext uri="{BB962C8B-B14F-4D97-AF65-F5344CB8AC3E}">
        <p14:creationId xmlns:p14="http://schemas.microsoft.com/office/powerpoint/2010/main" val="433705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AF05F26-8714-1C4F-8051-E29915151FFE}" type="slidenum">
              <a:rPr lang="en-US" sz="1200"/>
              <a:pPr/>
              <a:t>9</a:t>
            </a:fld>
            <a:endParaRPr lang="en-US" sz="1200"/>
          </a:p>
        </p:txBody>
      </p:sp>
      <p:sp>
        <p:nvSpPr>
          <p:cNvPr id="20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7891" name="Rectangle 3"/>
          <p:cNvSpPr>
            <a:spLocks noGrp="1" noChangeArrowheads="1"/>
          </p:cNvSpPr>
          <p:nvPr>
            <p:ph type="body" idx="1"/>
          </p:nvPr>
        </p:nvSpPr>
        <p:spPr>
          <a:noFill/>
        </p:spPr>
        <p:txBody>
          <a:bodyPr/>
          <a:lstStyle/>
          <a:p>
            <a:pPr eaLnBrk="1" hangingPunct="1"/>
            <a:r>
              <a:rPr lang="en-US" baseline="0" dirty="0" smtClean="0"/>
              <a:t>Lower rate doesn’t matter for profit shifting. Scores imply only fixing ¼ of the problem with base protection, but making worse with TT.</a:t>
            </a:r>
          </a:p>
          <a:p>
            <a:pPr eaLnBrk="1" hangingPunct="1"/>
            <a:r>
              <a:rPr lang="en-US" dirty="0" smtClean="0"/>
              <a:t>Deemed repatriation</a:t>
            </a:r>
            <a:r>
              <a:rPr lang="en-US" baseline="0" dirty="0" smtClean="0"/>
              <a:t> is a tax cut compared to prior law.</a:t>
            </a:r>
          </a:p>
          <a:p>
            <a:pPr marL="0" marR="0" lvl="1"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ＭＳ Ｐゴシック" charset="0"/>
                <a:cs typeface="+mn-cs"/>
              </a:rPr>
              <a:t>It is also unclear what we incentivize with tax cuts on income that has already been earned. Perhaps campaign donations.</a:t>
            </a:r>
          </a:p>
          <a:p>
            <a:pPr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0AF05F26-8714-1C4F-8051-E29915151FFE}" type="slidenum">
              <a:rPr lang="en-US" sz="1200"/>
              <a:pPr/>
              <a:t>10</a:t>
            </a:fld>
            <a:endParaRPr lang="en-US" sz="1200"/>
          </a:p>
        </p:txBody>
      </p:sp>
      <p:sp>
        <p:nvSpPr>
          <p:cNvPr id="20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7891"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2B5AC46-7A45-E249-A542-60BB777ADD83}" type="slidenum">
              <a:rPr lang="en-US"/>
              <a:pPr>
                <a:defRPr/>
              </a:pPr>
              <a:t>‹#›</a:t>
            </a:fld>
            <a:endParaRPr lang="en-US"/>
          </a:p>
        </p:txBody>
      </p:sp>
    </p:spTree>
    <p:extLst>
      <p:ext uri="{BB962C8B-B14F-4D97-AF65-F5344CB8AC3E}">
        <p14:creationId xmlns:p14="http://schemas.microsoft.com/office/powerpoint/2010/main" val="359099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04E6F5-CA38-8946-A7E7-D5FC7FDA765C}" type="slidenum">
              <a:rPr lang="en-US"/>
              <a:pPr>
                <a:defRPr/>
              </a:pPr>
              <a:t>‹#›</a:t>
            </a:fld>
            <a:endParaRPr lang="en-US"/>
          </a:p>
        </p:txBody>
      </p:sp>
    </p:spTree>
    <p:extLst>
      <p:ext uri="{BB962C8B-B14F-4D97-AF65-F5344CB8AC3E}">
        <p14:creationId xmlns:p14="http://schemas.microsoft.com/office/powerpoint/2010/main" val="1161889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576980-AC17-5E4E-958D-434C2858F215}" type="slidenum">
              <a:rPr lang="en-US"/>
              <a:pPr>
                <a:defRPr/>
              </a:pPr>
              <a:t>‹#›</a:t>
            </a:fld>
            <a:endParaRPr lang="en-US"/>
          </a:p>
        </p:txBody>
      </p:sp>
    </p:spTree>
    <p:extLst>
      <p:ext uri="{BB962C8B-B14F-4D97-AF65-F5344CB8AC3E}">
        <p14:creationId xmlns:p14="http://schemas.microsoft.com/office/powerpoint/2010/main" val="1066786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D0B760-8CE7-5241-8EAF-548939D7ADE4}" type="slidenum">
              <a:rPr lang="en-US"/>
              <a:pPr>
                <a:defRPr/>
              </a:pPr>
              <a:t>‹#›</a:t>
            </a:fld>
            <a:endParaRPr lang="en-US"/>
          </a:p>
        </p:txBody>
      </p:sp>
    </p:spTree>
    <p:extLst>
      <p:ext uri="{BB962C8B-B14F-4D97-AF65-F5344CB8AC3E}">
        <p14:creationId xmlns:p14="http://schemas.microsoft.com/office/powerpoint/2010/main" val="37827801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37487D7-6FF6-9549-95C1-8AE1691E2EDE}" type="slidenum">
              <a:rPr lang="en-US"/>
              <a:pPr>
                <a:defRPr/>
              </a:pPr>
              <a:t>‹#›</a:t>
            </a:fld>
            <a:endParaRPr lang="en-US"/>
          </a:p>
        </p:txBody>
      </p:sp>
    </p:spTree>
    <p:extLst>
      <p:ext uri="{BB962C8B-B14F-4D97-AF65-F5344CB8AC3E}">
        <p14:creationId xmlns:p14="http://schemas.microsoft.com/office/powerpoint/2010/main" val="39230649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3E9EF9-7AB7-904E-AF05-1D084AC11066}" type="slidenum">
              <a:rPr lang="en-US"/>
              <a:pPr>
                <a:defRPr/>
              </a:pPr>
              <a:t>‹#›</a:t>
            </a:fld>
            <a:endParaRPr lang="en-US"/>
          </a:p>
        </p:txBody>
      </p:sp>
    </p:spTree>
    <p:extLst>
      <p:ext uri="{BB962C8B-B14F-4D97-AF65-F5344CB8AC3E}">
        <p14:creationId xmlns:p14="http://schemas.microsoft.com/office/powerpoint/2010/main" val="3653871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33E206-B08C-074B-BD42-01FED82B2037}" type="slidenum">
              <a:rPr lang="en-US"/>
              <a:pPr>
                <a:defRPr/>
              </a:pPr>
              <a:t>‹#›</a:t>
            </a:fld>
            <a:endParaRPr lang="en-US"/>
          </a:p>
        </p:txBody>
      </p:sp>
    </p:spTree>
    <p:extLst>
      <p:ext uri="{BB962C8B-B14F-4D97-AF65-F5344CB8AC3E}">
        <p14:creationId xmlns:p14="http://schemas.microsoft.com/office/powerpoint/2010/main" val="2337193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A97496-5E64-7341-99E8-5CFEAE0E7587}" type="slidenum">
              <a:rPr lang="en-US"/>
              <a:pPr>
                <a:defRPr/>
              </a:pPr>
              <a:t>‹#›</a:t>
            </a:fld>
            <a:endParaRPr lang="en-US"/>
          </a:p>
        </p:txBody>
      </p:sp>
    </p:spTree>
    <p:extLst>
      <p:ext uri="{BB962C8B-B14F-4D97-AF65-F5344CB8AC3E}">
        <p14:creationId xmlns:p14="http://schemas.microsoft.com/office/powerpoint/2010/main" val="644422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25D9A9-7FB8-EE4C-8B2A-45E1FB8429E4}" type="slidenum">
              <a:rPr lang="en-US"/>
              <a:pPr>
                <a:defRPr/>
              </a:pPr>
              <a:t>‹#›</a:t>
            </a:fld>
            <a:endParaRPr lang="en-US"/>
          </a:p>
        </p:txBody>
      </p:sp>
    </p:spTree>
    <p:extLst>
      <p:ext uri="{BB962C8B-B14F-4D97-AF65-F5344CB8AC3E}">
        <p14:creationId xmlns:p14="http://schemas.microsoft.com/office/powerpoint/2010/main" val="376764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343C48D-F0F7-E746-92B3-D618180B4BA8}" type="slidenum">
              <a:rPr lang="en-US"/>
              <a:pPr>
                <a:defRPr/>
              </a:pPr>
              <a:t>‹#›</a:t>
            </a:fld>
            <a:endParaRPr lang="en-US"/>
          </a:p>
        </p:txBody>
      </p:sp>
    </p:spTree>
    <p:extLst>
      <p:ext uri="{BB962C8B-B14F-4D97-AF65-F5344CB8AC3E}">
        <p14:creationId xmlns:p14="http://schemas.microsoft.com/office/powerpoint/2010/main" val="4058926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05FB771-46FC-714B-9A8F-6B1AC2215919}" type="slidenum">
              <a:rPr lang="en-US"/>
              <a:pPr>
                <a:defRPr/>
              </a:pPr>
              <a:t>‹#›</a:t>
            </a:fld>
            <a:endParaRPr lang="en-US"/>
          </a:p>
        </p:txBody>
      </p:sp>
    </p:spTree>
    <p:extLst>
      <p:ext uri="{BB962C8B-B14F-4D97-AF65-F5344CB8AC3E}">
        <p14:creationId xmlns:p14="http://schemas.microsoft.com/office/powerpoint/2010/main" val="1331472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5C2BC23-5C18-9D4B-AE25-6D29ED72900C}" type="slidenum">
              <a:rPr lang="en-US"/>
              <a:pPr>
                <a:defRPr/>
              </a:pPr>
              <a:t>‹#›</a:t>
            </a:fld>
            <a:endParaRPr lang="en-US"/>
          </a:p>
        </p:txBody>
      </p:sp>
    </p:spTree>
    <p:extLst>
      <p:ext uri="{BB962C8B-B14F-4D97-AF65-F5344CB8AC3E}">
        <p14:creationId xmlns:p14="http://schemas.microsoft.com/office/powerpoint/2010/main" val="2128868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73CFC-00B3-564D-9D86-2A0308F634CC}" type="slidenum">
              <a:rPr lang="en-US"/>
              <a:pPr>
                <a:defRPr/>
              </a:pPr>
              <a:t>‹#›</a:t>
            </a:fld>
            <a:endParaRPr lang="en-US"/>
          </a:p>
        </p:txBody>
      </p:sp>
    </p:spTree>
    <p:extLst>
      <p:ext uri="{BB962C8B-B14F-4D97-AF65-F5344CB8AC3E}">
        <p14:creationId xmlns:p14="http://schemas.microsoft.com/office/powerpoint/2010/main" val="4027425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619798-1E87-F440-9E3E-71E35FC6443D}" type="slidenum">
              <a:rPr lang="en-US"/>
              <a:pPr>
                <a:defRPr/>
              </a:pPr>
              <a:t>‹#›</a:t>
            </a:fld>
            <a:endParaRPr lang="en-US"/>
          </a:p>
        </p:txBody>
      </p:sp>
    </p:spTree>
    <p:extLst>
      <p:ext uri="{BB962C8B-B14F-4D97-AF65-F5344CB8AC3E}">
        <p14:creationId xmlns:p14="http://schemas.microsoft.com/office/powerpoint/2010/main" val="39754104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pPr>
              <a:defRPr/>
            </a:pPr>
            <a:fld id="{5957A54C-9D25-B649-81F8-C35E7AEAA9A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hart" Target="../charts/char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chart" Target="../charts/char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chart" Target="../charts/char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685800" y="1600200"/>
            <a:ext cx="7772400" cy="1143000"/>
          </a:xfrm>
        </p:spPr>
        <p:txBody>
          <a:bodyPr/>
          <a:lstStyle/>
          <a:p>
            <a:pPr eaLnBrk="1" hangingPunct="1"/>
            <a:r>
              <a:rPr lang="en-US" sz="3000" b="1" dirty="0" smtClean="0">
                <a:latin typeface="Arial" charset="0"/>
                <a:ea typeface="ＭＳ Ｐゴシック" charset="0"/>
                <a:cs typeface="ＭＳ Ｐゴシック" charset="0"/>
              </a:rPr>
              <a:t>Profit Shifting and Offshoring,</a:t>
            </a:r>
            <a:br>
              <a:rPr lang="en-US" sz="3000" b="1" dirty="0" smtClean="0">
                <a:latin typeface="Arial" charset="0"/>
                <a:ea typeface="ＭＳ Ｐゴシック" charset="0"/>
                <a:cs typeface="ＭＳ Ｐゴシック" charset="0"/>
              </a:rPr>
            </a:br>
            <a:r>
              <a:rPr lang="en-US" sz="3000" b="1" dirty="0" smtClean="0">
                <a:latin typeface="Arial" charset="0"/>
                <a:ea typeface="ＭＳ Ｐゴシック" charset="0"/>
                <a:cs typeface="ＭＳ Ｐゴシック" charset="0"/>
              </a:rPr>
              <a:t> Then and Now</a:t>
            </a:r>
            <a:r>
              <a:rPr lang="en-US" dirty="0">
                <a:latin typeface="Arial" charset="0"/>
                <a:ea typeface="ＭＳ Ｐゴシック" charset="0"/>
                <a:cs typeface="ＭＳ Ｐゴシック" charset="0"/>
              </a:rPr>
              <a:t/>
            </a:r>
            <a:br>
              <a:rPr lang="en-US" dirty="0">
                <a:latin typeface="Arial" charset="0"/>
                <a:ea typeface="ＭＳ Ｐゴシック" charset="0"/>
                <a:cs typeface="ＭＳ Ｐゴシック" charset="0"/>
              </a:rPr>
            </a:br>
            <a:endParaRPr lang="en-US" dirty="0">
              <a:latin typeface="Arial" charset="0"/>
              <a:ea typeface="ＭＳ Ｐゴシック" charset="0"/>
              <a:cs typeface="ＭＳ Ｐゴシック" charset="0"/>
            </a:endParaRPr>
          </a:p>
        </p:txBody>
      </p:sp>
      <p:sp>
        <p:nvSpPr>
          <p:cNvPr id="18434" name="Rectangle 3"/>
          <p:cNvSpPr>
            <a:spLocks noGrp="1" noChangeArrowheads="1"/>
          </p:cNvSpPr>
          <p:nvPr>
            <p:ph type="subTitle" idx="1"/>
          </p:nvPr>
        </p:nvSpPr>
        <p:spPr>
          <a:xfrm>
            <a:off x="1371600" y="2971800"/>
            <a:ext cx="6400800" cy="1752600"/>
          </a:xfrm>
        </p:spPr>
        <p:txBody>
          <a:bodyPr/>
          <a:lstStyle/>
          <a:p>
            <a:pPr eaLnBrk="1" hangingPunct="1"/>
            <a:endParaRPr lang="en-US" sz="3000" dirty="0" smtClean="0">
              <a:latin typeface="Arial" charset="0"/>
              <a:ea typeface="ＭＳ Ｐゴシック" charset="0"/>
              <a:cs typeface="ＭＳ Ｐゴシック" charset="0"/>
            </a:endParaRPr>
          </a:p>
          <a:p>
            <a:pPr eaLnBrk="1" hangingPunct="1"/>
            <a:r>
              <a:rPr lang="en-US" sz="2600" dirty="0" smtClean="0">
                <a:latin typeface="Arial" charset="0"/>
                <a:ea typeface="ＭＳ Ｐゴシック" charset="0"/>
                <a:cs typeface="ＭＳ Ｐゴシック" charset="0"/>
              </a:rPr>
              <a:t>Kimberly </a:t>
            </a:r>
            <a:r>
              <a:rPr lang="en-US" sz="2600" dirty="0">
                <a:latin typeface="Arial" charset="0"/>
                <a:ea typeface="ＭＳ Ｐゴシック" charset="0"/>
                <a:cs typeface="ＭＳ Ｐゴシック" charset="0"/>
              </a:rPr>
              <a:t>Clausing</a:t>
            </a:r>
          </a:p>
          <a:p>
            <a:pPr eaLnBrk="1" hangingPunct="1"/>
            <a:endParaRPr lang="en-US" sz="2600" dirty="0">
              <a:latin typeface="Arial" charset="0"/>
              <a:ea typeface="ＭＳ Ｐゴシック" charset="0"/>
              <a:cs typeface="ＭＳ Ｐゴシック" charset="0"/>
            </a:endParaRPr>
          </a:p>
          <a:p>
            <a:pPr eaLnBrk="1" hangingPunct="1"/>
            <a:r>
              <a:rPr lang="en-US" sz="2600" dirty="0" smtClean="0">
                <a:latin typeface="Arial" charset="0"/>
                <a:ea typeface="ＭＳ Ｐゴシック" charset="0"/>
                <a:cs typeface="ＭＳ Ｐゴシック" charset="0"/>
              </a:rPr>
              <a:t>7 May 2018</a:t>
            </a:r>
            <a:endParaRPr lang="en-US" sz="2600" dirty="0">
              <a:latin typeface="Arial" charset="0"/>
              <a:ea typeface="ＭＳ Ｐゴシック" charset="0"/>
              <a:cs typeface="ＭＳ Ｐゴシック" charset="0"/>
            </a:endParaRPr>
          </a:p>
          <a:p>
            <a:pPr eaLnBrk="1" hangingPunct="1"/>
            <a:r>
              <a:rPr lang="en-US" sz="2600" dirty="0" smtClean="0">
                <a:latin typeface="Arial" charset="0"/>
                <a:ea typeface="ＭＳ Ｐゴシック" charset="0"/>
                <a:cs typeface="ＭＳ Ｐゴシック" charset="0"/>
              </a:rPr>
              <a:t>Economic Policy Institute</a:t>
            </a:r>
            <a:endParaRPr lang="en-US" sz="26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85800" y="838200"/>
            <a:ext cx="7772400" cy="1143000"/>
          </a:xfrm>
        </p:spPr>
        <p:txBody>
          <a:bodyPr/>
          <a:lstStyle/>
          <a:p>
            <a:pPr eaLnBrk="1" hangingPunct="1"/>
            <a:r>
              <a:rPr lang="en-US" sz="2600" b="1" dirty="0" smtClean="0">
                <a:latin typeface="Arial" charset="0"/>
                <a:ea typeface="ＭＳ Ｐゴシック" charset="0"/>
                <a:cs typeface="ＭＳ Ｐゴシック" charset="0"/>
              </a:rPr>
              <a:t>What does the </a:t>
            </a:r>
            <a:r>
              <a:rPr lang="en-US" sz="2600" b="1" dirty="0">
                <a:latin typeface="Arial" charset="0"/>
                <a:ea typeface="ＭＳ Ｐゴシック" charset="0"/>
                <a:cs typeface="ＭＳ Ｐゴシック" charset="0"/>
              </a:rPr>
              <a:t>TCJA </a:t>
            </a:r>
            <a:r>
              <a:rPr lang="en-US" sz="2600" b="1" dirty="0" smtClean="0">
                <a:latin typeface="Arial" charset="0"/>
                <a:ea typeface="ＭＳ Ｐゴシック" charset="0"/>
                <a:cs typeface="ＭＳ Ｐゴシック" charset="0"/>
              </a:rPr>
              <a:t>promise? </a:t>
            </a:r>
            <a:br>
              <a:rPr lang="en-US" sz="2600" b="1" dirty="0" smtClean="0">
                <a:latin typeface="Arial" charset="0"/>
                <a:ea typeface="ＭＳ Ｐゴシック" charset="0"/>
                <a:cs typeface="ＭＳ Ｐゴシック" charset="0"/>
              </a:rPr>
            </a:br>
            <a:r>
              <a:rPr lang="en-US" sz="2600" b="1" dirty="0" smtClean="0">
                <a:latin typeface="Arial" charset="0"/>
                <a:ea typeface="ＭＳ Ｐゴシック" charset="0"/>
                <a:cs typeface="ＭＳ Ｐゴシック" charset="0"/>
              </a:rPr>
              <a:t>What does it deliver?</a:t>
            </a:r>
            <a:r>
              <a:rPr lang="en-US" b="1" dirty="0">
                <a:latin typeface="Arial" charset="0"/>
                <a:ea typeface="ＭＳ Ｐゴシック" charset="0"/>
                <a:cs typeface="ＭＳ Ｐゴシック" charset="0"/>
              </a:rPr>
              <a:t>	</a:t>
            </a:r>
            <a:endParaRPr lang="en-US" dirty="0">
              <a:latin typeface="Arial" charset="0"/>
              <a:ea typeface="ＭＳ Ｐゴシック" charset="0"/>
              <a:cs typeface="ＭＳ Ｐゴシック" charset="0"/>
            </a:endParaRPr>
          </a:p>
        </p:txBody>
      </p:sp>
      <p:sp>
        <p:nvSpPr>
          <p:cNvPr id="20482" name="Rectangle 3"/>
          <p:cNvSpPr>
            <a:spLocks noGrp="1" noChangeArrowheads="1"/>
          </p:cNvSpPr>
          <p:nvPr>
            <p:ph type="body" idx="1"/>
          </p:nvPr>
        </p:nvSpPr>
        <p:spPr>
          <a:xfrm>
            <a:off x="609600" y="2590800"/>
            <a:ext cx="7772400" cy="4114800"/>
          </a:xfrm>
        </p:spPr>
        <p:txBody>
          <a:bodyPr/>
          <a:lstStyle/>
          <a:p>
            <a:pPr marL="457200" indent="-457200" eaLnBrk="1" hangingPunct="1">
              <a:buFont typeface="+mj-lt"/>
              <a:buAutoNum type="arabicPeriod"/>
              <a:tabLst>
                <a:tab pos="684213" algn="l"/>
              </a:tabLst>
              <a:defRPr/>
            </a:pPr>
            <a:r>
              <a:rPr lang="en-US" sz="2200" dirty="0" smtClean="0">
                <a:latin typeface="Arial" charset="0"/>
                <a:ea typeface="ＭＳ Ｐゴシック" charset="0"/>
                <a:cs typeface="ＭＳ Ｐゴシック" charset="0"/>
              </a:rPr>
              <a:t>Less profit shifting?</a:t>
            </a:r>
          </a:p>
          <a:p>
            <a:pPr marL="457200" indent="-457200" eaLnBrk="1" hangingPunct="1">
              <a:buFont typeface="+mj-lt"/>
              <a:buAutoNum type="arabicPeriod"/>
              <a:tabLst>
                <a:tab pos="684213" algn="l"/>
              </a:tabLst>
              <a:defRPr/>
            </a:pPr>
            <a:r>
              <a:rPr lang="en-US" sz="2200" dirty="0" smtClean="0">
                <a:latin typeface="Arial" charset="0"/>
                <a:ea typeface="ＭＳ Ｐゴシック" charset="0"/>
                <a:cs typeface="ＭＳ Ｐゴシック" charset="0"/>
              </a:rPr>
              <a:t>More investment? And, thus, wage growth?</a:t>
            </a:r>
          </a:p>
          <a:p>
            <a:pPr marL="457200" indent="-457200" eaLnBrk="1" hangingPunct="1">
              <a:buFont typeface="+mj-lt"/>
              <a:buAutoNum type="arabicPeriod"/>
              <a:tabLst>
                <a:tab pos="684213" algn="l"/>
              </a:tabLst>
              <a:defRPr/>
            </a:pPr>
            <a:r>
              <a:rPr lang="en-US" sz="2200" dirty="0" smtClean="0">
                <a:latin typeface="Arial" charset="0"/>
                <a:ea typeface="ＭＳ Ｐゴシック" charset="0"/>
                <a:cs typeface="ＭＳ Ｐゴシック" charset="0"/>
              </a:rPr>
              <a:t>A territorial, competitive, tax system?</a:t>
            </a:r>
          </a:p>
          <a:p>
            <a:pPr marL="457200" indent="-457200" eaLnBrk="1" hangingPunct="1">
              <a:buFont typeface="+mj-lt"/>
              <a:buAutoNum type="arabicPeriod"/>
              <a:tabLst>
                <a:tab pos="684213" algn="l"/>
              </a:tabLst>
              <a:defRPr/>
            </a:pPr>
            <a:r>
              <a:rPr lang="en-US" sz="2200" dirty="0" smtClean="0">
                <a:latin typeface="Arial" charset="0"/>
                <a:ea typeface="ＭＳ Ｐゴシック" charset="0"/>
                <a:cs typeface="ＭＳ Ｐゴシック" charset="0"/>
              </a:rPr>
              <a:t>Reform?</a:t>
            </a:r>
          </a:p>
          <a:p>
            <a:pPr eaLnBrk="1" hangingPunct="1">
              <a:tabLst>
                <a:tab pos="684213" algn="l"/>
              </a:tabLst>
              <a:defRPr/>
            </a:pPr>
            <a:endParaRPr lang="en-US" sz="22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8827565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85800" y="304800"/>
            <a:ext cx="7772400" cy="1143000"/>
          </a:xfrm>
        </p:spPr>
        <p:txBody>
          <a:bodyPr/>
          <a:lstStyle/>
          <a:p>
            <a:pPr eaLnBrk="1" hangingPunct="1"/>
            <a:r>
              <a:rPr lang="en-US" sz="2600" b="1" dirty="0" smtClean="0">
                <a:latin typeface="Arial" charset="0"/>
                <a:ea typeface="ＭＳ Ｐゴシック" charset="0"/>
                <a:cs typeface="ＭＳ Ｐゴシック" charset="0"/>
              </a:rPr>
              <a:t>Promise 1: Less Profit Shifting?</a:t>
            </a:r>
            <a:r>
              <a:rPr lang="en-US" b="1" dirty="0">
                <a:latin typeface="Arial" charset="0"/>
                <a:ea typeface="ＭＳ Ｐゴシック" charset="0"/>
                <a:cs typeface="ＭＳ Ｐゴシック" charset="0"/>
              </a:rPr>
              <a:t>	</a:t>
            </a:r>
            <a:endParaRPr lang="en-US" dirty="0">
              <a:latin typeface="Arial" charset="0"/>
              <a:ea typeface="ＭＳ Ｐゴシック" charset="0"/>
              <a:cs typeface="ＭＳ Ｐゴシック" charset="0"/>
            </a:endParaRPr>
          </a:p>
        </p:txBody>
      </p:sp>
      <p:sp>
        <p:nvSpPr>
          <p:cNvPr id="20482" name="Rectangle 3"/>
          <p:cNvSpPr>
            <a:spLocks noGrp="1" noChangeArrowheads="1"/>
          </p:cNvSpPr>
          <p:nvPr>
            <p:ph type="body" idx="1"/>
          </p:nvPr>
        </p:nvSpPr>
        <p:spPr>
          <a:xfrm>
            <a:off x="609600" y="1600200"/>
            <a:ext cx="7772400" cy="4114800"/>
          </a:xfrm>
        </p:spPr>
        <p:txBody>
          <a:bodyPr/>
          <a:lstStyle/>
          <a:p>
            <a:pPr eaLnBrk="1" hangingPunct="1">
              <a:tabLst>
                <a:tab pos="684213" algn="l"/>
              </a:tabLst>
              <a:defRPr/>
            </a:pPr>
            <a:r>
              <a:rPr lang="en-US" sz="2200" dirty="0" smtClean="0">
                <a:latin typeface="Arial" charset="0"/>
                <a:ea typeface="ＭＳ Ｐゴシック" charset="0"/>
                <a:cs typeface="ＭＳ Ｐゴシック" charset="0"/>
              </a:rPr>
              <a:t>What is the baseline?</a:t>
            </a:r>
          </a:p>
          <a:p>
            <a:pPr eaLnBrk="1" hangingPunct="1">
              <a:tabLst>
                <a:tab pos="684213" algn="l"/>
              </a:tabLst>
              <a:defRPr/>
            </a:pPr>
            <a:r>
              <a:rPr lang="en-US" sz="2200" dirty="0" smtClean="0">
                <a:latin typeface="Arial" charset="0"/>
                <a:ea typeface="ＭＳ Ｐゴシック" charset="0"/>
                <a:cs typeface="ＭＳ Ｐゴシック" charset="0"/>
              </a:rPr>
              <a:t>International provisions do not raise </a:t>
            </a:r>
            <a:r>
              <a:rPr lang="en-US" sz="2200" dirty="0" smtClean="0">
                <a:latin typeface="Arial" charset="0"/>
                <a:ea typeface="ＭＳ Ｐゴシック" charset="0"/>
                <a:cs typeface="ＭＳ Ｐゴシック" charset="0"/>
              </a:rPr>
              <a:t>revenue.</a:t>
            </a:r>
            <a:endParaRPr lang="en-US" sz="2200" dirty="0" smtClean="0">
              <a:latin typeface="Arial" charset="0"/>
              <a:ea typeface="ＭＳ Ｐゴシック" charset="0"/>
              <a:cs typeface="ＭＳ Ｐゴシック" charset="0"/>
            </a:endParaRPr>
          </a:p>
          <a:p>
            <a:pPr eaLnBrk="1" hangingPunct="1">
              <a:tabLst>
                <a:tab pos="684213" algn="l"/>
              </a:tabLst>
              <a:defRPr/>
            </a:pPr>
            <a:r>
              <a:rPr lang="en-US" sz="2200" dirty="0" smtClean="0">
                <a:latin typeface="Arial" charset="0"/>
                <a:ea typeface="ＭＳ Ｐゴシック" charset="0"/>
                <a:cs typeface="ＭＳ Ｐゴシック" charset="0"/>
              </a:rPr>
              <a:t>Territorial works against base protection.</a:t>
            </a:r>
            <a:endParaRPr lang="en-US" sz="2200" dirty="0" smtClean="0">
              <a:latin typeface="Arial" charset="0"/>
              <a:ea typeface="ＭＳ Ｐゴシック" charset="0"/>
              <a:cs typeface="ＭＳ Ｐゴシック" charset="0"/>
            </a:endParaRPr>
          </a:p>
          <a:p>
            <a:pPr eaLnBrk="1" hangingPunct="1">
              <a:tabLst>
                <a:tab pos="684213" algn="l"/>
              </a:tabLst>
              <a:defRPr/>
            </a:pPr>
            <a:r>
              <a:rPr lang="en-US" sz="2200" dirty="0" smtClean="0">
                <a:latin typeface="Arial" charset="0"/>
                <a:ea typeface="ＭＳ Ｐゴシック" charset="0"/>
                <a:cs typeface="ＭＳ Ｐゴシック" charset="0"/>
              </a:rPr>
              <a:t>GILTI makes US least desirable place to book income; both low tax and high tax foreign income is preferred.</a:t>
            </a:r>
          </a:p>
          <a:p>
            <a:pPr eaLnBrk="1" hangingPunct="1">
              <a:tabLst>
                <a:tab pos="684213" algn="l"/>
              </a:tabLst>
              <a:defRPr/>
            </a:pPr>
            <a:r>
              <a:rPr lang="en-US" sz="2200" i="1" dirty="0" smtClean="0">
                <a:latin typeface="Arial" charset="0"/>
                <a:ea typeface="ＭＳ Ｐゴシック" charset="0"/>
                <a:cs typeface="ＭＳ Ｐゴシック" charset="0"/>
              </a:rPr>
              <a:t>Will </a:t>
            </a:r>
            <a:r>
              <a:rPr lang="en-US" sz="2200" i="1" dirty="0" smtClean="0">
                <a:latin typeface="Arial" charset="0"/>
                <a:ea typeface="ＭＳ Ｐゴシック" charset="0"/>
                <a:cs typeface="ＭＳ Ｐゴシック" charset="0"/>
              </a:rPr>
              <a:t>tax directors stop doing their job if the margin is </a:t>
            </a:r>
            <a:r>
              <a:rPr lang="en-US" sz="2200" i="1" dirty="0" smtClean="0">
                <a:latin typeface="Arial" charset="0"/>
                <a:ea typeface="ＭＳ Ｐゴシック" charset="0"/>
                <a:cs typeface="ＭＳ Ｐゴシック" charset="0"/>
              </a:rPr>
              <a:t>smaller</a:t>
            </a:r>
            <a:r>
              <a:rPr lang="en-US" sz="2200" dirty="0" smtClean="0">
                <a:latin typeface="Arial" charset="0"/>
                <a:ea typeface="ＭＳ Ｐゴシック" charset="0"/>
                <a:cs typeface="ＭＳ Ｐゴシック" charset="0"/>
              </a:rPr>
              <a:t>?</a:t>
            </a:r>
            <a:endParaRPr lang="en-US" sz="2200" dirty="0" smtClean="0">
              <a:latin typeface="Arial" charset="0"/>
              <a:ea typeface="ＭＳ Ｐゴシック" charset="0"/>
              <a:cs typeface="ＭＳ Ｐゴシック" charset="0"/>
            </a:endParaRPr>
          </a:p>
          <a:p>
            <a:pPr eaLnBrk="1" hangingPunct="1">
              <a:tabLst>
                <a:tab pos="684213" algn="l"/>
              </a:tabLst>
              <a:defRPr/>
            </a:pPr>
            <a:r>
              <a:rPr lang="en-US" sz="2200" dirty="0" smtClean="0">
                <a:latin typeface="Arial" charset="0"/>
                <a:ea typeface="ＭＳ Ｐゴシック" charset="0"/>
                <a:cs typeface="ＭＳ Ｐゴシック" charset="0"/>
              </a:rPr>
              <a:t>BEAT is novel but confusing. Interactions </a:t>
            </a:r>
            <a:r>
              <a:rPr lang="en-US" sz="2200" dirty="0" smtClean="0">
                <a:latin typeface="Arial" charset="0"/>
                <a:ea typeface="ＭＳ Ｐゴシック" charset="0"/>
                <a:cs typeface="ＭＳ Ｐゴシック" charset="0"/>
              </a:rPr>
              <a:t>with other provisions </a:t>
            </a:r>
            <a:r>
              <a:rPr lang="en-US" sz="2200" dirty="0" smtClean="0">
                <a:latin typeface="Arial" charset="0"/>
                <a:ea typeface="ＭＳ Ｐゴシック" charset="0"/>
                <a:cs typeface="ＭＳ Ｐゴシック" charset="0"/>
              </a:rPr>
              <a:t>befuddle </a:t>
            </a:r>
            <a:r>
              <a:rPr lang="en-US" sz="2200" dirty="0" smtClean="0">
                <a:latin typeface="Arial" charset="0"/>
                <a:ea typeface="ＭＳ Ｐゴシック" charset="0"/>
                <a:cs typeface="ＭＳ Ｐゴシック" charset="0"/>
              </a:rPr>
              <a:t>top experts and practitioners. Are </a:t>
            </a:r>
            <a:r>
              <a:rPr lang="en-US" sz="2200" dirty="0" smtClean="0">
                <a:latin typeface="Arial" charset="0"/>
                <a:ea typeface="ＭＳ Ｐゴシック" charset="0"/>
                <a:cs typeface="ＭＳ Ｐゴシック" charset="0"/>
              </a:rPr>
              <a:t>these provisions </a:t>
            </a:r>
            <a:r>
              <a:rPr lang="en-US" sz="2200" dirty="0" smtClean="0">
                <a:latin typeface="Arial" charset="0"/>
                <a:ea typeface="ＭＳ Ｐゴシック" charset="0"/>
                <a:cs typeface="ＭＳ Ｐゴシック" charset="0"/>
              </a:rPr>
              <a:t>sustainable?</a:t>
            </a:r>
          </a:p>
          <a:p>
            <a:pPr eaLnBrk="1" hangingPunct="1">
              <a:tabLst>
                <a:tab pos="684213" algn="l"/>
              </a:tabLst>
              <a:defRPr/>
            </a:pPr>
            <a:endParaRPr lang="en-US" sz="2200" dirty="0">
              <a:latin typeface="Arial" charset="0"/>
              <a:ea typeface="ＭＳ Ｐゴシック" charset="0"/>
              <a:cs typeface="ＭＳ Ｐゴシック" charset="0"/>
            </a:endParaRPr>
          </a:p>
          <a:p>
            <a:pPr marL="0" indent="0" eaLnBrk="1" hangingPunct="1">
              <a:buNone/>
              <a:tabLst>
                <a:tab pos="684213" algn="l"/>
              </a:tabLst>
              <a:defRPr/>
            </a:pPr>
            <a:r>
              <a:rPr lang="en-US" sz="2200" dirty="0" smtClean="0">
                <a:latin typeface="Arial" charset="0"/>
                <a:ea typeface="ＭＳ Ｐゴシック" charset="0"/>
                <a:cs typeface="ＭＳ Ｐゴシック" charset="0"/>
              </a:rPr>
              <a:t>Everyone is disappointed. </a:t>
            </a:r>
            <a:endParaRPr lang="en-US" sz="22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352607518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09600" y="381000"/>
            <a:ext cx="7772400" cy="1143000"/>
          </a:xfrm>
        </p:spPr>
        <p:txBody>
          <a:bodyPr/>
          <a:lstStyle/>
          <a:p>
            <a:pPr eaLnBrk="1" hangingPunct="1"/>
            <a:r>
              <a:rPr lang="en-US" sz="2600" b="1" dirty="0" smtClean="0">
                <a:latin typeface="Arial" charset="0"/>
                <a:ea typeface="ＭＳ Ｐゴシック" charset="0"/>
                <a:cs typeface="ＭＳ Ｐゴシック" charset="0"/>
              </a:rPr>
              <a:t>Promise 2: Investment and Wage Growth?</a:t>
            </a:r>
            <a:r>
              <a:rPr lang="en-US" b="1" dirty="0">
                <a:latin typeface="Arial" charset="0"/>
                <a:ea typeface="ＭＳ Ｐゴシック" charset="0"/>
                <a:cs typeface="ＭＳ Ｐゴシック" charset="0"/>
              </a:rPr>
              <a:t>	</a:t>
            </a:r>
            <a:endParaRPr lang="en-US" dirty="0">
              <a:latin typeface="Arial" charset="0"/>
              <a:ea typeface="ＭＳ Ｐゴシック" charset="0"/>
              <a:cs typeface="ＭＳ Ｐゴシック" charset="0"/>
            </a:endParaRPr>
          </a:p>
        </p:txBody>
      </p:sp>
      <p:sp>
        <p:nvSpPr>
          <p:cNvPr id="20482" name="Rectangle 3"/>
          <p:cNvSpPr>
            <a:spLocks noGrp="1" noChangeArrowheads="1"/>
          </p:cNvSpPr>
          <p:nvPr>
            <p:ph type="body" idx="1"/>
          </p:nvPr>
        </p:nvSpPr>
        <p:spPr>
          <a:xfrm>
            <a:off x="609600" y="1676400"/>
            <a:ext cx="7772400" cy="4114800"/>
          </a:xfrm>
        </p:spPr>
        <p:txBody>
          <a:bodyPr/>
          <a:lstStyle/>
          <a:p>
            <a:pPr eaLnBrk="1" hangingPunct="1">
              <a:tabLst>
                <a:tab pos="684213" algn="l"/>
              </a:tabLst>
              <a:defRPr/>
            </a:pPr>
            <a:r>
              <a:rPr lang="en-US" sz="2200" dirty="0" smtClean="0">
                <a:latin typeface="Arial" charset="0"/>
                <a:ea typeface="ＭＳ Ｐゴシック" charset="0"/>
                <a:cs typeface="ＭＳ Ｐゴシック" charset="0"/>
              </a:rPr>
              <a:t>What was holding back investment?</a:t>
            </a:r>
          </a:p>
          <a:p>
            <a:pPr eaLnBrk="1" hangingPunct="1">
              <a:tabLst>
                <a:tab pos="684213" algn="l"/>
              </a:tabLst>
              <a:defRPr/>
            </a:pPr>
            <a:r>
              <a:rPr lang="en-US" sz="2200" dirty="0" smtClean="0">
                <a:latin typeface="Arial" charset="0"/>
                <a:ea typeface="ＭＳ Ｐゴシック" charset="0"/>
                <a:cs typeface="ＭＳ Ｐゴシック" charset="0"/>
              </a:rPr>
              <a:t>No evidence companies were cash constrained.</a:t>
            </a:r>
          </a:p>
          <a:p>
            <a:pPr eaLnBrk="1" hangingPunct="1">
              <a:tabLst>
                <a:tab pos="684213" algn="l"/>
              </a:tabLst>
              <a:defRPr/>
            </a:pPr>
            <a:r>
              <a:rPr lang="en-US" sz="2200" dirty="0" smtClean="0">
                <a:latin typeface="Arial" charset="0"/>
                <a:ea typeface="ＭＳ Ｐゴシック" charset="0"/>
                <a:cs typeface="ＭＳ Ｐゴシック" charset="0"/>
              </a:rPr>
              <a:t>No evidence that repatriation fuels investment or job </a:t>
            </a:r>
            <a:r>
              <a:rPr lang="en-US" sz="2200" dirty="0" smtClean="0">
                <a:latin typeface="Arial" charset="0"/>
                <a:ea typeface="ＭＳ Ｐゴシック" charset="0"/>
                <a:cs typeface="ＭＳ Ｐゴシック" charset="0"/>
              </a:rPr>
              <a:t>creation.</a:t>
            </a:r>
            <a:endParaRPr lang="en-US" sz="2200" dirty="0" smtClean="0">
              <a:latin typeface="Arial" charset="0"/>
              <a:ea typeface="ＭＳ Ｐゴシック" charset="0"/>
              <a:cs typeface="ＭＳ Ｐゴシック" charset="0"/>
            </a:endParaRPr>
          </a:p>
          <a:p>
            <a:pPr eaLnBrk="1" hangingPunct="1">
              <a:tabLst>
                <a:tab pos="684213" algn="l"/>
              </a:tabLst>
              <a:defRPr/>
            </a:pPr>
            <a:r>
              <a:rPr lang="en-US" sz="2200" dirty="0" smtClean="0">
                <a:latin typeface="Arial" charset="0"/>
                <a:ea typeface="ＭＳ Ｐゴシック" charset="0"/>
                <a:cs typeface="ＭＳ Ｐゴシック" charset="0"/>
              </a:rPr>
              <a:t>Many investments are debt-</a:t>
            </a:r>
            <a:r>
              <a:rPr lang="en-US" sz="2200" dirty="0" smtClean="0">
                <a:latin typeface="Arial" charset="0"/>
                <a:ea typeface="ＭＳ Ｐゴシック" charset="0"/>
                <a:cs typeface="ＭＳ Ｐゴシック" charset="0"/>
              </a:rPr>
              <a:t>financed; these </a:t>
            </a:r>
            <a:r>
              <a:rPr lang="en-US" sz="2200" dirty="0" smtClean="0">
                <a:latin typeface="Arial" charset="0"/>
                <a:ea typeface="ＭＳ Ｐゴシック" charset="0"/>
                <a:cs typeface="ＭＳ Ｐゴシック" charset="0"/>
              </a:rPr>
              <a:t>are less tax advantaged under current law than </a:t>
            </a:r>
            <a:r>
              <a:rPr lang="en-US" sz="2200" dirty="0" smtClean="0">
                <a:latin typeface="Arial" charset="0"/>
                <a:ea typeface="ＭＳ Ｐゴシック" charset="0"/>
                <a:cs typeface="ＭＳ Ｐゴシック" charset="0"/>
              </a:rPr>
              <a:t>before.</a:t>
            </a:r>
            <a:endParaRPr lang="en-US" sz="2200" dirty="0" smtClean="0">
              <a:latin typeface="Arial" charset="0"/>
              <a:ea typeface="ＭＳ Ｐゴシック" charset="0"/>
              <a:cs typeface="ＭＳ Ｐゴシック" charset="0"/>
            </a:endParaRPr>
          </a:p>
          <a:p>
            <a:pPr eaLnBrk="1" hangingPunct="1">
              <a:tabLst>
                <a:tab pos="684213" algn="l"/>
              </a:tabLst>
              <a:defRPr/>
            </a:pPr>
            <a:r>
              <a:rPr lang="en-US" sz="2200" dirty="0" smtClean="0">
                <a:latin typeface="Arial" charset="0"/>
                <a:ea typeface="ＭＳ Ｐゴシック" charset="0"/>
                <a:cs typeface="ＭＳ Ｐゴシック" charset="0"/>
              </a:rPr>
              <a:t>Excess profits important. 75</a:t>
            </a:r>
            <a:r>
              <a:rPr lang="en-US" sz="2200" dirty="0" smtClean="0">
                <a:latin typeface="Arial" charset="0"/>
                <a:ea typeface="ＭＳ Ｐゴシック" charset="0"/>
                <a:cs typeface="ＭＳ Ｐゴシック" charset="0"/>
              </a:rPr>
              <a:t>% of corporate tax base </a:t>
            </a:r>
            <a:r>
              <a:rPr lang="en-US" sz="2200" dirty="0" smtClean="0">
                <a:latin typeface="Arial" charset="0"/>
                <a:ea typeface="ＭＳ Ｐゴシック" charset="0"/>
                <a:cs typeface="ＭＳ Ｐゴシック" charset="0"/>
              </a:rPr>
              <a:t>is excess profit. </a:t>
            </a:r>
            <a:r>
              <a:rPr lang="en-US" sz="2200" dirty="0" smtClean="0">
                <a:latin typeface="Arial" charset="0"/>
                <a:ea typeface="ＭＳ Ｐゴシック" charset="0"/>
                <a:cs typeface="ＭＳ Ｐゴシック" charset="0"/>
              </a:rPr>
              <a:t>That changes </a:t>
            </a:r>
            <a:r>
              <a:rPr lang="en-US" sz="2200" dirty="0" smtClean="0">
                <a:latin typeface="Arial" charset="0"/>
                <a:ea typeface="ＭＳ Ｐゴシック" charset="0"/>
                <a:cs typeface="ＭＳ Ｐゴシック" charset="0"/>
              </a:rPr>
              <a:t>implications of corporate tax.</a:t>
            </a:r>
            <a:endParaRPr lang="en-US" sz="2200" dirty="0" smtClean="0">
              <a:latin typeface="Arial" charset="0"/>
              <a:ea typeface="ＭＳ Ｐゴシック" charset="0"/>
              <a:cs typeface="ＭＳ Ｐゴシック" charset="0"/>
            </a:endParaRPr>
          </a:p>
          <a:p>
            <a:pPr eaLnBrk="1" hangingPunct="1">
              <a:tabLst>
                <a:tab pos="684213" algn="l"/>
              </a:tabLst>
              <a:defRPr/>
            </a:pPr>
            <a:r>
              <a:rPr lang="en-US" sz="2200" dirty="0">
                <a:latin typeface="Arial" charset="0"/>
                <a:ea typeface="ＭＳ Ｐゴシック" charset="0"/>
                <a:cs typeface="ＭＳ Ｐゴシック" charset="0"/>
              </a:rPr>
              <a:t>What is the counterfactual</a:t>
            </a:r>
            <a:r>
              <a:rPr lang="en-US" sz="2200" dirty="0" smtClean="0">
                <a:latin typeface="Arial" charset="0"/>
                <a:ea typeface="ＭＳ Ｐゴシック" charset="0"/>
                <a:cs typeface="ＭＳ Ｐゴシック" charset="0"/>
              </a:rPr>
              <a:t>?</a:t>
            </a:r>
          </a:p>
          <a:p>
            <a:pPr eaLnBrk="1" hangingPunct="1">
              <a:tabLst>
                <a:tab pos="684213" algn="l"/>
              </a:tabLst>
              <a:defRPr/>
            </a:pPr>
            <a:endParaRPr lang="en-US" sz="2200" dirty="0">
              <a:latin typeface="Arial" charset="0"/>
              <a:ea typeface="ＭＳ Ｐゴシック" charset="0"/>
              <a:cs typeface="ＭＳ Ｐゴシック" charset="0"/>
            </a:endParaRPr>
          </a:p>
          <a:p>
            <a:pPr marL="0" indent="0" eaLnBrk="1" hangingPunct="1">
              <a:buNone/>
              <a:tabLst>
                <a:tab pos="684213" algn="l"/>
              </a:tabLst>
              <a:defRPr/>
            </a:pPr>
            <a:r>
              <a:rPr lang="en-US" sz="2200" b="1" dirty="0" smtClean="0">
                <a:latin typeface="Arial" charset="0"/>
                <a:ea typeface="ＭＳ Ｐゴシック" charset="0"/>
                <a:cs typeface="ＭＳ Ｐゴシック" charset="0"/>
              </a:rPr>
              <a:t>Vast</a:t>
            </a:r>
            <a:r>
              <a:rPr lang="en-US" sz="2200" dirty="0" smtClean="0">
                <a:latin typeface="Arial" charset="0"/>
                <a:ea typeface="ＭＳ Ｐゴシック" charset="0"/>
                <a:cs typeface="ＭＳ Ｐゴシック" charset="0"/>
              </a:rPr>
              <a:t> majority of economists agree tax cuts were oversold.</a:t>
            </a:r>
          </a:p>
        </p:txBody>
      </p:sp>
    </p:spTree>
    <p:extLst>
      <p:ext uri="{BB962C8B-B14F-4D97-AF65-F5344CB8AC3E}">
        <p14:creationId xmlns:p14="http://schemas.microsoft.com/office/powerpoint/2010/main" val="11879466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85800" y="381000"/>
            <a:ext cx="7772400" cy="1143000"/>
          </a:xfrm>
        </p:spPr>
        <p:txBody>
          <a:bodyPr/>
          <a:lstStyle/>
          <a:p>
            <a:pPr eaLnBrk="1" hangingPunct="1"/>
            <a:r>
              <a:rPr lang="en-US" sz="2600" b="1" dirty="0" smtClean="0">
                <a:latin typeface="Arial" charset="0"/>
                <a:ea typeface="ＭＳ Ｐゴシック" charset="0"/>
                <a:cs typeface="ＭＳ Ｐゴシック" charset="0"/>
              </a:rPr>
              <a:t>Promise 3: Territorial, Competitive System?</a:t>
            </a:r>
            <a:r>
              <a:rPr lang="en-US" b="1" dirty="0">
                <a:latin typeface="Arial" charset="0"/>
                <a:ea typeface="ＭＳ Ｐゴシック" charset="0"/>
                <a:cs typeface="ＭＳ Ｐゴシック" charset="0"/>
              </a:rPr>
              <a:t>	</a:t>
            </a:r>
            <a:endParaRPr lang="en-US" dirty="0">
              <a:latin typeface="Arial" charset="0"/>
              <a:ea typeface="ＭＳ Ｐゴシック" charset="0"/>
              <a:cs typeface="ＭＳ Ｐゴシック" charset="0"/>
            </a:endParaRPr>
          </a:p>
        </p:txBody>
      </p:sp>
      <p:sp>
        <p:nvSpPr>
          <p:cNvPr id="20482" name="Rectangle 3"/>
          <p:cNvSpPr>
            <a:spLocks noGrp="1" noChangeArrowheads="1"/>
          </p:cNvSpPr>
          <p:nvPr>
            <p:ph type="body" idx="1"/>
          </p:nvPr>
        </p:nvSpPr>
        <p:spPr>
          <a:xfrm>
            <a:off x="609600" y="1828800"/>
            <a:ext cx="7772400" cy="4114800"/>
          </a:xfrm>
        </p:spPr>
        <p:txBody>
          <a:bodyPr/>
          <a:lstStyle/>
          <a:p>
            <a:pPr eaLnBrk="1" hangingPunct="1">
              <a:tabLst>
                <a:tab pos="684213" algn="l"/>
              </a:tabLst>
              <a:defRPr/>
            </a:pPr>
            <a:r>
              <a:rPr lang="en-US" sz="2200" dirty="0" smtClean="0">
                <a:latin typeface="Arial" charset="0"/>
                <a:ea typeface="ＭＳ Ｐゴシック" charset="0"/>
                <a:cs typeface="ＭＳ Ｐゴシック" charset="0"/>
              </a:rPr>
              <a:t>Is current law </a:t>
            </a:r>
            <a:r>
              <a:rPr lang="en-US" sz="2200" dirty="0" smtClean="0">
                <a:latin typeface="Arial" charset="0"/>
                <a:ea typeface="ＭＳ Ｐゴシック" charset="0"/>
                <a:cs typeface="ＭＳ Ｐゴシック" charset="0"/>
              </a:rPr>
              <a:t>truly territorial</a:t>
            </a:r>
            <a:r>
              <a:rPr lang="en-US" sz="2200" dirty="0" smtClean="0">
                <a:latin typeface="Arial" charset="0"/>
                <a:ea typeface="ＭＳ Ｐゴシック" charset="0"/>
                <a:cs typeface="ＭＳ Ｐゴシック" charset="0"/>
              </a:rPr>
              <a:t>?</a:t>
            </a:r>
          </a:p>
          <a:p>
            <a:pPr eaLnBrk="1" hangingPunct="1">
              <a:tabLst>
                <a:tab pos="684213" algn="l"/>
              </a:tabLst>
              <a:defRPr/>
            </a:pPr>
            <a:r>
              <a:rPr lang="en-US" sz="2200" dirty="0" smtClean="0">
                <a:latin typeface="Arial" charset="0"/>
                <a:ea typeface="ＭＳ Ｐゴシック" charset="0"/>
                <a:cs typeface="ＭＳ Ｐゴシック" charset="0"/>
              </a:rPr>
              <a:t>Other countries are not sitting still.</a:t>
            </a:r>
          </a:p>
          <a:p>
            <a:pPr eaLnBrk="1" hangingPunct="1">
              <a:tabLst>
                <a:tab pos="684213" algn="l"/>
              </a:tabLst>
              <a:defRPr/>
            </a:pPr>
            <a:r>
              <a:rPr lang="en-US" sz="2200" dirty="0" smtClean="0">
                <a:latin typeface="Arial" charset="0"/>
                <a:ea typeface="ＭＳ Ｐゴシック" charset="0"/>
                <a:cs typeface="ＭＳ Ｐゴシック" charset="0"/>
              </a:rPr>
              <a:t>Threats to world trading system do not make U.S. companies more </a:t>
            </a:r>
            <a:r>
              <a:rPr lang="en-US" sz="2200" dirty="0" smtClean="0">
                <a:latin typeface="Arial" charset="0"/>
                <a:ea typeface="ＭＳ Ｐゴシック" charset="0"/>
                <a:cs typeface="ＭＳ Ｐゴシック" charset="0"/>
              </a:rPr>
              <a:t>competitive. </a:t>
            </a:r>
          </a:p>
          <a:p>
            <a:pPr eaLnBrk="1" hangingPunct="1">
              <a:tabLst>
                <a:tab pos="684213" algn="l"/>
              </a:tabLst>
              <a:defRPr/>
            </a:pPr>
            <a:r>
              <a:rPr lang="en-US" sz="2200" dirty="0" smtClean="0">
                <a:latin typeface="Arial" charset="0"/>
                <a:ea typeface="ＭＳ Ｐゴシック" charset="0"/>
                <a:cs typeface="ＭＳ Ｐゴシック" charset="0"/>
              </a:rPr>
              <a:t>Nor </a:t>
            </a:r>
            <a:r>
              <a:rPr lang="en-US" sz="2200" dirty="0" smtClean="0">
                <a:latin typeface="Arial" charset="0"/>
                <a:ea typeface="ＭＳ Ｐゴシック" charset="0"/>
                <a:cs typeface="ＭＳ Ｐゴシック" charset="0"/>
              </a:rPr>
              <a:t>does underfunding the government.</a:t>
            </a:r>
          </a:p>
          <a:p>
            <a:pPr eaLnBrk="1" hangingPunct="1">
              <a:tabLst>
                <a:tab pos="684213" algn="l"/>
              </a:tabLst>
              <a:defRPr/>
            </a:pPr>
            <a:r>
              <a:rPr lang="en-US" sz="2200" dirty="0" smtClean="0">
                <a:latin typeface="Arial" charset="0"/>
                <a:ea typeface="ＭＳ Ｐゴシック" charset="0"/>
                <a:cs typeface="ＭＳ Ｐゴシック" charset="0"/>
              </a:rPr>
              <a:t>New </a:t>
            </a:r>
            <a:r>
              <a:rPr lang="en-US" sz="2200" dirty="0" smtClean="0">
                <a:latin typeface="Arial" charset="0"/>
                <a:ea typeface="ＭＳ Ｐゴシック" charset="0"/>
                <a:cs typeface="ＭＳ Ｐゴシック" charset="0"/>
              </a:rPr>
              <a:t>incentives to shift </a:t>
            </a:r>
            <a:r>
              <a:rPr lang="en-US" sz="2200" b="1" i="1" dirty="0" smtClean="0">
                <a:latin typeface="Arial" charset="0"/>
                <a:ea typeface="ＭＳ Ｐゴシック" charset="0"/>
                <a:cs typeface="ＭＳ Ｐゴシック" charset="0"/>
              </a:rPr>
              <a:t>real</a:t>
            </a:r>
            <a:r>
              <a:rPr lang="en-US" sz="2200" b="1" dirty="0" smtClean="0">
                <a:latin typeface="Arial" charset="0"/>
                <a:ea typeface="ＭＳ Ｐゴシック" charset="0"/>
                <a:cs typeface="ＭＳ Ｐゴシック" charset="0"/>
              </a:rPr>
              <a:t> </a:t>
            </a:r>
            <a:r>
              <a:rPr lang="en-US" sz="2200" dirty="0" smtClean="0">
                <a:latin typeface="Arial" charset="0"/>
                <a:ea typeface="ＭＳ Ｐゴシック" charset="0"/>
                <a:cs typeface="ＭＳ Ｐゴシック" charset="0"/>
              </a:rPr>
              <a:t>assets offshore. </a:t>
            </a:r>
            <a:endParaRPr lang="en-US" sz="2200" dirty="0">
              <a:latin typeface="Arial" charset="0"/>
              <a:ea typeface="ＭＳ Ｐゴシック" charset="0"/>
              <a:cs typeface="ＭＳ Ｐゴシック" charset="0"/>
            </a:endParaRPr>
          </a:p>
          <a:p>
            <a:pPr eaLnBrk="1" hangingPunct="1">
              <a:tabLst>
                <a:tab pos="684213" algn="l"/>
              </a:tabLst>
              <a:defRPr/>
            </a:pPr>
            <a:r>
              <a:rPr lang="en-US" sz="2200" dirty="0" smtClean="0">
                <a:latin typeface="Arial" charset="0"/>
                <a:ea typeface="ＭＳ Ｐゴシック" charset="0"/>
                <a:cs typeface="ＭＳ Ｐゴシック" charset="0"/>
              </a:rPr>
              <a:t>FDII is not </a:t>
            </a:r>
            <a:r>
              <a:rPr lang="en-US" sz="2200" dirty="0" smtClean="0">
                <a:latin typeface="Arial" charset="0"/>
                <a:ea typeface="ＭＳ Ｐゴシック" charset="0"/>
                <a:cs typeface="ＭＳ Ｐゴシック" charset="0"/>
              </a:rPr>
              <a:t>reliable, does not </a:t>
            </a:r>
            <a:r>
              <a:rPr lang="en-US" sz="2200" dirty="0" smtClean="0">
                <a:latin typeface="Arial" charset="0"/>
                <a:ea typeface="ＭＳ Ｐゴシック" charset="0"/>
                <a:cs typeface="ＭＳ Ｐゴシック" charset="0"/>
              </a:rPr>
              <a:t>help with </a:t>
            </a:r>
            <a:r>
              <a:rPr lang="en-US" sz="2200" dirty="0" smtClean="0">
                <a:latin typeface="Arial" charset="0"/>
                <a:ea typeface="ＭＳ Ｐゴシック" charset="0"/>
                <a:cs typeface="ＭＳ Ｐゴシック" charset="0"/>
              </a:rPr>
              <a:t>sales to U.S. market, </a:t>
            </a:r>
            <a:r>
              <a:rPr lang="en-US" sz="2200" dirty="0" smtClean="0">
                <a:latin typeface="Arial" charset="0"/>
                <a:ea typeface="ＭＳ Ｐゴシック" charset="0"/>
                <a:cs typeface="ＭＳ Ｐゴシック" charset="0"/>
              </a:rPr>
              <a:t>and </a:t>
            </a:r>
            <a:r>
              <a:rPr lang="en-US" sz="2200" dirty="0" smtClean="0">
                <a:latin typeface="Arial" charset="0"/>
                <a:ea typeface="ＭＳ Ｐゴシック" charset="0"/>
                <a:cs typeface="ＭＳ Ｐゴシック" charset="0"/>
              </a:rPr>
              <a:t>discourages </a:t>
            </a:r>
            <a:r>
              <a:rPr lang="en-US" sz="2200" dirty="0" smtClean="0">
                <a:latin typeface="Arial" charset="0"/>
                <a:ea typeface="ＭＳ Ｐゴシック" charset="0"/>
                <a:cs typeface="ＭＳ Ｐゴシック" charset="0"/>
              </a:rPr>
              <a:t>US assets. </a:t>
            </a:r>
            <a:endParaRPr lang="en-US" sz="2200" dirty="0" smtClean="0">
              <a:latin typeface="Arial" charset="0"/>
              <a:ea typeface="ＭＳ Ｐゴシック" charset="0"/>
              <a:cs typeface="ＭＳ Ｐゴシック" charset="0"/>
            </a:endParaRPr>
          </a:p>
          <a:p>
            <a:pPr eaLnBrk="1" hangingPunct="1">
              <a:tabLst>
                <a:tab pos="684213" algn="l"/>
              </a:tabLst>
              <a:defRPr/>
            </a:pPr>
            <a:endParaRPr lang="en-US" sz="2200" dirty="0">
              <a:latin typeface="Arial" charset="0"/>
              <a:ea typeface="ＭＳ Ｐゴシック" charset="0"/>
              <a:cs typeface="ＭＳ Ｐゴシック" charset="0"/>
            </a:endParaRPr>
          </a:p>
          <a:p>
            <a:pPr marL="0" indent="0" eaLnBrk="1" hangingPunct="1">
              <a:buNone/>
              <a:tabLst>
                <a:tab pos="684213" algn="l"/>
              </a:tabLst>
              <a:defRPr/>
            </a:pPr>
            <a:r>
              <a:rPr lang="en-US" sz="2200" dirty="0" smtClean="0">
                <a:latin typeface="Arial" charset="0"/>
                <a:ea typeface="ＭＳ Ｐゴシック" charset="0"/>
                <a:cs typeface="ＭＳ Ｐゴシック" charset="0"/>
              </a:rPr>
              <a:t>Most important, competitiveness goes beyond tax.</a:t>
            </a:r>
            <a:endParaRPr lang="en-US" sz="22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179813659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85800" y="228600"/>
            <a:ext cx="7772400" cy="1143000"/>
          </a:xfrm>
        </p:spPr>
        <p:txBody>
          <a:bodyPr/>
          <a:lstStyle/>
          <a:p>
            <a:pPr eaLnBrk="1" hangingPunct="1"/>
            <a:r>
              <a:rPr lang="en-US" sz="2600" b="1" dirty="0" smtClean="0">
                <a:latin typeface="Arial" charset="0"/>
                <a:ea typeface="ＭＳ Ｐゴシック" charset="0"/>
                <a:cs typeface="ＭＳ Ｐゴシック" charset="0"/>
              </a:rPr>
              <a:t>Promise 4: Is this even reform?</a:t>
            </a:r>
            <a:r>
              <a:rPr lang="en-US" b="1" dirty="0">
                <a:latin typeface="Arial" charset="0"/>
                <a:ea typeface="ＭＳ Ｐゴシック" charset="0"/>
                <a:cs typeface="ＭＳ Ｐゴシック" charset="0"/>
              </a:rPr>
              <a:t>	</a:t>
            </a:r>
            <a:endParaRPr lang="en-US" dirty="0">
              <a:latin typeface="Arial" charset="0"/>
              <a:ea typeface="ＭＳ Ｐゴシック" charset="0"/>
              <a:cs typeface="ＭＳ Ｐゴシック" charset="0"/>
            </a:endParaRPr>
          </a:p>
        </p:txBody>
      </p:sp>
      <p:sp>
        <p:nvSpPr>
          <p:cNvPr id="20482" name="Rectangle 3"/>
          <p:cNvSpPr>
            <a:spLocks noGrp="1" noChangeArrowheads="1"/>
          </p:cNvSpPr>
          <p:nvPr>
            <p:ph type="body" idx="1"/>
          </p:nvPr>
        </p:nvSpPr>
        <p:spPr>
          <a:xfrm>
            <a:off x="609600" y="1676400"/>
            <a:ext cx="7772400" cy="4114800"/>
          </a:xfrm>
        </p:spPr>
        <p:txBody>
          <a:bodyPr/>
          <a:lstStyle/>
          <a:p>
            <a:pPr eaLnBrk="1" hangingPunct="1">
              <a:tabLst>
                <a:tab pos="684213" algn="l"/>
              </a:tabLst>
              <a:defRPr/>
            </a:pPr>
            <a:r>
              <a:rPr lang="en-US" sz="2200" dirty="0" smtClean="0">
                <a:latin typeface="Arial" charset="0"/>
                <a:ea typeface="ＭＳ Ｐゴシック" charset="0"/>
                <a:cs typeface="ＭＳ Ｐゴシック" charset="0"/>
              </a:rPr>
              <a:t>Not revenue neutral despite </a:t>
            </a:r>
            <a:r>
              <a:rPr lang="en-US" sz="2200" dirty="0" smtClean="0">
                <a:latin typeface="Arial" charset="0"/>
                <a:ea typeface="ＭＳ Ｐゴシック" charset="0"/>
                <a:cs typeface="ＭＳ Ｐゴシック" charset="0"/>
              </a:rPr>
              <a:t>needs, </a:t>
            </a:r>
            <a:r>
              <a:rPr lang="en-US" sz="2200" dirty="0" smtClean="0">
                <a:latin typeface="Arial" charset="0"/>
                <a:ea typeface="ＭＳ Ｐゴシック" charset="0"/>
                <a:cs typeface="ＭＳ Ｐゴシック" charset="0"/>
              </a:rPr>
              <a:t>robust economy.</a:t>
            </a:r>
          </a:p>
          <a:p>
            <a:pPr eaLnBrk="1" hangingPunct="1">
              <a:tabLst>
                <a:tab pos="684213" algn="l"/>
              </a:tabLst>
              <a:defRPr/>
            </a:pPr>
            <a:r>
              <a:rPr lang="en-US" sz="2200" dirty="0" smtClean="0">
                <a:latin typeface="Arial" charset="0"/>
                <a:ea typeface="ＭＳ Ｐゴシック" charset="0"/>
                <a:cs typeface="ＭＳ Ｐゴシック" charset="0"/>
              </a:rPr>
              <a:t>Regressive after </a:t>
            </a:r>
            <a:r>
              <a:rPr lang="en-US" sz="2200" dirty="0" smtClean="0">
                <a:latin typeface="Arial" charset="0"/>
                <a:ea typeface="ＭＳ Ｐゴシック" charset="0"/>
                <a:cs typeface="ＭＳ Ｐゴシック" charset="0"/>
              </a:rPr>
              <a:t>35 years of increased inequality.</a:t>
            </a:r>
          </a:p>
          <a:p>
            <a:pPr eaLnBrk="1" hangingPunct="1">
              <a:tabLst>
                <a:tab pos="684213" algn="l"/>
              </a:tabLst>
              <a:defRPr/>
            </a:pPr>
            <a:r>
              <a:rPr lang="en-US" sz="2200" dirty="0" smtClean="0">
                <a:latin typeface="Arial" charset="0"/>
                <a:ea typeface="ＭＳ Ｐゴシック" charset="0"/>
                <a:cs typeface="ＭＳ Ｐゴシック" charset="0"/>
              </a:rPr>
              <a:t>Not politically stable; partisan, </a:t>
            </a:r>
            <a:r>
              <a:rPr lang="en-US" sz="2200" dirty="0" smtClean="0">
                <a:latin typeface="Arial" charset="0"/>
                <a:ea typeface="ＭＳ Ｐゴシック" charset="0"/>
                <a:cs typeface="ＭＳ Ｐゴシック" charset="0"/>
              </a:rPr>
              <a:t>rushed process. </a:t>
            </a:r>
            <a:endParaRPr lang="en-US" sz="2200" dirty="0" smtClean="0">
              <a:latin typeface="Arial" charset="0"/>
              <a:ea typeface="ＭＳ Ｐゴシック" charset="0"/>
              <a:cs typeface="ＭＳ Ｐゴシック" charset="0"/>
            </a:endParaRPr>
          </a:p>
          <a:p>
            <a:pPr eaLnBrk="1" hangingPunct="1">
              <a:tabLst>
                <a:tab pos="684213" algn="l"/>
              </a:tabLst>
              <a:defRPr/>
            </a:pPr>
            <a:r>
              <a:rPr lang="en-US" sz="2200" dirty="0" smtClean="0">
                <a:latin typeface="Arial" charset="0"/>
                <a:ea typeface="ＭＳ Ｐゴシック" charset="0"/>
                <a:cs typeface="ＭＳ Ｐゴシック" charset="0"/>
              </a:rPr>
              <a:t>Vast new sources of complexity and uncertainty.</a:t>
            </a:r>
          </a:p>
          <a:p>
            <a:pPr lvl="1" eaLnBrk="1" hangingPunct="1">
              <a:tabLst>
                <a:tab pos="684213" algn="l"/>
              </a:tabLst>
              <a:defRPr/>
            </a:pPr>
            <a:r>
              <a:rPr lang="en-US" sz="2200" dirty="0" smtClean="0">
                <a:latin typeface="Arial" charset="0"/>
                <a:ea typeface="ＭＳ Ｐゴシック" charset="0"/>
                <a:cs typeface="ＭＳ Ｐゴシック" charset="0"/>
              </a:rPr>
              <a:t>Pass-through provisions terrible.</a:t>
            </a:r>
          </a:p>
          <a:p>
            <a:pPr eaLnBrk="1" hangingPunct="1">
              <a:tabLst>
                <a:tab pos="684213" algn="l"/>
              </a:tabLst>
              <a:defRPr/>
            </a:pPr>
            <a:r>
              <a:rPr lang="en-US" sz="2200" b="1" dirty="0" smtClean="0">
                <a:latin typeface="Arial" charset="0"/>
                <a:ea typeface="ＭＳ Ｐゴシック" charset="0"/>
                <a:cs typeface="ＭＳ Ｐゴシック" charset="0"/>
              </a:rPr>
              <a:t>New</a:t>
            </a:r>
            <a:r>
              <a:rPr lang="en-US" sz="2200" dirty="0" smtClean="0">
                <a:latin typeface="Arial" charset="0"/>
                <a:ea typeface="ＭＳ Ｐゴシック" charset="0"/>
                <a:cs typeface="ＭＳ Ｐゴシック" charset="0"/>
              </a:rPr>
              <a:t> types of income shifting dramatically </a:t>
            </a:r>
            <a:r>
              <a:rPr lang="en-US" sz="2200" dirty="0" smtClean="0">
                <a:latin typeface="Arial" charset="0"/>
                <a:ea typeface="ＭＳ Ｐゴシック" charset="0"/>
                <a:cs typeface="ＭＳ Ｐゴシック" charset="0"/>
              </a:rPr>
              <a:t>exacerbated </a:t>
            </a:r>
          </a:p>
          <a:p>
            <a:pPr lvl="1" eaLnBrk="1" hangingPunct="1">
              <a:tabLst>
                <a:tab pos="684213" algn="l"/>
              </a:tabLst>
              <a:defRPr/>
            </a:pPr>
            <a:r>
              <a:rPr lang="en-US" sz="2200" dirty="0" smtClean="0">
                <a:latin typeface="Arial" charset="0"/>
                <a:ea typeface="ＭＳ Ｐゴシック" charset="0"/>
                <a:cs typeface="ＭＳ Ｐゴシック" charset="0"/>
              </a:rPr>
              <a:t>Business/capital income </a:t>
            </a:r>
            <a:r>
              <a:rPr lang="en-US" sz="2200" dirty="0" smtClean="0">
                <a:latin typeface="Arial" charset="0"/>
                <a:ea typeface="ＭＳ Ｐゴシック" charset="0"/>
                <a:cs typeface="ＭＳ Ｐゴシック" charset="0"/>
              </a:rPr>
              <a:t>tax-preferred to labor </a:t>
            </a:r>
            <a:r>
              <a:rPr lang="en-US" sz="2200" dirty="0" smtClean="0">
                <a:latin typeface="Arial" charset="0"/>
                <a:ea typeface="ＭＳ Ｐゴシック" charset="0"/>
                <a:cs typeface="ＭＳ Ｐゴシック" charset="0"/>
              </a:rPr>
              <a:t>income.</a:t>
            </a:r>
          </a:p>
          <a:p>
            <a:pPr eaLnBrk="1" hangingPunct="1">
              <a:tabLst>
                <a:tab pos="684213" algn="l"/>
              </a:tabLst>
              <a:defRPr/>
            </a:pPr>
            <a:r>
              <a:rPr lang="en-US" sz="2200" dirty="0" smtClean="0">
                <a:latin typeface="Arial" charset="0"/>
                <a:ea typeface="ＭＳ Ｐゴシック" charset="0"/>
                <a:cs typeface="ＭＳ Ｐゴシック" charset="0"/>
              </a:rPr>
              <a:t>Corporate tax </a:t>
            </a:r>
            <a:r>
              <a:rPr lang="en-US" sz="2200" dirty="0" smtClean="0">
                <a:latin typeface="Arial" charset="0"/>
                <a:ea typeface="ＭＳ Ｐゴシック" charset="0"/>
                <a:cs typeface="ＭＳ Ｐゴシック" charset="0"/>
              </a:rPr>
              <a:t>is </a:t>
            </a:r>
            <a:r>
              <a:rPr lang="en-US" sz="2200" dirty="0" smtClean="0">
                <a:latin typeface="Arial" charset="0"/>
                <a:ea typeface="ＭＳ Ｐゴシック" charset="0"/>
                <a:cs typeface="ＭＳ Ｐゴシック" charset="0"/>
              </a:rPr>
              <a:t>important to larger system.</a:t>
            </a:r>
            <a:endParaRPr lang="en-US" sz="2200" dirty="0" smtClean="0">
              <a:latin typeface="Arial" charset="0"/>
              <a:ea typeface="ＭＳ Ｐゴシック" charset="0"/>
              <a:cs typeface="ＭＳ Ｐゴシック" charset="0"/>
            </a:endParaRPr>
          </a:p>
          <a:p>
            <a:pPr lvl="1" eaLnBrk="1" hangingPunct="1">
              <a:tabLst>
                <a:tab pos="684213" algn="l"/>
              </a:tabLst>
              <a:defRPr/>
            </a:pPr>
            <a:r>
              <a:rPr lang="en-US" sz="2200" dirty="0" smtClean="0">
                <a:latin typeface="Arial" charset="0"/>
                <a:ea typeface="ＭＳ Ｐゴシック" charset="0"/>
                <a:cs typeface="ＭＳ Ｐゴシック" charset="0"/>
              </a:rPr>
              <a:t>O</a:t>
            </a:r>
            <a:r>
              <a:rPr lang="en-US" sz="2200" dirty="0" smtClean="0">
                <a:latin typeface="Arial" charset="0"/>
                <a:ea typeface="ＭＳ Ｐゴシック" charset="0"/>
                <a:cs typeface="ＭＳ Ｐゴシック" charset="0"/>
              </a:rPr>
              <a:t>nly </a:t>
            </a:r>
            <a:r>
              <a:rPr lang="en-US" sz="2200" dirty="0" smtClean="0">
                <a:latin typeface="Arial" charset="0"/>
                <a:ea typeface="ＭＳ Ｐゴシック" charset="0"/>
                <a:cs typeface="ＭＳ Ｐゴシック" charset="0"/>
              </a:rPr>
              <a:t>tool for taxing 70% of equity income.</a:t>
            </a:r>
          </a:p>
          <a:p>
            <a:pPr lvl="1" eaLnBrk="1" hangingPunct="1">
              <a:tabLst>
                <a:tab pos="684213" algn="l"/>
              </a:tabLst>
              <a:defRPr/>
            </a:pPr>
            <a:r>
              <a:rPr lang="en-US" sz="2200" dirty="0" smtClean="0">
                <a:latin typeface="Arial" charset="0"/>
                <a:ea typeface="ＭＳ Ｐゴシック" charset="0"/>
                <a:cs typeface="ＭＳ Ｐゴシック" charset="0"/>
              </a:rPr>
              <a:t>Excess profits should </a:t>
            </a:r>
            <a:r>
              <a:rPr lang="en-US" sz="2200" dirty="0" smtClean="0">
                <a:latin typeface="Arial" charset="0"/>
                <a:ea typeface="ＭＳ Ｐゴシック" charset="0"/>
                <a:cs typeface="ＭＳ Ｐゴシック" charset="0"/>
              </a:rPr>
              <a:t>be taxed for efficiency, equity. </a:t>
            </a:r>
            <a:endParaRPr lang="en-US" sz="2200" dirty="0" smtClean="0">
              <a:latin typeface="Arial" charset="0"/>
              <a:ea typeface="ＭＳ Ｐゴシック" charset="0"/>
              <a:cs typeface="ＭＳ Ｐゴシック" charset="0"/>
            </a:endParaRPr>
          </a:p>
          <a:p>
            <a:pPr marL="0" indent="0" eaLnBrk="1" hangingPunct="1">
              <a:buNone/>
              <a:tabLst>
                <a:tab pos="684213" algn="l"/>
              </a:tabLst>
              <a:defRPr/>
            </a:pPr>
            <a:r>
              <a:rPr lang="en-US" sz="2200" dirty="0" smtClean="0">
                <a:latin typeface="Arial" charset="0"/>
                <a:ea typeface="ＭＳ Ｐゴシック" charset="0"/>
                <a:cs typeface="ＭＳ Ｐゴシック" charset="0"/>
              </a:rPr>
              <a:t> </a:t>
            </a:r>
            <a:endParaRPr lang="en-US" sz="22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20001885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85800" y="228600"/>
            <a:ext cx="7772400" cy="1143000"/>
          </a:xfrm>
        </p:spPr>
        <p:txBody>
          <a:bodyPr/>
          <a:lstStyle/>
          <a:p>
            <a:pPr eaLnBrk="1" hangingPunct="1"/>
            <a:r>
              <a:rPr lang="en-US" sz="2800" b="1" dirty="0" smtClean="0">
                <a:latin typeface="Arial" charset="0"/>
                <a:ea typeface="ＭＳ Ｐゴシック" charset="0"/>
                <a:cs typeface="ＭＳ Ｐゴシック" charset="0"/>
              </a:rPr>
              <a:t>Repeal and Replace</a:t>
            </a:r>
            <a:r>
              <a:rPr lang="en-US" b="1" dirty="0">
                <a:latin typeface="Arial" charset="0"/>
                <a:ea typeface="ＭＳ Ｐゴシック" charset="0"/>
                <a:cs typeface="ＭＳ Ｐゴシック" charset="0"/>
              </a:rPr>
              <a:t>	</a:t>
            </a:r>
            <a:endParaRPr lang="en-US" dirty="0">
              <a:latin typeface="Arial" charset="0"/>
              <a:ea typeface="ＭＳ Ｐゴシック" charset="0"/>
              <a:cs typeface="ＭＳ Ｐゴシック" charset="0"/>
            </a:endParaRPr>
          </a:p>
        </p:txBody>
      </p:sp>
      <p:sp>
        <p:nvSpPr>
          <p:cNvPr id="20482" name="Rectangle 3"/>
          <p:cNvSpPr>
            <a:spLocks noGrp="1" noChangeArrowheads="1"/>
          </p:cNvSpPr>
          <p:nvPr>
            <p:ph type="body" idx="1"/>
          </p:nvPr>
        </p:nvSpPr>
        <p:spPr>
          <a:xfrm>
            <a:off x="609600" y="1524000"/>
            <a:ext cx="7772400" cy="4114800"/>
          </a:xfrm>
        </p:spPr>
        <p:txBody>
          <a:bodyPr/>
          <a:lstStyle/>
          <a:p>
            <a:pPr eaLnBrk="1" hangingPunct="1">
              <a:tabLst>
                <a:tab pos="684213" algn="l"/>
              </a:tabLst>
              <a:defRPr/>
            </a:pPr>
            <a:r>
              <a:rPr lang="en-US" sz="2200" dirty="0" smtClean="0">
                <a:latin typeface="Arial" charset="0"/>
                <a:ea typeface="ＭＳ Ｐゴシック" charset="0"/>
                <a:cs typeface="ＭＳ Ｐゴシック" charset="0"/>
              </a:rPr>
              <a:t>We are still overdue for a true tax reform. </a:t>
            </a:r>
          </a:p>
          <a:p>
            <a:pPr eaLnBrk="1" hangingPunct="1">
              <a:tabLst>
                <a:tab pos="684213" algn="l"/>
              </a:tabLst>
              <a:defRPr/>
            </a:pPr>
            <a:r>
              <a:rPr lang="en-US" sz="2200" dirty="0" smtClean="0">
                <a:latin typeface="Arial" charset="0"/>
                <a:ea typeface="ＭＳ Ｐゴシック" charset="0"/>
                <a:cs typeface="ＭＳ Ｐゴシック" charset="0"/>
              </a:rPr>
              <a:t>TCJA makes this harder.</a:t>
            </a:r>
          </a:p>
          <a:p>
            <a:pPr eaLnBrk="1" hangingPunct="1">
              <a:tabLst>
                <a:tab pos="684213" algn="l"/>
              </a:tabLst>
              <a:defRPr/>
            </a:pPr>
            <a:r>
              <a:rPr lang="en-US" sz="2200" dirty="0">
                <a:latin typeface="Arial" charset="0"/>
                <a:ea typeface="ＭＳ Ｐゴシック" charset="0"/>
                <a:cs typeface="ＭＳ Ｐゴシック" charset="0"/>
              </a:rPr>
              <a:t>N</a:t>
            </a:r>
            <a:r>
              <a:rPr lang="en-US" sz="2200" dirty="0" smtClean="0">
                <a:latin typeface="Arial" charset="0"/>
                <a:ea typeface="ＭＳ Ｐゴシック" charset="0"/>
                <a:cs typeface="ＭＳ Ｐゴシック" charset="0"/>
              </a:rPr>
              <a:t>ot a stable equilibrium in international sphere.</a:t>
            </a:r>
          </a:p>
          <a:p>
            <a:pPr eaLnBrk="1" hangingPunct="1">
              <a:tabLst>
                <a:tab pos="684213" algn="l"/>
              </a:tabLst>
              <a:defRPr/>
            </a:pPr>
            <a:r>
              <a:rPr lang="en-US" sz="2200" dirty="0" smtClean="0">
                <a:latin typeface="Arial" charset="0"/>
                <a:ea typeface="ＭＳ Ｐゴシック" charset="0"/>
                <a:cs typeface="ＭＳ Ｐゴシック" charset="0"/>
              </a:rPr>
              <a:t>Ways for incremental improvement:</a:t>
            </a:r>
          </a:p>
          <a:p>
            <a:pPr lvl="1" eaLnBrk="1" hangingPunct="1">
              <a:tabLst>
                <a:tab pos="684213" algn="l"/>
              </a:tabLst>
              <a:defRPr/>
            </a:pPr>
            <a:r>
              <a:rPr lang="en-US" sz="2200" dirty="0" smtClean="0">
                <a:latin typeface="Arial" charset="0"/>
                <a:ea typeface="ＭＳ Ｐゴシック" charset="0"/>
                <a:cs typeface="ＭＳ Ｐゴシック" charset="0"/>
              </a:rPr>
              <a:t>Repeal FDII; meet goals other ways.</a:t>
            </a:r>
            <a:endParaRPr lang="en-US" sz="2200" dirty="0" smtClean="0">
              <a:latin typeface="Arial" charset="0"/>
              <a:ea typeface="ＭＳ Ｐゴシック" charset="0"/>
              <a:cs typeface="ＭＳ Ｐゴシック" charset="0"/>
            </a:endParaRPr>
          </a:p>
          <a:p>
            <a:pPr lvl="1" eaLnBrk="1" hangingPunct="1">
              <a:tabLst>
                <a:tab pos="684213" algn="l"/>
              </a:tabLst>
              <a:defRPr/>
            </a:pPr>
            <a:r>
              <a:rPr lang="en-US" sz="2200" dirty="0" smtClean="0">
                <a:latin typeface="Arial" charset="0"/>
                <a:ea typeface="ＭＳ Ｐゴシック" charset="0"/>
                <a:cs typeface="ＭＳ Ｐゴシック" charset="0"/>
              </a:rPr>
              <a:t>Make minimum tax per-country; raise </a:t>
            </a:r>
            <a:r>
              <a:rPr lang="en-US" sz="2200" dirty="0" smtClean="0">
                <a:latin typeface="Arial" charset="0"/>
                <a:ea typeface="ＭＳ Ｐゴシック" charset="0"/>
                <a:cs typeface="ＭＳ Ｐゴシック" charset="0"/>
              </a:rPr>
              <a:t>its rate</a:t>
            </a:r>
            <a:r>
              <a:rPr lang="en-US" sz="2200" dirty="0" smtClean="0">
                <a:latin typeface="Arial" charset="0"/>
                <a:ea typeface="ＭＳ Ｐゴシック" charset="0"/>
                <a:cs typeface="ＭＳ Ｐゴシック" charset="0"/>
              </a:rPr>
              <a:t>; remove </a:t>
            </a:r>
            <a:r>
              <a:rPr lang="en-US" sz="2200" dirty="0" smtClean="0">
                <a:latin typeface="Arial" charset="0"/>
                <a:ea typeface="ＭＳ Ｐゴシック" charset="0"/>
                <a:cs typeface="ＭＳ Ｐゴシック" charset="0"/>
              </a:rPr>
              <a:t>exclusion. </a:t>
            </a:r>
            <a:endParaRPr lang="en-US" sz="2200" dirty="0" smtClean="0">
              <a:latin typeface="Arial" charset="0"/>
              <a:ea typeface="ＭＳ Ｐゴシック" charset="0"/>
              <a:cs typeface="ＭＳ Ｐゴシック" charset="0"/>
            </a:endParaRPr>
          </a:p>
          <a:p>
            <a:pPr lvl="1" eaLnBrk="1" hangingPunct="1">
              <a:tabLst>
                <a:tab pos="684213" algn="l"/>
              </a:tabLst>
              <a:defRPr/>
            </a:pPr>
            <a:r>
              <a:rPr lang="en-US" sz="2200" dirty="0" smtClean="0">
                <a:latin typeface="Arial" charset="0"/>
                <a:ea typeface="ＭＳ Ｐゴシック" charset="0"/>
                <a:cs typeface="ＭＳ Ｐゴシック" charset="0"/>
              </a:rPr>
              <a:t>Raise corporate </a:t>
            </a:r>
            <a:r>
              <a:rPr lang="en-US" sz="2200" dirty="0" smtClean="0">
                <a:latin typeface="Arial" charset="0"/>
                <a:ea typeface="ＭＳ Ｐゴシック" charset="0"/>
                <a:cs typeface="ＭＳ Ｐゴシック" charset="0"/>
              </a:rPr>
              <a:t>rate.</a:t>
            </a:r>
            <a:endParaRPr lang="en-US" sz="2200" dirty="0" smtClean="0">
              <a:latin typeface="Arial" charset="0"/>
              <a:ea typeface="ＭＳ Ｐゴシック" charset="0"/>
              <a:cs typeface="ＭＳ Ｐゴシック" charset="0"/>
            </a:endParaRPr>
          </a:p>
          <a:p>
            <a:pPr lvl="1" eaLnBrk="1" hangingPunct="1">
              <a:tabLst>
                <a:tab pos="684213" algn="l"/>
              </a:tabLst>
              <a:defRPr/>
            </a:pPr>
            <a:r>
              <a:rPr lang="en-US" sz="2200" dirty="0">
                <a:latin typeface="Arial" charset="0"/>
                <a:ea typeface="ＭＳ Ｐゴシック" charset="0"/>
                <a:cs typeface="ＭＳ Ｐゴシック" charset="0"/>
              </a:rPr>
              <a:t>R</a:t>
            </a:r>
            <a:r>
              <a:rPr lang="en-US" sz="2200" dirty="0" smtClean="0">
                <a:latin typeface="Arial" charset="0"/>
                <a:ea typeface="ＭＳ Ｐゴシック" charset="0"/>
                <a:cs typeface="ＭＳ Ｐゴシック" charset="0"/>
              </a:rPr>
              <a:t>epeal pass-through </a:t>
            </a:r>
            <a:r>
              <a:rPr lang="en-US" sz="2200" dirty="0" smtClean="0">
                <a:latin typeface="Arial" charset="0"/>
                <a:ea typeface="ＭＳ Ｐゴシック" charset="0"/>
                <a:cs typeface="ＭＳ Ｐゴシック" charset="0"/>
              </a:rPr>
              <a:t>provisions.</a:t>
            </a:r>
            <a:endParaRPr lang="en-US" sz="2200" dirty="0" smtClean="0">
              <a:latin typeface="Arial" charset="0"/>
              <a:ea typeface="ＭＳ Ｐゴシック" charset="0"/>
              <a:cs typeface="ＭＳ Ｐゴシック" charset="0"/>
            </a:endParaRPr>
          </a:p>
          <a:p>
            <a:pPr marL="400050" eaLnBrk="1" hangingPunct="1">
              <a:tabLst>
                <a:tab pos="684213" algn="l"/>
              </a:tabLst>
              <a:defRPr/>
            </a:pPr>
            <a:r>
              <a:rPr lang="en-US" sz="2200" dirty="0" smtClean="0">
                <a:latin typeface="Arial" charset="0"/>
                <a:ea typeface="ＭＳ Ｐゴシック" charset="0"/>
                <a:cs typeface="ＭＳ Ｐゴシック" charset="0"/>
              </a:rPr>
              <a:t>A careful move </a:t>
            </a:r>
            <a:r>
              <a:rPr lang="en-US" sz="2200" dirty="0" smtClean="0">
                <a:latin typeface="Arial" charset="0"/>
                <a:ea typeface="ＭＳ Ｐゴシック" charset="0"/>
                <a:cs typeface="ＭＳ Ｐゴシック" charset="0"/>
              </a:rPr>
              <a:t>toward fundamental reform.</a:t>
            </a:r>
          </a:p>
          <a:p>
            <a:pPr marL="800100" lvl="1" eaLnBrk="1" hangingPunct="1">
              <a:tabLst>
                <a:tab pos="684213" algn="l"/>
              </a:tabLst>
              <a:defRPr/>
            </a:pPr>
            <a:r>
              <a:rPr lang="en-US" sz="2200" dirty="0" smtClean="0">
                <a:latin typeface="Arial" charset="0"/>
                <a:ea typeface="ＭＳ Ｐゴシック" charset="0"/>
                <a:cs typeface="ＭＳ Ｐゴシック" charset="0"/>
              </a:rPr>
              <a:t>BEPS, TCJA illustrate </a:t>
            </a:r>
            <a:r>
              <a:rPr lang="en-US" sz="2200" dirty="0" smtClean="0">
                <a:latin typeface="Arial" charset="0"/>
                <a:ea typeface="ＭＳ Ｐゴシック" charset="0"/>
                <a:cs typeface="ＭＳ Ｐゴシック" charset="0"/>
              </a:rPr>
              <a:t>problems of incremental fix.</a:t>
            </a:r>
            <a:endParaRPr lang="en-US" sz="2200" dirty="0" smtClean="0">
              <a:latin typeface="Arial" charset="0"/>
              <a:ea typeface="ＭＳ Ｐゴシック" charset="0"/>
              <a:cs typeface="ＭＳ Ｐゴシック" charset="0"/>
            </a:endParaRPr>
          </a:p>
        </p:txBody>
      </p:sp>
    </p:spTree>
    <p:extLst>
      <p:ext uri="{BB962C8B-B14F-4D97-AF65-F5344CB8AC3E}">
        <p14:creationId xmlns:p14="http://schemas.microsoft.com/office/powerpoint/2010/main" val="20001885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685800" y="457200"/>
            <a:ext cx="7772400" cy="1143000"/>
          </a:xfrm>
        </p:spPr>
        <p:txBody>
          <a:bodyPr/>
          <a:lstStyle/>
          <a:p>
            <a:pPr eaLnBrk="1" hangingPunct="1"/>
            <a:r>
              <a:rPr lang="en-US" sz="2800" b="1" dirty="0" smtClean="0">
                <a:latin typeface="Arial" charset="0"/>
                <a:ea typeface="ＭＳ Ｐゴシック" charset="0"/>
                <a:cs typeface="ＭＳ Ｐゴシック" charset="0"/>
              </a:rPr>
              <a:t>Questions</a:t>
            </a:r>
            <a:r>
              <a:rPr lang="en-US" b="1" dirty="0">
                <a:latin typeface="Arial" charset="0"/>
                <a:ea typeface="ＭＳ Ｐゴシック" charset="0"/>
                <a:cs typeface="ＭＳ Ｐゴシック" charset="0"/>
              </a:rPr>
              <a:t>	</a:t>
            </a:r>
            <a:endParaRPr lang="en-US" dirty="0">
              <a:latin typeface="Arial" charset="0"/>
              <a:ea typeface="ＭＳ Ｐゴシック" charset="0"/>
              <a:cs typeface="ＭＳ Ｐゴシック" charset="0"/>
            </a:endParaRPr>
          </a:p>
        </p:txBody>
      </p:sp>
      <p:sp>
        <p:nvSpPr>
          <p:cNvPr id="20482" name="Rectangle 3"/>
          <p:cNvSpPr>
            <a:spLocks noGrp="1" noChangeArrowheads="1"/>
          </p:cNvSpPr>
          <p:nvPr>
            <p:ph type="body" idx="1"/>
          </p:nvPr>
        </p:nvSpPr>
        <p:spPr>
          <a:xfrm>
            <a:off x="685800" y="1828800"/>
            <a:ext cx="7772400" cy="4114800"/>
          </a:xfrm>
        </p:spPr>
        <p:txBody>
          <a:bodyPr/>
          <a:lstStyle/>
          <a:p>
            <a:pPr marL="0" indent="0" algn="ctr" eaLnBrk="1" hangingPunct="1">
              <a:buFontTx/>
              <a:buNone/>
              <a:tabLst>
                <a:tab pos="684213" algn="l"/>
              </a:tabLst>
            </a:pPr>
            <a:endParaRPr lang="en-US" sz="2400" b="1" dirty="0">
              <a:latin typeface="Arial" charset="0"/>
              <a:ea typeface="ＭＳ Ｐゴシック" charset="0"/>
              <a:cs typeface="ＭＳ Ｐゴシック" charset="0"/>
            </a:endParaRPr>
          </a:p>
          <a:p>
            <a:pPr eaLnBrk="1" hangingPunct="1">
              <a:tabLst>
                <a:tab pos="684213" algn="l"/>
              </a:tabLst>
            </a:pPr>
            <a:r>
              <a:rPr lang="en-US" sz="2400" dirty="0" smtClean="0">
                <a:latin typeface="Arial" charset="0"/>
                <a:ea typeface="ＭＳ Ｐゴシック" charset="0"/>
                <a:cs typeface="ＭＳ Ｐゴシック" charset="0"/>
              </a:rPr>
              <a:t>What were the incentives of the prior law?        </a:t>
            </a:r>
          </a:p>
          <a:p>
            <a:pPr marL="0" indent="0" eaLnBrk="1" hangingPunct="1">
              <a:buNone/>
              <a:tabLst>
                <a:tab pos="684213" algn="l"/>
              </a:tabLst>
            </a:pPr>
            <a:r>
              <a:rPr lang="en-US" sz="2400" dirty="0" smtClean="0">
                <a:latin typeface="Arial" charset="0"/>
                <a:ea typeface="ＭＳ Ｐゴシック" charset="0"/>
                <a:cs typeface="ＭＳ Ｐゴシック" charset="0"/>
              </a:rPr>
              <a:t>    What are the problems that TCJA tries to fix?</a:t>
            </a:r>
            <a:endParaRPr lang="en-US" sz="2400" dirty="0">
              <a:latin typeface="Arial" charset="0"/>
              <a:ea typeface="ＭＳ Ｐゴシック" charset="0"/>
              <a:cs typeface="ＭＳ Ｐゴシック" charset="0"/>
            </a:endParaRPr>
          </a:p>
          <a:p>
            <a:pPr eaLnBrk="1" hangingPunct="1">
              <a:tabLst>
                <a:tab pos="684213" algn="l"/>
              </a:tabLst>
            </a:pPr>
            <a:r>
              <a:rPr lang="en-US" sz="2400" dirty="0" smtClean="0">
                <a:latin typeface="Arial" charset="0"/>
                <a:ea typeface="ＭＳ Ｐゴシック" charset="0"/>
                <a:cs typeface="ＭＳ Ｐゴシック" charset="0"/>
              </a:rPr>
              <a:t>What does the TCJA do?</a:t>
            </a:r>
            <a:endParaRPr lang="en-US" sz="2400" dirty="0">
              <a:latin typeface="Arial" charset="0"/>
              <a:ea typeface="ＭＳ Ｐゴシック" charset="0"/>
              <a:cs typeface="ＭＳ Ｐゴシック" charset="0"/>
            </a:endParaRPr>
          </a:p>
          <a:p>
            <a:pPr eaLnBrk="1" hangingPunct="1">
              <a:tabLst>
                <a:tab pos="684213" algn="l"/>
              </a:tabLst>
            </a:pPr>
            <a:r>
              <a:rPr lang="en-US" sz="2400" dirty="0" smtClean="0">
                <a:latin typeface="Arial" charset="0"/>
                <a:ea typeface="ＭＳ Ｐゴシック" charset="0"/>
                <a:cs typeface="ＭＳ Ｐゴシック" charset="0"/>
              </a:rPr>
              <a:t>Will it live up to promises? </a:t>
            </a:r>
            <a:endParaRPr lang="en-US" sz="2400" dirty="0">
              <a:latin typeface="Arial" charset="0"/>
              <a:ea typeface="ＭＳ Ｐゴシック" charset="0"/>
              <a:cs typeface="ＭＳ Ｐゴシック" charset="0"/>
            </a:endParaRPr>
          </a:p>
          <a:p>
            <a:pPr eaLnBrk="1" hangingPunct="1">
              <a:tabLst>
                <a:tab pos="684213" algn="l"/>
              </a:tabLst>
            </a:pPr>
            <a:r>
              <a:rPr lang="en-US" sz="2400" dirty="0" smtClean="0">
                <a:latin typeface="Arial" charset="0"/>
                <a:ea typeface="ＭＳ Ｐゴシック" charset="0"/>
                <a:cs typeface="ＭＳ Ｐゴシック" charset="0"/>
              </a:rPr>
              <a:t>Are there better ways forward?</a:t>
            </a:r>
            <a:endParaRPr lang="en-US" sz="2400" dirty="0">
              <a:latin typeface="Arial" charset="0"/>
              <a:ea typeface="ＭＳ Ｐゴシック" charset="0"/>
              <a:cs typeface="ＭＳ Ｐゴシック" charset="0"/>
            </a:endParaRPr>
          </a:p>
          <a:p>
            <a:pPr marL="0" indent="0" eaLnBrk="1" hangingPunct="1">
              <a:tabLst>
                <a:tab pos="684213" algn="l"/>
              </a:tabLst>
            </a:pPr>
            <a:endParaRPr lang="en-US" sz="2400" dirty="0">
              <a:latin typeface="Arial" charset="0"/>
              <a:ea typeface="ＭＳ Ｐゴシック" charset="0"/>
              <a:cs typeface="ＭＳ Ｐゴシック" charset="0"/>
            </a:endParaRPr>
          </a:p>
          <a:p>
            <a:pPr marL="0" indent="0" eaLnBrk="1" hangingPunct="1">
              <a:tabLst>
                <a:tab pos="684213" algn="l"/>
              </a:tabLst>
            </a:pPr>
            <a:endParaRPr lang="en-US" sz="24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685800" y="152400"/>
            <a:ext cx="7772400" cy="1143000"/>
          </a:xfrm>
        </p:spPr>
        <p:txBody>
          <a:bodyPr/>
          <a:lstStyle/>
          <a:p>
            <a:pPr eaLnBrk="1" hangingPunct="1"/>
            <a:r>
              <a:rPr lang="en-US" sz="2800" b="1" dirty="0" smtClean="0">
                <a:latin typeface="Arial" charset="0"/>
                <a:ea typeface="ＭＳ Ｐゴシック" charset="0"/>
                <a:cs typeface="ＭＳ Ｐゴシック" charset="0"/>
              </a:rPr>
              <a:t>Prior Law</a:t>
            </a:r>
            <a:r>
              <a:rPr lang="en-US" b="1" dirty="0">
                <a:latin typeface="Arial" charset="0"/>
                <a:ea typeface="ＭＳ Ｐゴシック" charset="0"/>
                <a:cs typeface="ＭＳ Ｐゴシック" charset="0"/>
              </a:rPr>
              <a:t>	</a:t>
            </a:r>
            <a:endParaRPr lang="en-US" dirty="0">
              <a:latin typeface="Arial" charset="0"/>
              <a:ea typeface="ＭＳ Ｐゴシック" charset="0"/>
              <a:cs typeface="ＭＳ Ｐゴシック" charset="0"/>
            </a:endParaRPr>
          </a:p>
        </p:txBody>
      </p:sp>
      <p:sp>
        <p:nvSpPr>
          <p:cNvPr id="20482" name="Rectangle 3"/>
          <p:cNvSpPr>
            <a:spLocks noGrp="1" noChangeArrowheads="1"/>
          </p:cNvSpPr>
          <p:nvPr>
            <p:ph type="body" idx="1"/>
          </p:nvPr>
        </p:nvSpPr>
        <p:spPr>
          <a:xfrm>
            <a:off x="685800" y="1600200"/>
            <a:ext cx="7772400" cy="4114800"/>
          </a:xfrm>
        </p:spPr>
        <p:txBody>
          <a:bodyPr/>
          <a:lstStyle/>
          <a:p>
            <a:pPr marL="0" indent="0" eaLnBrk="1" hangingPunct="1">
              <a:buNone/>
              <a:tabLst>
                <a:tab pos="684213" algn="l"/>
              </a:tabLst>
              <a:defRPr/>
            </a:pPr>
            <a:r>
              <a:rPr lang="en-US" sz="2200" b="1" dirty="0" smtClean="0">
                <a:latin typeface="Arial" charset="0"/>
                <a:ea typeface="ＭＳ Ｐゴシック" charset="0"/>
                <a:cs typeface="ＭＳ Ｐゴシック" charset="0"/>
              </a:rPr>
              <a:t>Bark v. Bite</a:t>
            </a:r>
          </a:p>
          <a:p>
            <a:pPr marL="0" indent="0" eaLnBrk="1" hangingPunct="1">
              <a:buNone/>
              <a:tabLst>
                <a:tab pos="684213" algn="l"/>
              </a:tabLst>
              <a:defRPr/>
            </a:pPr>
            <a:endParaRPr lang="en-US" sz="2200" b="1" dirty="0">
              <a:latin typeface="Arial" charset="0"/>
              <a:ea typeface="ＭＳ Ｐゴシック" charset="0"/>
              <a:cs typeface="ＭＳ Ｐゴシック" charset="0"/>
            </a:endParaRPr>
          </a:p>
          <a:p>
            <a:pPr marL="0" indent="0" eaLnBrk="1" hangingPunct="1">
              <a:buNone/>
              <a:tabLst>
                <a:tab pos="684213" algn="l"/>
              </a:tabLst>
              <a:defRPr/>
            </a:pPr>
            <a:r>
              <a:rPr lang="en-US" sz="2200" dirty="0" smtClean="0">
                <a:latin typeface="Arial" charset="0"/>
                <a:ea typeface="ＭＳ Ｐゴシック" charset="0"/>
                <a:cs typeface="ＭＳ Ｐゴシック" charset="0"/>
              </a:rPr>
              <a:t>Supposed Worldwide Reach, but really a hybrid system.</a:t>
            </a:r>
          </a:p>
          <a:p>
            <a:pPr marL="0" indent="0" eaLnBrk="1" hangingPunct="1">
              <a:buNone/>
              <a:tabLst>
                <a:tab pos="684213" algn="l"/>
              </a:tabLst>
              <a:defRPr/>
            </a:pPr>
            <a:r>
              <a:rPr lang="en-US" sz="2200" dirty="0" smtClean="0">
                <a:latin typeface="Arial" charset="0"/>
                <a:ea typeface="ＭＳ Ｐゴシック" charset="0"/>
                <a:cs typeface="ＭＳ Ｐゴシック" charset="0"/>
              </a:rPr>
              <a:t>Statutory 35 percent </a:t>
            </a:r>
            <a:r>
              <a:rPr lang="en-US" sz="2200" dirty="0">
                <a:latin typeface="Arial" charset="0"/>
                <a:ea typeface="ＭＳ Ｐゴシック" charset="0"/>
                <a:cs typeface="ＭＳ Ｐゴシック" charset="0"/>
              </a:rPr>
              <a:t>r</a:t>
            </a:r>
            <a:r>
              <a:rPr lang="en-US" sz="2200" dirty="0" smtClean="0">
                <a:latin typeface="Arial" charset="0"/>
                <a:ea typeface="ＭＳ Ｐゴシック" charset="0"/>
                <a:cs typeface="ＭＳ Ｐゴシック" charset="0"/>
              </a:rPr>
              <a:t>ate, but </a:t>
            </a:r>
            <a:r>
              <a:rPr lang="en-US" sz="2200" dirty="0">
                <a:latin typeface="Arial" charset="0"/>
                <a:ea typeface="ＭＳ Ｐゴシック" charset="0"/>
                <a:cs typeface="ＭＳ Ｐゴシック" charset="0"/>
              </a:rPr>
              <a:t>e</a:t>
            </a:r>
            <a:r>
              <a:rPr lang="en-US" sz="2200" dirty="0" smtClean="0">
                <a:latin typeface="Arial" charset="0"/>
                <a:ea typeface="ＭＳ Ｐゴシック" charset="0"/>
                <a:cs typeface="ＭＳ Ｐゴシック" charset="0"/>
              </a:rPr>
              <a:t>ffective rates far lower.</a:t>
            </a:r>
          </a:p>
          <a:p>
            <a:pPr marL="0" indent="0" eaLnBrk="1" hangingPunct="1">
              <a:buFontTx/>
              <a:buNone/>
              <a:tabLst>
                <a:tab pos="684213" algn="l"/>
              </a:tabLst>
              <a:defRPr/>
            </a:pPr>
            <a:endParaRPr lang="en-US" sz="2200" dirty="0">
              <a:latin typeface="Arial" charset="0"/>
              <a:ea typeface="ＭＳ Ｐゴシック" charset="0"/>
              <a:cs typeface="ＭＳ Ｐゴシック" charset="0"/>
            </a:endParaRPr>
          </a:p>
          <a:p>
            <a:pPr marL="0" indent="0" eaLnBrk="1" hangingPunct="1">
              <a:buFontTx/>
              <a:buNone/>
              <a:tabLst>
                <a:tab pos="684213" algn="l"/>
              </a:tabLst>
              <a:defRPr/>
            </a:pPr>
            <a:r>
              <a:rPr lang="en-US" sz="2200" b="1" dirty="0" smtClean="0">
                <a:latin typeface="Arial" charset="0"/>
                <a:ea typeface="ＭＳ Ｐゴシック" charset="0"/>
                <a:cs typeface="ＭＳ Ｐゴシック" charset="0"/>
              </a:rPr>
              <a:t>Real and Imagined Problems</a:t>
            </a:r>
          </a:p>
          <a:p>
            <a:pPr marL="0" indent="0" eaLnBrk="1" hangingPunct="1">
              <a:buFontTx/>
              <a:buNone/>
              <a:tabLst>
                <a:tab pos="684213" algn="l"/>
              </a:tabLst>
              <a:defRPr/>
            </a:pPr>
            <a:endParaRPr lang="en-US" sz="2200" b="1" dirty="0">
              <a:latin typeface="Arial" charset="0"/>
              <a:ea typeface="ＭＳ Ｐゴシック" charset="0"/>
              <a:cs typeface="ＭＳ Ｐゴシック" charset="0"/>
            </a:endParaRPr>
          </a:p>
          <a:p>
            <a:pPr eaLnBrk="1" hangingPunct="1">
              <a:tabLst>
                <a:tab pos="684213" algn="l"/>
              </a:tabLst>
              <a:defRPr/>
            </a:pPr>
            <a:r>
              <a:rPr lang="en-US" sz="2200" dirty="0" smtClean="0">
                <a:latin typeface="Arial" charset="0"/>
                <a:ea typeface="ＭＳ Ｐゴシック" charset="0"/>
                <a:cs typeface="ＭＳ Ｐゴシック" charset="0"/>
              </a:rPr>
              <a:t>Real Problem: Large incentive to book income abroad.</a:t>
            </a:r>
          </a:p>
          <a:p>
            <a:pPr eaLnBrk="1" hangingPunct="1">
              <a:tabLst>
                <a:tab pos="684213" algn="l"/>
              </a:tabLst>
              <a:defRPr/>
            </a:pPr>
            <a:r>
              <a:rPr lang="en-US" sz="2200" dirty="0" smtClean="0">
                <a:latin typeface="Arial" charset="0"/>
                <a:ea typeface="ＭＳ Ｐゴシック" charset="0"/>
                <a:cs typeface="ＭＳ Ｐゴシック" charset="0"/>
              </a:rPr>
              <a:t>Real for Some: Repatriation is discouraged.</a:t>
            </a:r>
          </a:p>
          <a:p>
            <a:pPr eaLnBrk="1" hangingPunct="1">
              <a:tabLst>
                <a:tab pos="684213" algn="l"/>
              </a:tabLst>
              <a:defRPr/>
            </a:pPr>
            <a:r>
              <a:rPr lang="en-US" sz="2200" dirty="0" smtClean="0">
                <a:latin typeface="Arial" charset="0"/>
                <a:ea typeface="ＭＳ Ｐゴシック" charset="0"/>
                <a:cs typeface="ＭＳ Ｐゴシック" charset="0"/>
              </a:rPr>
              <a:t>Imagined Problem: Competitiveness</a:t>
            </a:r>
            <a:endParaRPr lang="en-US" sz="22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533400"/>
            <a:ext cx="8153400" cy="1143000"/>
          </a:xfrm>
        </p:spPr>
        <p:txBody>
          <a:bodyPr/>
          <a:lstStyle/>
          <a:p>
            <a:r>
              <a:rPr lang="en-US" sz="2400" b="1" dirty="0" smtClean="0">
                <a:latin typeface="Arial" charset="0"/>
                <a:ea typeface="ＭＳ Ｐゴシック" charset="0"/>
                <a:cs typeface="ＭＳ Ｐゴシック" charset="0"/>
              </a:rPr>
              <a:t>Problem 1: Profit Shifting</a:t>
            </a:r>
            <a:br>
              <a:rPr lang="en-US" sz="2400" b="1" dirty="0" smtClean="0">
                <a:latin typeface="Arial" charset="0"/>
                <a:ea typeface="ＭＳ Ｐゴシック" charset="0"/>
                <a:cs typeface="ＭＳ Ｐゴシック" charset="0"/>
              </a:rPr>
            </a:br>
            <a:r>
              <a:rPr lang="en-US" sz="2400" b="1" dirty="0" smtClean="0">
                <a:latin typeface="Arial" charset="0"/>
                <a:ea typeface="ＭＳ Ｐゴシック" charset="0"/>
                <a:cs typeface="ＭＳ Ｐゴシック" charset="0"/>
              </a:rPr>
              <a:t>Top </a:t>
            </a:r>
            <a:r>
              <a:rPr lang="en-US" sz="2400" b="1" dirty="0">
                <a:latin typeface="Arial" charset="0"/>
                <a:ea typeface="ＭＳ Ｐゴシック" charset="0"/>
                <a:cs typeface="ＭＳ Ｐゴシック" charset="0"/>
              </a:rPr>
              <a:t>Income </a:t>
            </a:r>
            <a:r>
              <a:rPr lang="en-US" sz="2400" b="1" dirty="0" smtClean="0">
                <a:latin typeface="Arial" charset="0"/>
                <a:ea typeface="ＭＳ Ｐゴシック" charset="0"/>
                <a:cs typeface="ＭＳ Ｐゴシック" charset="0"/>
              </a:rPr>
              <a:t>Sources</a:t>
            </a:r>
            <a:r>
              <a:rPr lang="en-US" sz="2400" b="1" dirty="0">
                <a:latin typeface="Arial" charset="0"/>
                <a:ea typeface="ＭＳ Ｐゴシック" charset="0"/>
                <a:cs typeface="ＭＳ Ｐゴシック" charset="0"/>
              </a:rPr>
              <a:t>,</a:t>
            </a:r>
            <a:r>
              <a:rPr lang="en-US" sz="2400" b="1" dirty="0" smtClean="0">
                <a:latin typeface="Arial" charset="0"/>
                <a:ea typeface="ＭＳ Ｐゴシック" charset="0"/>
                <a:cs typeface="ＭＳ Ｐゴシック" charset="0"/>
              </a:rPr>
              <a:t> U.S</a:t>
            </a:r>
            <a:r>
              <a:rPr lang="en-US" sz="2400" b="1" dirty="0">
                <a:latin typeface="Arial" charset="0"/>
                <a:ea typeface="ＭＳ Ｐゴシック" charset="0"/>
                <a:cs typeface="ＭＳ Ｐゴシック" charset="0"/>
              </a:rPr>
              <a:t>. Multinational </a:t>
            </a:r>
            <a:r>
              <a:rPr lang="en-US" sz="2400" b="1" dirty="0" smtClean="0">
                <a:latin typeface="Arial" charset="0"/>
                <a:ea typeface="ＭＳ Ｐゴシック" charset="0"/>
                <a:cs typeface="ＭＳ Ｐゴシック" charset="0"/>
              </a:rPr>
              <a:t>Firms in 2014 </a:t>
            </a:r>
            <a:endParaRPr lang="en-US" sz="2400" dirty="0">
              <a:latin typeface="Arial" charset="0"/>
              <a:ea typeface="ＭＳ Ｐゴシック" charset="0"/>
              <a:cs typeface="ＭＳ Ｐゴシック"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27780749"/>
              </p:ext>
            </p:extLst>
          </p:nvPr>
        </p:nvGraphicFramePr>
        <p:xfrm>
          <a:off x="-1752600" y="1981200"/>
          <a:ext cx="8153400" cy="4495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a:graphicFrameLocks/>
          </p:cNvGraphicFramePr>
          <p:nvPr>
            <p:extLst>
              <p:ext uri="{D42A27DB-BD31-4B8C-83A1-F6EECF244321}">
                <p14:modId xmlns:p14="http://schemas.microsoft.com/office/powerpoint/2010/main" val="3985708242"/>
              </p:ext>
            </p:extLst>
          </p:nvPr>
        </p:nvGraphicFramePr>
        <p:xfrm>
          <a:off x="914400" y="1600200"/>
          <a:ext cx="7454900" cy="506095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838200" y="609600"/>
            <a:ext cx="7543800" cy="838200"/>
          </a:xfrm>
        </p:spPr>
        <p:txBody>
          <a:bodyPr/>
          <a:lstStyle/>
          <a:p>
            <a:r>
              <a:rPr lang="en-US" sz="2600" b="1" dirty="0" smtClean="0">
                <a:latin typeface="Arial" charset="0"/>
                <a:ea typeface="ＭＳ Ｐゴシック" charset="0"/>
                <a:cs typeface="ＭＳ Ｐゴシック" charset="0"/>
              </a:rPr>
              <a:t>Revenue Loss to U.S. Government:</a:t>
            </a:r>
            <a:br>
              <a:rPr lang="en-US" sz="2600" b="1" dirty="0" smtClean="0">
                <a:latin typeface="Arial" charset="0"/>
                <a:ea typeface="ＭＳ Ｐゴシック" charset="0"/>
                <a:cs typeface="ＭＳ Ｐゴシック" charset="0"/>
              </a:rPr>
            </a:br>
            <a:r>
              <a:rPr lang="en-US" sz="2600" b="1" dirty="0" smtClean="0">
                <a:latin typeface="Arial" charset="0"/>
                <a:ea typeface="ＭＳ Ｐゴシック" charset="0"/>
                <a:cs typeface="ＭＳ Ｐゴシック" charset="0"/>
              </a:rPr>
              <a:t>Over $100 billion/year</a:t>
            </a:r>
            <a:endParaRPr lang="en-US" sz="2600" b="1" dirty="0">
              <a:latin typeface="Arial" charset="0"/>
              <a:ea typeface="ＭＳ Ｐゴシック" charset="0"/>
              <a:cs typeface="ＭＳ Ｐゴシック" charset="0"/>
            </a:endParaRPr>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3110658367"/>
              </p:ext>
            </p:extLst>
          </p:nvPr>
        </p:nvGraphicFramePr>
        <p:xfrm>
          <a:off x="533400" y="1524000"/>
          <a:ext cx="8229600" cy="4724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685800" y="457200"/>
            <a:ext cx="7772400" cy="1143000"/>
          </a:xfrm>
        </p:spPr>
        <p:txBody>
          <a:bodyPr/>
          <a:lstStyle/>
          <a:p>
            <a:pPr eaLnBrk="1" hangingPunct="1"/>
            <a:r>
              <a:rPr lang="en-US" sz="2600" b="1" dirty="0" smtClean="0">
                <a:latin typeface="Arial" charset="0"/>
                <a:ea typeface="ＭＳ Ｐゴシック" charset="0"/>
                <a:cs typeface="ＭＳ Ｐゴシック" charset="0"/>
              </a:rPr>
              <a:t>Problem 2: Repatriation?</a:t>
            </a:r>
            <a:r>
              <a:rPr lang="en-US" b="1" dirty="0">
                <a:latin typeface="Arial" charset="0"/>
                <a:ea typeface="ＭＳ Ｐゴシック" charset="0"/>
                <a:cs typeface="ＭＳ Ｐゴシック" charset="0"/>
              </a:rPr>
              <a:t>	</a:t>
            </a:r>
            <a:endParaRPr lang="en-US" dirty="0">
              <a:latin typeface="Arial" charset="0"/>
              <a:ea typeface="ＭＳ Ｐゴシック" charset="0"/>
              <a:cs typeface="ＭＳ Ｐゴシック" charset="0"/>
            </a:endParaRPr>
          </a:p>
        </p:txBody>
      </p:sp>
      <p:sp>
        <p:nvSpPr>
          <p:cNvPr id="20482" name="Rectangle 3"/>
          <p:cNvSpPr>
            <a:spLocks noGrp="1" noChangeArrowheads="1"/>
          </p:cNvSpPr>
          <p:nvPr>
            <p:ph type="body" idx="1"/>
          </p:nvPr>
        </p:nvSpPr>
        <p:spPr>
          <a:xfrm>
            <a:off x="685800" y="1676400"/>
            <a:ext cx="7772400" cy="4114800"/>
          </a:xfrm>
        </p:spPr>
        <p:txBody>
          <a:bodyPr/>
          <a:lstStyle/>
          <a:p>
            <a:pPr eaLnBrk="1" hangingPunct="1">
              <a:tabLst>
                <a:tab pos="684213" algn="l"/>
              </a:tabLst>
              <a:defRPr/>
            </a:pPr>
            <a:r>
              <a:rPr lang="en-US" sz="2200" dirty="0" smtClean="0">
                <a:latin typeface="Arial" charset="0"/>
                <a:ea typeface="ＭＳ Ｐゴシック" charset="0"/>
                <a:cs typeface="ＭＳ Ｐゴシック" charset="0"/>
              </a:rPr>
              <a:t>Shareholders can’t get hands on $3 trillion offshore.</a:t>
            </a:r>
            <a:endParaRPr lang="en-US" sz="2200" dirty="0">
              <a:latin typeface="Arial" charset="0"/>
              <a:ea typeface="ＭＳ Ｐゴシック" charset="0"/>
              <a:cs typeface="ＭＳ Ｐゴシック" charset="0"/>
            </a:endParaRPr>
          </a:p>
          <a:p>
            <a:pPr eaLnBrk="1" hangingPunct="1">
              <a:defRPr/>
            </a:pPr>
            <a:r>
              <a:rPr lang="en-US" sz="2200" dirty="0" smtClean="0">
                <a:latin typeface="Arial" charset="0"/>
                <a:ea typeface="ＭＳ Ｐゴシック" charset="0"/>
                <a:cs typeface="ＭＳ Ｐゴシック" charset="0"/>
              </a:rPr>
              <a:t>But this doesn’t constrain firm investment. Companies can easily create the equivalent of a tax-free repatriation.</a:t>
            </a:r>
            <a:endParaRPr lang="en-US" sz="2200" i="1" dirty="0" smtClean="0">
              <a:latin typeface="Arial" charset="0"/>
              <a:ea typeface="ＭＳ Ｐゴシック" charset="0"/>
              <a:cs typeface="ＭＳ Ｐゴシック" charset="0"/>
            </a:endParaRPr>
          </a:p>
          <a:p>
            <a:pPr eaLnBrk="1" hangingPunct="1">
              <a:tabLst>
                <a:tab pos="684213" algn="l"/>
              </a:tabLst>
              <a:defRPr/>
            </a:pPr>
            <a:r>
              <a:rPr lang="en-US" sz="2200" dirty="0" smtClean="0">
                <a:latin typeface="Arial" charset="0"/>
                <a:ea typeface="ＭＳ Ｐゴシック" charset="0"/>
                <a:cs typeface="ＭＳ Ｐゴシック" charset="0"/>
              </a:rPr>
              <a:t>This set of firms is not cash or credit constrained.</a:t>
            </a:r>
            <a:endParaRPr lang="en-US" sz="2200" dirty="0">
              <a:latin typeface="Arial" charset="0"/>
              <a:ea typeface="ＭＳ Ｐゴシック" charset="0"/>
              <a:cs typeface="ＭＳ Ｐゴシック" charset="0"/>
            </a:endParaRPr>
          </a:p>
          <a:p>
            <a:pPr eaLnBrk="1" hangingPunct="1">
              <a:tabLst>
                <a:tab pos="684213" algn="l"/>
              </a:tabLst>
              <a:defRPr/>
            </a:pPr>
            <a:endParaRPr lang="en-US" sz="2200" dirty="0">
              <a:latin typeface="Arial" charset="0"/>
              <a:ea typeface="ＭＳ Ｐゴシック" charset="0"/>
              <a:cs typeface="ＭＳ Ｐゴシック" charset="0"/>
            </a:endParaRPr>
          </a:p>
          <a:p>
            <a:pPr marL="0" indent="0" algn="ctr" eaLnBrk="1" hangingPunct="1">
              <a:buNone/>
              <a:tabLst>
                <a:tab pos="684213" algn="l"/>
              </a:tabLst>
              <a:defRPr/>
            </a:pPr>
            <a:r>
              <a:rPr lang="en-US" sz="2600" b="1" dirty="0" smtClean="0">
                <a:latin typeface="Arial" charset="0"/>
                <a:ea typeface="ＭＳ Ｐゴシック" charset="0"/>
                <a:cs typeface="ＭＳ Ｐゴシック" charset="0"/>
              </a:rPr>
              <a:t>Problem 3: Competitiveness</a:t>
            </a:r>
          </a:p>
          <a:p>
            <a:pPr marL="0" indent="0" algn="ctr" eaLnBrk="1" hangingPunct="1">
              <a:buNone/>
              <a:tabLst>
                <a:tab pos="684213" algn="l"/>
              </a:tabLst>
              <a:defRPr/>
            </a:pPr>
            <a:endParaRPr lang="en-US" sz="2200" b="1" dirty="0">
              <a:latin typeface="Arial" charset="0"/>
              <a:ea typeface="ＭＳ Ｐゴシック" charset="0"/>
              <a:cs typeface="ＭＳ Ｐゴシック" charset="0"/>
            </a:endParaRPr>
          </a:p>
          <a:p>
            <a:pPr eaLnBrk="1" hangingPunct="1">
              <a:tabLst>
                <a:tab pos="684213" algn="l"/>
              </a:tabLst>
              <a:defRPr/>
            </a:pPr>
            <a:r>
              <a:rPr lang="en-US" sz="2200" dirty="0" smtClean="0">
                <a:latin typeface="Arial" charset="0"/>
                <a:ea typeface="ＭＳ Ｐゴシック" charset="0"/>
                <a:cs typeface="ＭＳ Ｐゴシック" charset="0"/>
              </a:rPr>
              <a:t>Two types of companies.</a:t>
            </a:r>
          </a:p>
          <a:p>
            <a:pPr eaLnBrk="1" hangingPunct="1">
              <a:tabLst>
                <a:tab pos="684213" algn="l"/>
              </a:tabLst>
              <a:defRPr/>
            </a:pPr>
            <a:r>
              <a:rPr lang="en-US" sz="2200" dirty="0" smtClean="0">
                <a:latin typeface="Arial" charset="0"/>
                <a:ea typeface="ＭＳ Ｐゴシック" charset="0"/>
                <a:cs typeface="ＭＳ Ｐゴシック" charset="0"/>
              </a:rPr>
              <a:t>For internationally mobile companies, statutory rate is largely irrelevant. </a:t>
            </a:r>
          </a:p>
          <a:p>
            <a:pPr marL="0" indent="0" eaLnBrk="1" hangingPunct="1">
              <a:buNone/>
              <a:tabLst>
                <a:tab pos="684213" algn="l"/>
              </a:tabLst>
              <a:defRPr/>
            </a:pPr>
            <a:endParaRPr lang="en-US" sz="2400" dirty="0" smtClean="0">
              <a:latin typeface="Arial" charset="0"/>
              <a:ea typeface="ＭＳ Ｐゴシック" charset="0"/>
              <a:cs typeface="ＭＳ Ｐゴシック" charset="0"/>
            </a:endParaRPr>
          </a:p>
          <a:p>
            <a:pPr marL="0" indent="0" eaLnBrk="1" hangingPunct="1">
              <a:buNone/>
              <a:tabLst>
                <a:tab pos="684213" algn="l"/>
              </a:tabLst>
              <a:defRPr/>
            </a:pPr>
            <a:endParaRPr lang="en-US" sz="2400" dirty="0" smtClean="0">
              <a:latin typeface="Arial" charset="0"/>
              <a:ea typeface="ＭＳ Ｐゴシック" charset="0"/>
              <a:cs typeface="ＭＳ Ｐゴシック" charset="0"/>
            </a:endParaRPr>
          </a:p>
          <a:p>
            <a:pPr eaLnBrk="1" hangingPunct="1">
              <a:tabLst>
                <a:tab pos="684213" algn="l"/>
              </a:tabLst>
              <a:defRPr/>
            </a:pPr>
            <a:endParaRPr lang="en-US" sz="2400" dirty="0" smtClean="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696200" cy="1143000"/>
          </a:xfrm>
        </p:spPr>
        <p:txBody>
          <a:bodyPr/>
          <a:lstStyle/>
          <a:p>
            <a:pPr algn="l"/>
            <a:r>
              <a:rPr lang="en-US" sz="2600" b="1" dirty="0" smtClean="0"/>
              <a:t>Our Competitive Companies:</a:t>
            </a:r>
            <a:br>
              <a:rPr lang="en-US" sz="2600" b="1" dirty="0" smtClean="0"/>
            </a:br>
            <a:r>
              <a:rPr lang="en-US" sz="2600" b="1" dirty="0" smtClean="0"/>
              <a:t>Corporate </a:t>
            </a:r>
            <a:r>
              <a:rPr lang="en-US" sz="2600" b="1" dirty="0"/>
              <a:t>Profits as a Share of </a:t>
            </a:r>
            <a:r>
              <a:rPr lang="en-US" sz="2600" b="1" dirty="0" smtClean="0"/>
              <a:t>GDP, after-tax</a:t>
            </a:r>
            <a:r>
              <a:rPr lang="en-US" sz="2400" b="1" dirty="0" smtClean="0"/>
              <a:t/>
            </a:r>
            <a:br>
              <a:rPr lang="en-US" sz="2400" b="1" dirty="0" smtClean="0"/>
            </a:br>
            <a:endParaRPr lang="en-US" sz="2400" b="1" dirty="0"/>
          </a:p>
        </p:txBody>
      </p:sp>
      <p:graphicFrame>
        <p:nvGraphicFramePr>
          <p:cNvPr id="5" name="Table Placeholder 4"/>
          <p:cNvGraphicFramePr>
            <a:graphicFrameLocks noGrp="1"/>
          </p:cNvGraphicFramePr>
          <p:nvPr>
            <p:ph type="tbl" idx="1"/>
            <p:extLst>
              <p:ext uri="{D42A27DB-BD31-4B8C-83A1-F6EECF244321}">
                <p14:modId xmlns:p14="http://schemas.microsoft.com/office/powerpoint/2010/main" val="3819585680"/>
              </p:ext>
            </p:extLst>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041222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696200" cy="1143000"/>
          </a:xfrm>
        </p:spPr>
        <p:txBody>
          <a:bodyPr/>
          <a:lstStyle/>
          <a:p>
            <a:pPr algn="l"/>
            <a:r>
              <a:rPr lang="en-US" sz="2400" b="1" dirty="0" smtClean="0"/>
              <a:t>Competitiveness Problem? </a:t>
            </a:r>
            <a:br>
              <a:rPr lang="en-US" sz="2400" b="1" dirty="0" smtClean="0"/>
            </a:br>
            <a:r>
              <a:rPr lang="en-US" sz="2400" b="1" dirty="0"/>
              <a:t>U.S. Share of Forbes Global </a:t>
            </a:r>
            <a:r>
              <a:rPr lang="en-US" sz="2400" b="1" dirty="0" smtClean="0"/>
              <a:t>2000 Top Firms</a:t>
            </a:r>
            <a:endParaRPr lang="en-US" sz="2400" dirty="0"/>
          </a:p>
        </p:txBody>
      </p:sp>
      <p:sp>
        <p:nvSpPr>
          <p:cNvPr id="3" name="Table Placeholder 2"/>
          <p:cNvSpPr>
            <a:spLocks noGrp="1"/>
          </p:cNvSpPr>
          <p:nvPr>
            <p:ph type="tbl" idx="1"/>
          </p:nvPr>
        </p:nvSpPr>
        <p:spPr/>
      </p:sp>
      <p:graphicFrame>
        <p:nvGraphicFramePr>
          <p:cNvPr id="5" name="Chart 4"/>
          <p:cNvGraphicFramePr>
            <a:graphicFrameLocks/>
          </p:cNvGraphicFramePr>
          <p:nvPr>
            <p:extLst>
              <p:ext uri="{D42A27DB-BD31-4B8C-83A1-F6EECF244321}">
                <p14:modId xmlns:p14="http://schemas.microsoft.com/office/powerpoint/2010/main" val="1901355103"/>
              </p:ext>
            </p:extLst>
          </p:nvPr>
        </p:nvGraphicFramePr>
        <p:xfrm>
          <a:off x="228600" y="1676400"/>
          <a:ext cx="8382000" cy="518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994213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85800" y="228600"/>
            <a:ext cx="7772400" cy="1143000"/>
          </a:xfrm>
        </p:spPr>
        <p:txBody>
          <a:bodyPr/>
          <a:lstStyle/>
          <a:p>
            <a:pPr eaLnBrk="1" hangingPunct="1"/>
            <a:r>
              <a:rPr lang="en-US" sz="2600" b="1" dirty="0" smtClean="0">
                <a:latin typeface="Arial" charset="0"/>
                <a:ea typeface="ＭＳ Ｐゴシック" charset="0"/>
                <a:cs typeface="ＭＳ Ｐゴシック" charset="0"/>
              </a:rPr>
              <a:t>Enter the TCJA. What does it do?</a:t>
            </a:r>
            <a:r>
              <a:rPr lang="en-US" b="1" dirty="0">
                <a:latin typeface="Arial" charset="0"/>
                <a:ea typeface="ＭＳ Ｐゴシック" charset="0"/>
                <a:cs typeface="ＭＳ Ｐゴシック" charset="0"/>
              </a:rPr>
              <a:t>	</a:t>
            </a:r>
            <a:endParaRPr lang="en-US" dirty="0">
              <a:latin typeface="Arial" charset="0"/>
              <a:ea typeface="ＭＳ Ｐゴシック" charset="0"/>
              <a:cs typeface="ＭＳ Ｐゴシック" charset="0"/>
            </a:endParaRPr>
          </a:p>
        </p:txBody>
      </p:sp>
      <p:sp>
        <p:nvSpPr>
          <p:cNvPr id="20482" name="Rectangle 3"/>
          <p:cNvSpPr>
            <a:spLocks noGrp="1" noChangeArrowheads="1"/>
          </p:cNvSpPr>
          <p:nvPr>
            <p:ph type="body" idx="1"/>
          </p:nvPr>
        </p:nvSpPr>
        <p:spPr>
          <a:xfrm>
            <a:off x="609600" y="1600200"/>
            <a:ext cx="7772400" cy="4114800"/>
          </a:xfrm>
        </p:spPr>
        <p:txBody>
          <a:bodyPr/>
          <a:lstStyle/>
          <a:p>
            <a:pPr eaLnBrk="1" hangingPunct="1">
              <a:tabLst>
                <a:tab pos="684213" algn="l"/>
              </a:tabLst>
              <a:defRPr/>
            </a:pPr>
            <a:r>
              <a:rPr lang="en-US" sz="2200" dirty="0" smtClean="0">
                <a:latin typeface="Arial" charset="0"/>
                <a:ea typeface="ＭＳ Ｐゴシック" charset="0"/>
                <a:cs typeface="ＭＳ Ｐゴシック" charset="0"/>
              </a:rPr>
              <a:t>Huge Cut in the Corporate Stat. Rate : - $620 b/ 10 years</a:t>
            </a:r>
            <a:endParaRPr lang="en-US" sz="2200" dirty="0">
              <a:latin typeface="Arial" charset="0"/>
              <a:ea typeface="ＭＳ Ｐゴシック" charset="0"/>
              <a:cs typeface="ＭＳ Ｐゴシック" charset="0"/>
            </a:endParaRPr>
          </a:p>
          <a:p>
            <a:pPr eaLnBrk="1" hangingPunct="1">
              <a:tabLst>
                <a:tab pos="684213" algn="l"/>
              </a:tabLst>
              <a:defRPr/>
            </a:pPr>
            <a:r>
              <a:rPr lang="en-US" sz="2200" dirty="0" smtClean="0">
                <a:latin typeface="Arial" charset="0"/>
                <a:ea typeface="ＭＳ Ｐゴシック" charset="0"/>
                <a:cs typeface="ＭＳ Ｐゴシック" charset="0"/>
              </a:rPr>
              <a:t>Complex Cut in Pass-Through Tax; - $265b </a:t>
            </a:r>
          </a:p>
          <a:p>
            <a:pPr eaLnBrk="1" hangingPunct="1">
              <a:tabLst>
                <a:tab pos="684213" algn="l"/>
              </a:tabLst>
              <a:defRPr/>
            </a:pPr>
            <a:r>
              <a:rPr lang="en-US" sz="2200" dirty="0" smtClean="0">
                <a:latin typeface="Arial" charset="0"/>
                <a:ea typeface="ＭＳ Ｐゴシック" charset="0"/>
                <a:cs typeface="ＭＳ Ｐゴシック" charset="0"/>
              </a:rPr>
              <a:t>International Provisions (- $16 b)</a:t>
            </a:r>
          </a:p>
          <a:p>
            <a:pPr lvl="1" eaLnBrk="1" hangingPunct="1">
              <a:defRPr/>
            </a:pPr>
            <a:r>
              <a:rPr lang="en-US" sz="2200" dirty="0" smtClean="0">
                <a:latin typeface="Arial" charset="0"/>
                <a:ea typeface="ＭＳ Ｐゴシック" charset="0"/>
                <a:cs typeface="ＭＳ Ｐゴシック" charset="0"/>
              </a:rPr>
              <a:t>Territorial (- $224 b)</a:t>
            </a:r>
          </a:p>
          <a:p>
            <a:pPr lvl="1" eaLnBrk="1" hangingPunct="1">
              <a:defRPr/>
            </a:pPr>
            <a:r>
              <a:rPr lang="en-US" sz="2200" dirty="0" smtClean="0">
                <a:latin typeface="Arial" charset="0"/>
                <a:ea typeface="ＭＳ Ｐゴシック" charset="0"/>
                <a:cs typeface="ＭＳ Ｐゴシック" charset="0"/>
              </a:rPr>
              <a:t>Base Protections: GILTI (+ $112b) , BEAT (+150b)</a:t>
            </a:r>
          </a:p>
          <a:p>
            <a:pPr lvl="1" eaLnBrk="1" hangingPunct="1">
              <a:defRPr/>
            </a:pPr>
            <a:r>
              <a:rPr lang="en-US" sz="2200" dirty="0" smtClean="0">
                <a:latin typeface="Arial" charset="0"/>
                <a:ea typeface="ＭＳ Ｐゴシック" charset="0"/>
                <a:cs typeface="ＭＳ Ｐゴシック" charset="0"/>
              </a:rPr>
              <a:t>FDII (- $64) </a:t>
            </a:r>
          </a:p>
          <a:p>
            <a:pPr eaLnBrk="1" hangingPunct="1">
              <a:defRPr/>
            </a:pPr>
            <a:r>
              <a:rPr lang="en-US" sz="2200" dirty="0" smtClean="0">
                <a:latin typeface="Arial" charset="0"/>
                <a:ea typeface="ＭＳ Ｐゴシック" charset="0"/>
                <a:cs typeface="ＭＳ Ｐゴシック" charset="0"/>
              </a:rPr>
              <a:t>Deemed Repatriation Tax at 8 or 15.5 Percent (Raises $340 b/ 10 years)</a:t>
            </a:r>
            <a:endParaRPr lang="en-US" sz="2200" i="1" dirty="0" smtClean="0">
              <a:latin typeface="Arial" charset="0"/>
              <a:ea typeface="ＭＳ Ｐゴシック" charset="0"/>
              <a:cs typeface="ＭＳ Ｐゴシック" charset="0"/>
            </a:endParaRPr>
          </a:p>
          <a:p>
            <a:pPr eaLnBrk="1" hangingPunct="1">
              <a:tabLst>
                <a:tab pos="684213" algn="l"/>
              </a:tabLst>
              <a:defRPr/>
            </a:pPr>
            <a:r>
              <a:rPr lang="en-US" sz="2200" dirty="0" smtClean="0">
                <a:latin typeface="Arial" charset="0"/>
                <a:ea typeface="ＭＳ Ｐゴシック" charset="0"/>
                <a:cs typeface="ＭＳ Ｐゴシック" charset="0"/>
              </a:rPr>
              <a:t>Large Deficits ($1.5 trillion + , CBO revised up)</a:t>
            </a:r>
          </a:p>
          <a:p>
            <a:pPr eaLnBrk="1" hangingPunct="1">
              <a:tabLst>
                <a:tab pos="684213" algn="l"/>
              </a:tabLst>
              <a:defRPr/>
            </a:pPr>
            <a:r>
              <a:rPr lang="en-US" sz="2200" dirty="0" smtClean="0">
                <a:latin typeface="Arial" charset="0"/>
                <a:ea typeface="ＭＳ Ｐゴシック" charset="0"/>
                <a:cs typeface="ＭＳ Ｐゴシック" charset="0"/>
              </a:rPr>
              <a:t>Many Sources of Uncertainty, Complexity</a:t>
            </a:r>
            <a:endParaRPr lang="en-US" sz="22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1059</TotalTime>
  <Words>1172</Words>
  <Application>Microsoft Macintosh PowerPoint</Application>
  <PresentationFormat>On-screen Show (4:3)</PresentationFormat>
  <Paragraphs>135</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Blank Presentation</vt:lpstr>
      <vt:lpstr>Profit Shifting and Offshoring,  Then and Now </vt:lpstr>
      <vt:lpstr>Questions </vt:lpstr>
      <vt:lpstr>Prior Law </vt:lpstr>
      <vt:lpstr>Problem 1: Profit Shifting Top Income Sources, U.S. Multinational Firms in 2014 </vt:lpstr>
      <vt:lpstr>Revenue Loss to U.S. Government: Over $100 billion/year</vt:lpstr>
      <vt:lpstr>Problem 2: Repatriation? </vt:lpstr>
      <vt:lpstr>Our Competitive Companies: Corporate Profits as a Share of GDP, after-tax </vt:lpstr>
      <vt:lpstr>Competitiveness Problem?  U.S. Share of Forbes Global 2000 Top Firms</vt:lpstr>
      <vt:lpstr>Enter the TCJA. What does it do? </vt:lpstr>
      <vt:lpstr>What does the TCJA promise?  What does it deliver? </vt:lpstr>
      <vt:lpstr>Promise 1: Less Profit Shifting? </vt:lpstr>
      <vt:lpstr>Promise 2: Investment and Wage Growth? </vt:lpstr>
      <vt:lpstr>Promise 3: Territorial, Competitive System? </vt:lpstr>
      <vt:lpstr>Promise 4: Is this even reform? </vt:lpstr>
      <vt:lpstr>Repeal and Replace </vt:lpstr>
    </vt:vector>
  </TitlesOfParts>
  <Company>Kimberly Clausing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Search of Corporate Tax Incidence   ATPI Conference on  International Taxation and Competitiveness</dc:title>
  <dc:creator>Kimberly Clausing</dc:creator>
  <cp:lastModifiedBy>Kimberly Clausing</cp:lastModifiedBy>
  <cp:revision>121</cp:revision>
  <cp:lastPrinted>2012-04-06T07:54:21Z</cp:lastPrinted>
  <dcterms:created xsi:type="dcterms:W3CDTF">2011-10-11T23:08:08Z</dcterms:created>
  <dcterms:modified xsi:type="dcterms:W3CDTF">2018-05-06T21:44:43Z</dcterms:modified>
</cp:coreProperties>
</file>