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7"/>
  </p:notesMasterIdLst>
  <p:handoutMasterIdLst>
    <p:handoutMasterId r:id="rId18"/>
  </p:handoutMasterIdLst>
  <p:sldIdLst>
    <p:sldId id="286" r:id="rId3"/>
    <p:sldId id="287" r:id="rId4"/>
    <p:sldId id="314" r:id="rId5"/>
    <p:sldId id="326" r:id="rId6"/>
    <p:sldId id="310" r:id="rId7"/>
    <p:sldId id="316" r:id="rId8"/>
    <p:sldId id="317" r:id="rId9"/>
    <p:sldId id="318" r:id="rId10"/>
    <p:sldId id="323" r:id="rId11"/>
    <p:sldId id="324" r:id="rId12"/>
    <p:sldId id="319" r:id="rId13"/>
    <p:sldId id="320" r:id="rId14"/>
    <p:sldId id="322" r:id="rId15"/>
    <p:sldId id="325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81" autoAdjust="0"/>
    <p:restoredTop sz="78303" autoAdjust="0"/>
  </p:normalViewPr>
  <p:slideViewPr>
    <p:cSldViewPr>
      <p:cViewPr varScale="1">
        <p:scale>
          <a:sx n="85" d="100"/>
          <a:sy n="85" d="100"/>
        </p:scale>
        <p:origin x="-8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"/>
    </p:cViewPr>
  </p:outlineViewPr>
  <p:notesTextViewPr>
    <p:cViewPr>
      <p:scale>
        <a:sx n="120" d="100"/>
        <a:sy n="1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94" y="-7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37146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defTabSz="93180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1654" y="0"/>
            <a:ext cx="3037146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algn="r" defTabSz="93180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290AA30-760C-4F93-976F-F32FCC823F26}" type="datetimeFigureOut">
              <a:rPr lang="en-US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8830063"/>
            <a:ext cx="3037146" cy="46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defTabSz="93180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1654" y="8830063"/>
            <a:ext cx="3037146" cy="46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algn="r" defTabSz="93180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B37DF25-B0E6-4423-8325-01E62FA99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25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37146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defTabSz="93180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1654" y="0"/>
            <a:ext cx="3037146" cy="46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algn="r" defTabSz="93180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133F4EB-EA98-4CF4-A576-C92D6A5974E4}" type="datetimeFigureOut">
              <a:rPr lang="en-US"/>
              <a:pPr>
                <a:defRPr/>
              </a:pPr>
              <a:t>6/29/2011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62" tIns="46031" rIns="92062" bIns="460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0880" y="4415830"/>
            <a:ext cx="5608640" cy="4182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8830063"/>
            <a:ext cx="3037146" cy="46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defTabSz="93180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1654" y="8830063"/>
            <a:ext cx="3037146" cy="46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algn="r" defTabSz="931806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76E2F89-B0EE-4AA8-85EE-31B7031DA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71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901F64-01E6-4998-AEAD-0F1453F8A28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6E2F89-B0EE-4AA8-85EE-31B7031DA04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43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6E2F89-B0EE-4AA8-85EE-31B7031DA04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690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6E2F89-B0EE-4AA8-85EE-31B7031DA04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49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6E2F89-B0EE-4AA8-85EE-31B7031DA04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56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6E2F89-B0EE-4AA8-85EE-31B7031DA04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22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AF7948-553C-4F35-8E74-464E07D6C2D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6E2F89-B0EE-4AA8-85EE-31B7031DA0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81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01379" name="Slide Number Placeholder 3"/>
          <p:cNvSpPr txBox="1">
            <a:spLocks noGrp="1"/>
          </p:cNvSpPr>
          <p:nvPr/>
        </p:nvSpPr>
        <p:spPr bwMode="auto">
          <a:xfrm>
            <a:off x="3971654" y="8830063"/>
            <a:ext cx="3037146" cy="46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5" tIns="46588" rIns="93175" bIns="46588" anchor="b"/>
          <a:lstStyle/>
          <a:p>
            <a:pPr algn="r" defTabSz="931806"/>
            <a:fld id="{4C2D9B18-E6B9-45DD-8CD6-0C35C3044F28}" type="slidenum">
              <a:rPr lang="en-US" sz="1200">
                <a:latin typeface="Calibri" pitchFamily="34" charset="0"/>
              </a:rPr>
              <a:pPr algn="r" defTabSz="931806"/>
              <a:t>5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6E2F89-B0EE-4AA8-85EE-31B7031DA0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94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6E2F89-B0EE-4AA8-85EE-31B7031DA0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70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6E2F89-B0EE-4AA8-85EE-31B7031DA0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30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6E2F89-B0EE-4AA8-85EE-31B7031DA0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392EA-5F1C-4C1B-A4B9-8A716D8A9942}" type="datetimeFigureOut">
              <a:rPr lang="en-US"/>
              <a:pPr>
                <a:defRPr/>
              </a:pPr>
              <a:t>6/29/2011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55E03-864E-4F75-A23D-B2A42DA63A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4B89-8919-4822-9D03-37F3DA3D362C}" type="datetimeFigureOut">
              <a:rPr lang="en-US"/>
              <a:pPr>
                <a:defRPr/>
              </a:pPr>
              <a:t>6/29/2011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6793D-E0D3-4774-B792-05015DA0EB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A0D8A-13B4-4873-8638-39194C8898B0}" type="datetimeFigureOut">
              <a:rPr lang="en-US"/>
              <a:pPr>
                <a:defRPr/>
              </a:pPr>
              <a:t>6/29/2011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1CCD2-6462-4C53-8E7B-CBCA3ECC45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B69CC-9A48-4257-A377-BE79AB1FC588}" type="datetimeFigureOut">
              <a:rPr lang="en-US"/>
              <a:pPr>
                <a:defRPr/>
              </a:pPr>
              <a:t>6/29/2011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B882D-9F77-40C4-9842-5A25A9870B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29140-1080-41E5-B5CD-29009180A5E9}" type="datetimeFigureOut">
              <a:rPr lang="en-US"/>
              <a:pPr>
                <a:defRPr/>
              </a:pPr>
              <a:t>6/29/2011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50FCE-9373-427D-B907-8B606F3239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C5A8F-624C-4637-8A6E-B37066588F00}" type="datetimeFigureOut">
              <a:rPr lang="en-US"/>
              <a:pPr>
                <a:defRPr/>
              </a:pPr>
              <a:t>6/29/2011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1BF9A-6EB1-4407-A6E8-B29BC95A9A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58474-82B6-45CD-AF90-76467351B34F}" type="datetimeFigureOut">
              <a:rPr lang="en-US"/>
              <a:pPr>
                <a:defRPr/>
              </a:pPr>
              <a:t>6/29/2011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D98E2-2559-436F-93D3-FDA4950FB5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A50E7-2C0E-4FF4-A9AE-1A3D2FB7CA23}" type="datetimeFigureOut">
              <a:rPr lang="en-US"/>
              <a:pPr>
                <a:defRPr/>
              </a:pPr>
              <a:t>6/29/2011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85D7C-FE85-4DC5-9115-2886FBD853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3B79A-0693-4EB5-AD43-BDBF25085005}" type="datetimeFigureOut">
              <a:rPr lang="en-US"/>
              <a:pPr>
                <a:defRPr/>
              </a:pPr>
              <a:t>6/29/2011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4E6B4-4D12-4664-A907-777345FB0B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5DE8A-0C0C-47A1-A820-4F501A28F1F1}" type="datetimeFigureOut">
              <a:rPr lang="en-US"/>
              <a:pPr>
                <a:defRPr/>
              </a:pPr>
              <a:t>6/29/2011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78E57-7EDA-4F74-AC39-2E4E3F2F87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C6AE8-A895-4C2D-9422-032EBE34B992}" type="datetimeFigureOut">
              <a:rPr lang="en-US"/>
              <a:pPr>
                <a:defRPr/>
              </a:pPr>
              <a:t>6/29/2011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2153D-7A52-44B0-904A-5CDCEE3E87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9ECFF-56CD-4036-B5A1-1CEC38233FDB}" type="datetimeFigureOut">
              <a:rPr lang="en-US"/>
              <a:pPr>
                <a:defRPr/>
              </a:pPr>
              <a:t>6/29/2011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E27F5-8166-4364-9F03-29D66B14AA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33609-B823-4C0D-98CD-B123BF83B116}" type="datetimeFigureOut">
              <a:rPr lang="en-US"/>
              <a:pPr>
                <a:defRPr/>
              </a:pPr>
              <a:t>6/29/2011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D5153-3344-4942-8243-C604DE05B7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ED653-8D7D-446F-A5ED-AC0BCBAF3558}" type="datetimeFigureOut">
              <a:rPr lang="en-US"/>
              <a:pPr>
                <a:defRPr/>
              </a:pPr>
              <a:t>6/29/2011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84709-A664-4E0F-AF7F-ED1239D072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7EA4F-3DEC-424B-ABA1-462FEC0D0614}" type="datetimeFigureOut">
              <a:rPr lang="en-US"/>
              <a:pPr>
                <a:defRPr/>
              </a:pPr>
              <a:t>6/29/2011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284B3-E7B9-4FA5-8ACA-AC11DAA4A2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D133D-6E67-457F-BB91-C890B7AE70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9BBA1-533F-4502-A814-9A88244E6C2F}" type="datetimeFigureOut">
              <a:rPr lang="en-US"/>
              <a:pPr>
                <a:defRPr/>
              </a:pPr>
              <a:t>6/29/2011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9C016-71EB-460A-B961-82C170C57E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E5109-5E89-42C2-A524-4E1BF46597F2}" type="datetimeFigureOut">
              <a:rPr lang="en-US"/>
              <a:pPr>
                <a:defRPr/>
              </a:pPr>
              <a:t>6/29/2011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B8658-AEBE-4654-A2D9-E2373B1F09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CC262-0FDE-4A05-8C89-E0BECA0FD217}" type="datetimeFigureOut">
              <a:rPr lang="en-US"/>
              <a:pPr>
                <a:defRPr/>
              </a:pPr>
              <a:t>6/29/2011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A6845-9A50-4814-86F4-4863BA5F4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44E9E-FC34-4B08-A41E-511AFDA3D7FC}" type="datetimeFigureOut">
              <a:rPr lang="en-US"/>
              <a:pPr>
                <a:defRPr/>
              </a:pPr>
              <a:t>6/29/2011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76038-2B26-4A19-8E59-CDBF68E4E1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70FED-BC86-4EE5-B62E-68C5B50C7262}" type="datetimeFigureOut">
              <a:rPr lang="en-US"/>
              <a:pPr>
                <a:defRPr/>
              </a:pPr>
              <a:t>6/29/2011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CA77E-CD22-4BD8-BF98-50443A5F6B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45509-6E8D-4C40-83E0-ABA03A45C3AE}" type="datetimeFigureOut">
              <a:rPr lang="en-US"/>
              <a:pPr>
                <a:defRPr/>
              </a:pPr>
              <a:t>6/29/2011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1971-F9D3-4A57-A7A8-1E5D963294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E7BDC-4046-4288-95F6-822C668538C8}" type="datetimeFigureOut">
              <a:rPr lang="en-US"/>
              <a:pPr>
                <a:defRPr/>
              </a:pPr>
              <a:t>6/29/2011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CABC0-DA44-4ABE-BB5B-86CFB829FF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F1332F-54EA-4EBD-A43B-FFC4A72ED77C}" type="datetimeFigureOut">
              <a:rPr lang="en-US"/>
              <a:pPr>
                <a:defRPr/>
              </a:pPr>
              <a:t>6/29/2011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5254F9-945B-4400-9B85-DD31B5B97B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29C6F3-042D-40D7-A7E9-10A7FFB182DB}" type="datetimeFigureOut">
              <a:rPr lang="en-US"/>
              <a:pPr>
                <a:defRPr/>
              </a:pPr>
              <a:t>6/29/2011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C95FFD-8423-46A4-B39B-CDF2F356E1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  <p:sldLayoutId id="2147483698" r:id="rId12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4572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4100" b="1" dirty="0" smtClean="0"/>
              <a:t>Paid Sick Days in the United States</a:t>
            </a:r>
            <a:endParaRPr lang="en-US" sz="2800" b="1" dirty="0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4000" b="1" dirty="0" smtClean="0"/>
              <a:t> </a:t>
            </a:r>
          </a:p>
          <a:p>
            <a:pPr algn="ctr">
              <a:spcBef>
                <a:spcPts val="0"/>
              </a:spcBef>
              <a:buFont typeface="Arial" charset="0"/>
              <a:buNone/>
            </a:pPr>
            <a:r>
              <a:rPr lang="en-US" b="1" dirty="0" smtClean="0"/>
              <a:t>Work-Life Lunch on Family Economic Security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400" b="1" dirty="0" smtClean="0"/>
              <a:t>Joint </a:t>
            </a:r>
            <a:r>
              <a:rPr lang="en-US" sz="2400" b="1" dirty="0"/>
              <a:t>event with </a:t>
            </a:r>
            <a:r>
              <a:rPr lang="en-US" sz="2400" b="1" dirty="0" smtClean="0"/>
              <a:t>The National Partnership for Women &amp; Families</a:t>
            </a:r>
            <a:endParaRPr lang="en-US" sz="2600" dirty="0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600" dirty="0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600" b="1" dirty="0" smtClean="0"/>
              <a:t>June 29</a:t>
            </a:r>
            <a:r>
              <a:rPr lang="en-US" sz="2600" b="1" baseline="30000" dirty="0" smtClean="0"/>
              <a:t>th</a:t>
            </a:r>
            <a:r>
              <a:rPr lang="en-US" sz="2600" b="1" dirty="0" smtClean="0"/>
              <a:t>, 2011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600" b="1" dirty="0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600" b="1" dirty="0" smtClean="0"/>
              <a:t>Elise Gould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 dirty="0" smtClean="0"/>
              <a:t>Health Policy Research Director</a:t>
            </a:r>
          </a:p>
        </p:txBody>
      </p:sp>
      <p:pic>
        <p:nvPicPr>
          <p:cNvPr id="2969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334000"/>
            <a:ext cx="7143750" cy="952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99196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"/>
            <a:ext cx="86868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Costs and Benefits for Employers</a:t>
            </a:r>
            <a:endParaRPr lang="en-US" sz="3200" b="1" dirty="0">
              <a:latin typeface="+mn-lt"/>
            </a:endParaRPr>
          </a:p>
          <a:p>
            <a:pPr algn="ctr"/>
            <a:endParaRPr lang="en-US" sz="1200" dirty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Benefits</a:t>
            </a:r>
          </a:p>
          <a:p>
            <a:pPr marL="800100" lvl="1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Reduced worker turnover</a:t>
            </a:r>
          </a:p>
          <a:p>
            <a:pPr marL="1257300" lvl="2" indent="-342900">
              <a:buFont typeface="Calibri" pitchFamily="34" charset="0"/>
              <a:buChar char="—"/>
            </a:pPr>
            <a:r>
              <a:rPr lang="en-US" sz="2200" dirty="0" smtClean="0">
                <a:latin typeface="+mn-lt"/>
              </a:rPr>
              <a:t>Turnover is highly costly to employers (e.g. training and hiring)</a:t>
            </a:r>
          </a:p>
          <a:p>
            <a:pPr marL="1257300" lvl="2" indent="-342900">
              <a:buFont typeface="Calibri" pitchFamily="34" charset="0"/>
              <a:buChar char="—"/>
            </a:pPr>
            <a:r>
              <a:rPr lang="en-US" sz="2200" dirty="0" smtClean="0">
                <a:latin typeface="+mn-lt"/>
              </a:rPr>
              <a:t>Sick pay can increase loyalty</a:t>
            </a:r>
            <a:endParaRPr lang="en-US" sz="2200" dirty="0">
              <a:latin typeface="+mn-lt"/>
            </a:endParaRPr>
          </a:p>
          <a:p>
            <a:pPr marL="800100" lvl="1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Reduced worker “</a:t>
            </a:r>
            <a:r>
              <a:rPr lang="en-US" sz="2400" dirty="0" err="1">
                <a:latin typeface="+mn-lt"/>
              </a:rPr>
              <a:t>presenteeism</a:t>
            </a:r>
            <a:r>
              <a:rPr lang="en-US" sz="2400" dirty="0">
                <a:latin typeface="+mn-lt"/>
              </a:rPr>
              <a:t>”</a:t>
            </a:r>
          </a:p>
          <a:p>
            <a:pPr marL="1257300" lvl="2" indent="-342900">
              <a:buFont typeface="Calibri" pitchFamily="34" charset="0"/>
              <a:buChar char="—"/>
            </a:pPr>
            <a:r>
              <a:rPr lang="en-US" sz="2200" dirty="0">
                <a:latin typeface="+mn-lt"/>
              </a:rPr>
              <a:t>Workers show up to work while sick and have greatly reduced </a:t>
            </a:r>
            <a:r>
              <a:rPr lang="en-US" sz="2200" dirty="0" smtClean="0">
                <a:latin typeface="+mn-lt"/>
              </a:rPr>
              <a:t>productivity</a:t>
            </a:r>
          </a:p>
          <a:p>
            <a:pPr marL="1257300" lvl="2" indent="-342900">
              <a:buFont typeface="Calibri" pitchFamily="34" charset="0"/>
              <a:buChar char="—"/>
            </a:pPr>
            <a:r>
              <a:rPr lang="en-US" sz="2200" dirty="0" smtClean="0">
                <a:latin typeface="+mn-lt"/>
              </a:rPr>
              <a:t>Sick workers can spread illness</a:t>
            </a:r>
            <a:endParaRPr lang="en-US" sz="2200" dirty="0">
              <a:latin typeface="+mn-lt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These benefits may </a:t>
            </a:r>
            <a:r>
              <a:rPr lang="en-US" sz="2400" dirty="0">
                <a:latin typeface="+mn-lt"/>
              </a:rPr>
              <a:t>amount to more than </a:t>
            </a:r>
            <a:r>
              <a:rPr lang="en-US" sz="2400" dirty="0" smtClean="0">
                <a:latin typeface="+mn-lt"/>
              </a:rPr>
              <a:t>the cost of providing </a:t>
            </a:r>
            <a:r>
              <a:rPr lang="en-US" sz="2400" dirty="0">
                <a:latin typeface="+mn-lt"/>
              </a:rPr>
              <a:t>sick pa</a:t>
            </a:r>
            <a:r>
              <a:rPr lang="en-US" sz="2200" dirty="0" smtClean="0">
                <a:latin typeface="+mn-lt"/>
              </a:rPr>
              <a:t>y</a:t>
            </a:r>
          </a:p>
          <a:p>
            <a:endParaRPr lang="en-US" sz="2200" dirty="0">
              <a:latin typeface="+mn-lt"/>
            </a:endParaRPr>
          </a:p>
          <a:p>
            <a:r>
              <a:rPr lang="en-US" sz="2400" dirty="0">
                <a:latin typeface="+mn-lt"/>
              </a:rPr>
              <a:t>Costs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The costs to businesses are shown to be a very small percentage of total sales</a:t>
            </a:r>
          </a:p>
          <a:p>
            <a:pPr marL="1257300" lvl="2" indent="-342900">
              <a:buFont typeface="Calibri" pitchFamily="34" charset="0"/>
              <a:buChar char="—"/>
            </a:pPr>
            <a:r>
              <a:rPr lang="en-US" sz="2200" dirty="0">
                <a:latin typeface="+mn-lt"/>
              </a:rPr>
              <a:t>A case study of businesses in Connecticut provides this evidence</a:t>
            </a:r>
          </a:p>
          <a:p>
            <a:endParaRPr lang="en-US" sz="2400" dirty="0" smtClean="0">
              <a:latin typeface="+mn-lt"/>
            </a:endParaRPr>
          </a:p>
          <a:p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96981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534400" cy="834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Connecticut Case Study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200" b="1" dirty="0" smtClean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Hall and Gould (2011) modeled the costs and benefits of proposed sick pay legislation in Connecticut</a:t>
            </a:r>
            <a:r>
              <a:rPr lang="en-US" sz="2400" dirty="0" smtClean="0">
                <a:latin typeface="+mn-lt"/>
              </a:rPr>
              <a:t>.</a:t>
            </a:r>
          </a:p>
          <a:p>
            <a:endParaRPr lang="en-US" sz="2400" dirty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The proposal included the following:</a:t>
            </a:r>
          </a:p>
          <a:p>
            <a:pPr marL="1257300" lvl="2" indent="-342900">
              <a:buFont typeface="Calibri" pitchFamily="34" charset="0"/>
              <a:buChar char="—"/>
            </a:pPr>
            <a:r>
              <a:rPr lang="en-US" sz="2200" dirty="0">
                <a:latin typeface="+mn-lt"/>
              </a:rPr>
              <a:t>An employee earns one hour of sick time for every 40 hours worked</a:t>
            </a:r>
          </a:p>
          <a:p>
            <a:pPr marL="1714500" lvl="3" indent="-342900">
              <a:buFont typeface="Calibri" pitchFamily="34" charset="0"/>
              <a:buChar char="—"/>
            </a:pPr>
            <a:r>
              <a:rPr lang="en-US" sz="2200" dirty="0">
                <a:latin typeface="+mn-lt"/>
              </a:rPr>
              <a:t>Up to a maximum of 40 hours per </a:t>
            </a:r>
            <a:r>
              <a:rPr lang="en-US" sz="2200" dirty="0" smtClean="0">
                <a:latin typeface="+mn-lt"/>
              </a:rPr>
              <a:t>year (5 days)</a:t>
            </a:r>
            <a:endParaRPr lang="en-US" sz="2200" dirty="0">
              <a:latin typeface="+mn-lt"/>
            </a:endParaRPr>
          </a:p>
          <a:p>
            <a:pPr marL="1257300" lvl="2" indent="-342900">
              <a:buFont typeface="Calibri" pitchFamily="34" charset="0"/>
              <a:buChar char="—"/>
            </a:pPr>
            <a:r>
              <a:rPr lang="en-US" sz="2200" dirty="0">
                <a:latin typeface="+mn-lt"/>
              </a:rPr>
              <a:t>Applies only to employers with 50 or more employees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200" dirty="0" smtClean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Estimated costs</a:t>
            </a:r>
          </a:p>
          <a:p>
            <a:pPr marL="1257300" lvl="2" indent="-342900">
              <a:buFont typeface="Calibri" pitchFamily="34" charset="0"/>
              <a:buChar char="—"/>
            </a:pPr>
            <a:r>
              <a:rPr lang="en-US" sz="2200" dirty="0" smtClean="0">
                <a:latin typeface="+mn-lt"/>
              </a:rPr>
              <a:t>Total sales by industry</a:t>
            </a:r>
          </a:p>
          <a:p>
            <a:pPr marL="1257300" lvl="2" indent="-342900">
              <a:buFont typeface="Calibri" pitchFamily="34" charset="0"/>
              <a:buChar char="—"/>
            </a:pPr>
            <a:r>
              <a:rPr lang="en-US" sz="2200" dirty="0" smtClean="0">
                <a:latin typeface="+mn-lt"/>
              </a:rPr>
              <a:t>Share of sales devoted to payroll</a:t>
            </a:r>
          </a:p>
          <a:p>
            <a:pPr marL="1257300" lvl="2" indent="-342900">
              <a:buFont typeface="Calibri" pitchFamily="34" charset="0"/>
              <a:buChar char="—"/>
            </a:pPr>
            <a:r>
              <a:rPr lang="en-US" sz="2200" dirty="0" smtClean="0">
                <a:latin typeface="+mn-lt"/>
              </a:rPr>
              <a:t>Increase in payroll due to paid sick days proposal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Maximum days taken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Conditional on historical average days</a:t>
            </a:r>
          </a:p>
          <a:p>
            <a:pPr marL="1714500" lvl="3" indent="-342900"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Account for current coverage rates by industry and firm size</a:t>
            </a:r>
            <a:endParaRPr lang="en-US" dirty="0">
              <a:latin typeface="+mn-lt"/>
            </a:endParaRPr>
          </a:p>
          <a:p>
            <a:pPr marL="1257300" lvl="2" indent="-342900">
              <a:buFont typeface="Arial" pitchFamily="34" charset="0"/>
              <a:buChar char="•"/>
            </a:pPr>
            <a:endParaRPr lang="en-US" sz="2200" dirty="0">
              <a:latin typeface="+mn-lt"/>
            </a:endParaRPr>
          </a:p>
          <a:p>
            <a:pPr marL="1257300" lvl="2" indent="-342900">
              <a:buFont typeface="Arial" pitchFamily="34" charset="0"/>
              <a:buChar char="•"/>
            </a:pPr>
            <a:endParaRPr lang="en-US" sz="2000" b="1" dirty="0">
              <a:latin typeface="+mn-lt"/>
            </a:endParaRPr>
          </a:p>
          <a:p>
            <a:pPr marL="1257300" lvl="2" indent="-342900">
              <a:buFont typeface="Arial" pitchFamily="34" charset="0"/>
              <a:buChar char="•"/>
            </a:pPr>
            <a:endParaRPr lang="en-US" sz="2000" b="1" dirty="0" smtClean="0">
              <a:latin typeface="+mn-lt"/>
            </a:endParaRPr>
          </a:p>
          <a:p>
            <a:pPr lvl="2"/>
            <a:endParaRPr lang="en-US" sz="2000" b="1" dirty="0">
              <a:latin typeface="+mn-lt"/>
            </a:endParaRPr>
          </a:p>
          <a:p>
            <a:pPr marL="1257300" lvl="2" indent="-342900">
              <a:buFont typeface="Arial" pitchFamily="34" charset="0"/>
              <a:buChar char="•"/>
            </a:pPr>
            <a:endParaRPr lang="en-US" sz="2000" b="1" dirty="0" smtClean="0">
              <a:latin typeface="+mn-lt"/>
            </a:endParaRPr>
          </a:p>
          <a:p>
            <a:pPr lvl="2"/>
            <a:endParaRPr lang="en-US" sz="20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49820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41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51" y="228600"/>
            <a:ext cx="9155151" cy="641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4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00389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78486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Conclusion</a:t>
            </a:r>
          </a:p>
          <a:p>
            <a:endParaRPr lang="en-US" sz="3200" dirty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Access to paid sick time is essential for American workers and their </a:t>
            </a:r>
            <a:r>
              <a:rPr lang="en-US" sz="2400" dirty="0" smtClean="0">
                <a:latin typeface="+mn-lt"/>
              </a:rPr>
              <a:t>families</a:t>
            </a:r>
            <a:endParaRPr lang="en-US" sz="2400" dirty="0">
              <a:latin typeface="+mn-lt"/>
            </a:endParaRPr>
          </a:p>
          <a:p>
            <a:pPr lvl="1"/>
            <a:endParaRPr lang="en-US" sz="2400" dirty="0" smtClean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The cost of providing sick time is low for employers and the benefits are potentially large</a:t>
            </a:r>
          </a:p>
          <a:p>
            <a:pPr lvl="1"/>
            <a:endParaRPr lang="en-US" sz="2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98073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8382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Introduction</a:t>
            </a:r>
            <a:r>
              <a:rPr lang="en-US" sz="4800" b="1" dirty="0">
                <a:latin typeface="Calibri" pitchFamily="34" charset="0"/>
              </a:rPr>
              <a:t> </a:t>
            </a:r>
            <a:endParaRPr lang="en-US" sz="4800" b="1" dirty="0" smtClean="0">
              <a:latin typeface="Calibri" pitchFamily="34" charset="0"/>
            </a:endParaRPr>
          </a:p>
          <a:p>
            <a:pPr algn="ctr"/>
            <a:endParaRPr lang="en-US" sz="1200" dirty="0" smtClean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Today, nearly 40 million Americans do not have paid sick days</a:t>
            </a:r>
          </a:p>
          <a:p>
            <a:pPr lvl="1"/>
            <a:endParaRPr lang="en-US" sz="2400" dirty="0">
              <a:latin typeface="+mn-lt"/>
            </a:endParaRPr>
          </a:p>
          <a:p>
            <a:pPr marL="800100" lvl="1" indent="-342900">
              <a:buFont typeface="Calibri" pitchFamily="34" charset="0"/>
              <a:buChar char="—"/>
            </a:pPr>
            <a:r>
              <a:rPr lang="en-US" sz="2400" dirty="0" smtClean="0">
                <a:latin typeface="+mn-lt"/>
              </a:rPr>
              <a:t>Nearly 40% of private sector workers lack access to paid sick time</a:t>
            </a:r>
            <a:endParaRPr lang="en-US" sz="2400" dirty="0">
              <a:latin typeface="+mn-lt"/>
            </a:endParaRPr>
          </a:p>
          <a:p>
            <a:pPr marL="800100" lvl="1" indent="-342900">
              <a:buFont typeface="Calibri" pitchFamily="34" charset="0"/>
              <a:buChar char="—"/>
            </a:pPr>
            <a:r>
              <a:rPr lang="en-US" sz="2400" dirty="0" smtClean="0">
                <a:latin typeface="+mn-lt"/>
              </a:rPr>
              <a:t>Access to sick time varies dramatically by job (e.g. industry occupation, wage)</a:t>
            </a:r>
          </a:p>
          <a:p>
            <a:endParaRPr lang="en-US" sz="2400" dirty="0" smtClean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Access to paid sick days is essential for workers and their families</a:t>
            </a:r>
          </a:p>
          <a:p>
            <a:endParaRPr lang="en-US" sz="2400" dirty="0" smtClean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The cost of providing paid sick days is small for employers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while the benefits are potentially large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7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7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7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hart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" y="6295901"/>
            <a:ext cx="8915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295901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Bureau of Labor Statistics National Compensation Survey.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762000" y="381000"/>
            <a:ext cx="1524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94929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922" y="304800"/>
            <a:ext cx="9025522" cy="6248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9118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Why sick time is necessary for families</a:t>
            </a:r>
            <a:endParaRPr lang="en-US" sz="32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164" y="914400"/>
            <a:ext cx="8382000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0"/>
              </a:spcAft>
              <a:buFont typeface="Calibri" pitchFamily="34" charset="0"/>
              <a:buChar char="•"/>
            </a:pPr>
            <a:endParaRPr lang="en-US" sz="2400" dirty="0" smtClean="0">
              <a:latin typeface="+mn-lt"/>
            </a:endParaRPr>
          </a:p>
          <a:p>
            <a:pPr marL="342900" indent="-342900">
              <a:spcAft>
                <a:spcPts val="0"/>
              </a:spcAft>
              <a:buFont typeface="Calibri" pitchFamily="34" charset="0"/>
              <a:buChar char="•"/>
            </a:pPr>
            <a:r>
              <a:rPr lang="en-US" sz="2400" dirty="0" smtClean="0">
                <a:latin typeface="+mn-lt"/>
              </a:rPr>
              <a:t>Sick </a:t>
            </a:r>
            <a:r>
              <a:rPr lang="en-US" sz="2400" dirty="0">
                <a:latin typeface="+mn-lt"/>
              </a:rPr>
              <a:t>children can be forced to go to school because their parents cannot miss </a:t>
            </a:r>
            <a:r>
              <a:rPr lang="en-US" sz="2400" dirty="0" smtClean="0">
                <a:latin typeface="+mn-lt"/>
              </a:rPr>
              <a:t>work</a:t>
            </a:r>
          </a:p>
          <a:p>
            <a:pPr>
              <a:spcAft>
                <a:spcPts val="0"/>
              </a:spcAft>
            </a:pPr>
            <a:endParaRPr lang="en-US" sz="2400" dirty="0">
              <a:latin typeface="+mn-lt"/>
            </a:endParaRPr>
          </a:p>
          <a:p>
            <a:pPr marL="342900" indent="-342900">
              <a:spcAft>
                <a:spcPts val="0"/>
              </a:spcAft>
              <a:buFont typeface="Calibri" pitchFamily="34" charset="0"/>
              <a:buChar char="•"/>
            </a:pPr>
            <a:r>
              <a:rPr lang="en-US" sz="2400" dirty="0" smtClean="0">
                <a:latin typeface="+mn-lt"/>
              </a:rPr>
              <a:t>Paid sick days can </a:t>
            </a:r>
            <a:r>
              <a:rPr lang="en-US" sz="2400" dirty="0">
                <a:latin typeface="+mn-lt"/>
              </a:rPr>
              <a:t>help guarantee a monthly income, which results in greater economic security</a:t>
            </a:r>
            <a:r>
              <a:rPr lang="en-US" sz="2400" dirty="0" smtClean="0">
                <a:latin typeface="+mn-lt"/>
              </a:rPr>
              <a:t>.</a:t>
            </a:r>
          </a:p>
          <a:p>
            <a:pPr>
              <a:spcAft>
                <a:spcPts val="0"/>
              </a:spcAft>
            </a:pPr>
            <a:endParaRPr lang="en-US" sz="2400" dirty="0">
              <a:latin typeface="+mn-lt"/>
            </a:endParaRPr>
          </a:p>
          <a:p>
            <a:pPr marL="800100" lvl="1" indent="-342900">
              <a:spcAft>
                <a:spcPts val="600"/>
              </a:spcAft>
              <a:buFont typeface="Calibri" pitchFamily="34" charset="0"/>
              <a:buChar char="—"/>
            </a:pPr>
            <a:r>
              <a:rPr lang="en-US" sz="2400" dirty="0">
                <a:latin typeface="+mn-lt"/>
              </a:rPr>
              <a:t>Losing </a:t>
            </a:r>
            <a:r>
              <a:rPr lang="en-US" sz="2400" dirty="0" smtClean="0">
                <a:latin typeface="+mn-lt"/>
              </a:rPr>
              <a:t>pay can </a:t>
            </a:r>
            <a:r>
              <a:rPr lang="en-US" sz="2400" dirty="0">
                <a:latin typeface="+mn-lt"/>
              </a:rPr>
              <a:t>be a serious blow to a monthly </a:t>
            </a:r>
            <a:r>
              <a:rPr lang="en-US" sz="2400" dirty="0" smtClean="0">
                <a:latin typeface="+mn-lt"/>
              </a:rPr>
              <a:t>budget</a:t>
            </a:r>
          </a:p>
          <a:p>
            <a:pPr marL="800100" lvl="1" indent="-342900">
              <a:spcAft>
                <a:spcPts val="0"/>
              </a:spcAft>
              <a:buFont typeface="Calibri" pitchFamily="34" charset="0"/>
              <a:buChar char="—"/>
            </a:pPr>
            <a:r>
              <a:rPr lang="en-US" sz="2400" dirty="0" smtClean="0">
                <a:latin typeface="+mn-lt"/>
              </a:rPr>
              <a:t>Risk losing employment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43414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93" y="228600"/>
            <a:ext cx="914325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5703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2317"/>
            <a:ext cx="9154810" cy="6397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11301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187324"/>
            <a:ext cx="9154886" cy="644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3124200" y="2209800"/>
            <a:ext cx="13716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638800" y="2590800"/>
            <a:ext cx="1371600" cy="510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0044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273"/>
            <a:ext cx="9220200" cy="6445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8610600" y="1905000"/>
            <a:ext cx="223024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48600" y="1282986"/>
            <a:ext cx="1181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April 2011 4.6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16977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4598</TotalTime>
  <Words>404</Words>
  <Application>Microsoft Office PowerPoint</Application>
  <PresentationFormat>On-screen Show (4:3)</PresentationFormat>
  <Paragraphs>85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ahertel</dc:creator>
  <cp:lastModifiedBy> </cp:lastModifiedBy>
  <cp:revision>570</cp:revision>
  <cp:lastPrinted>2011-06-07T17:39:39Z</cp:lastPrinted>
  <dcterms:created xsi:type="dcterms:W3CDTF">2009-04-10T20:12:41Z</dcterms:created>
  <dcterms:modified xsi:type="dcterms:W3CDTF">2011-06-29T20:04:13Z</dcterms:modified>
</cp:coreProperties>
</file>