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9"/>
  </p:notesMasterIdLst>
  <p:sldIdLst>
    <p:sldId id="256" r:id="rId2"/>
    <p:sldId id="371" r:id="rId3"/>
    <p:sldId id="365" r:id="rId4"/>
    <p:sldId id="367" r:id="rId5"/>
    <p:sldId id="368" r:id="rId6"/>
    <p:sldId id="369" r:id="rId7"/>
    <p:sldId id="352" r:id="rId8"/>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6911" autoAdjust="0"/>
  </p:normalViewPr>
  <p:slideViewPr>
    <p:cSldViewPr>
      <p:cViewPr varScale="1">
        <p:scale>
          <a:sx n="60" d="100"/>
          <a:sy n="60" d="100"/>
        </p:scale>
        <p:origin x="-6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pi01\res\ethan\desktop\Folders\Events\zandi%20event\local%20budge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800"/>
            </a:pPr>
            <a:r>
              <a:rPr lang="en-US" sz="2800"/>
              <a:t>Sources of Local Receipts</a:t>
            </a:r>
          </a:p>
        </c:rich>
      </c:tx>
      <c:layout/>
    </c:title>
    <c:plotArea>
      <c:layout/>
      <c:pieChart>
        <c:varyColors val="1"/>
        <c:ser>
          <c:idx val="0"/>
          <c:order val="0"/>
          <c:dLbls>
            <c:showVal val="1"/>
            <c:showCatName val="1"/>
            <c:showLeaderLines val="1"/>
          </c:dLbls>
          <c:cat>
            <c:strRef>
              <c:f>Sheet1!$H$9:$H$14</c:f>
              <c:strCache>
                <c:ptCount val="6"/>
                <c:pt idx="0">
                  <c:v>State aid to local</c:v>
                </c:pt>
                <c:pt idx="1">
                  <c:v>Property Taxes</c:v>
                </c:pt>
                <c:pt idx="2">
                  <c:v>Sales Taxes</c:v>
                </c:pt>
                <c:pt idx="3">
                  <c:v>Income taxes</c:v>
                </c:pt>
                <c:pt idx="4">
                  <c:v>Corporate Taxes</c:v>
                </c:pt>
                <c:pt idx="5">
                  <c:v>Other</c:v>
                </c:pt>
              </c:strCache>
            </c:strRef>
          </c:cat>
          <c:val>
            <c:numRef>
              <c:f>Sheet1!$I$9:$I$14</c:f>
              <c:numCache>
                <c:formatCode>0%</c:formatCode>
                <c:ptCount val="6"/>
                <c:pt idx="0">
                  <c:v>0.39680905815748846</c:v>
                </c:pt>
                <c:pt idx="1">
                  <c:v>0.3439698061417053</c:v>
                </c:pt>
                <c:pt idx="2">
                  <c:v>7.7200205867215654E-2</c:v>
                </c:pt>
                <c:pt idx="3">
                  <c:v>2.0929833590667354E-2</c:v>
                </c:pt>
                <c:pt idx="4">
                  <c:v>5.4040144107050953E-3</c:v>
                </c:pt>
                <c:pt idx="5">
                  <c:v>0.15568708183221813</c:v>
                </c:pt>
              </c:numCache>
            </c:numRef>
          </c:val>
        </c:ser>
        <c:firstSliceAng val="0"/>
      </c:pieChart>
    </c:plotArea>
    <c:legend>
      <c:legendPos val="r"/>
      <c:layout/>
      <c:txPr>
        <a:bodyPr/>
        <a:lstStyle/>
        <a:p>
          <a:pPr rtl="0">
            <a:defRPr/>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CA99B113-D794-4942-B9D4-15B1E325DDF6}" type="datetimeFigureOut">
              <a:rPr lang="en-US" smtClean="0"/>
              <a:pPr/>
              <a:t>11/19/2009</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F3703C81-4722-4A61-8551-5D8A2DF19A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two things: (1)</a:t>
            </a:r>
            <a:r>
              <a:rPr lang="en-US" baseline="0" dirty="0" smtClean="0"/>
              <a:t> Local shortfalls are huge and a sleeper problem, and (2) Most of the jobs lost by the budget cuts necessary to close the shortfall will be in the private sector</a:t>
            </a:r>
            <a:endParaRPr lang="en-US" dirty="0"/>
          </a:p>
        </p:txBody>
      </p:sp>
      <p:sp>
        <p:nvSpPr>
          <p:cNvPr id="4" name="Slide Number Placeholder 3"/>
          <p:cNvSpPr>
            <a:spLocks noGrp="1"/>
          </p:cNvSpPr>
          <p:nvPr>
            <p:ph type="sldNum" sz="quarter" idx="10"/>
          </p:nvPr>
        </p:nvSpPr>
        <p:spPr/>
        <p:txBody>
          <a:bodyPr/>
          <a:lstStyle/>
          <a:p>
            <a:fld id="{F3703C81-4722-4A61-8551-5D8A2DF19AA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smtClean="0"/>
          </a:p>
        </p:txBody>
      </p:sp>
      <p:sp>
        <p:nvSpPr>
          <p:cNvPr id="4" name="Slide Number Placeholder 3"/>
          <p:cNvSpPr>
            <a:spLocks noGrp="1"/>
          </p:cNvSpPr>
          <p:nvPr>
            <p:ph type="sldNum" sz="quarter" idx="10"/>
          </p:nvPr>
        </p:nvSpPr>
        <p:spPr/>
        <p:txBody>
          <a:bodyPr/>
          <a:lstStyle/>
          <a:p>
            <a:fld id="{F3703C81-4722-4A61-8551-5D8A2DF19AA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smtClean="0"/>
          </a:p>
          <a:p>
            <a:pPr marL="228600" indent="-228600">
              <a:buNone/>
            </a:pPr>
            <a:r>
              <a:rPr lang="en-US" dirty="0" smtClean="0"/>
              <a:t>Real estate bubble bursting</a:t>
            </a:r>
          </a:p>
          <a:p>
            <a:pPr marL="228600" indent="-228600">
              <a:buNone/>
            </a:pPr>
            <a:r>
              <a:rPr lang="en-US" dirty="0" smtClean="0"/>
              <a:t>	-Massive devaluation, 30% from peak</a:t>
            </a:r>
          </a:p>
          <a:p>
            <a:pPr marL="228600" indent="-228600">
              <a:buNone/>
            </a:pPr>
            <a:r>
              <a:rPr lang="en-US" dirty="0" smtClean="0"/>
              <a:t>	-Other recessions experienced much less: 1990-91 recession had a 3% drop</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F3703C81-4722-4A61-8551-5D8A2DF19A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Lag effect</a:t>
            </a:r>
          </a:p>
          <a:p>
            <a:pPr marL="228600" indent="-228600">
              <a:buNone/>
            </a:pPr>
            <a:endParaRPr lang="en-US" dirty="0" smtClean="0"/>
          </a:p>
          <a:p>
            <a:pPr marL="228600" indent="-228600">
              <a:buNone/>
            </a:pPr>
            <a:r>
              <a:rPr lang="en-US" dirty="0" smtClean="0"/>
              <a:t>So far we’ve only seen modest fall in </a:t>
            </a:r>
          </a:p>
          <a:p>
            <a:endParaRPr lang="en-US" dirty="0"/>
          </a:p>
        </p:txBody>
      </p:sp>
      <p:sp>
        <p:nvSpPr>
          <p:cNvPr id="4" name="Slide Number Placeholder 3"/>
          <p:cNvSpPr>
            <a:spLocks noGrp="1"/>
          </p:cNvSpPr>
          <p:nvPr>
            <p:ph type="sldNum" sz="quarter" idx="10"/>
          </p:nvPr>
        </p:nvSpPr>
        <p:spPr/>
        <p:txBody>
          <a:bodyPr/>
          <a:lstStyle/>
          <a:p>
            <a:fld id="{F3703C81-4722-4A61-8551-5D8A2DF19A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smtClean="0"/>
          </a:p>
        </p:txBody>
      </p:sp>
      <p:sp>
        <p:nvSpPr>
          <p:cNvPr id="4" name="Slide Number Placeholder 3"/>
          <p:cNvSpPr>
            <a:spLocks noGrp="1"/>
          </p:cNvSpPr>
          <p:nvPr>
            <p:ph type="sldNum" sz="quarter" idx="10"/>
          </p:nvPr>
        </p:nvSpPr>
        <p:spPr/>
        <p:txBody>
          <a:bodyPr/>
          <a:lstStyle/>
          <a:p>
            <a:fld id="{F3703C81-4722-4A61-8551-5D8A2DF19AA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smtClean="0"/>
          </a:p>
        </p:txBody>
      </p:sp>
      <p:sp>
        <p:nvSpPr>
          <p:cNvPr id="4" name="Slide Number Placeholder 3"/>
          <p:cNvSpPr>
            <a:spLocks noGrp="1"/>
          </p:cNvSpPr>
          <p:nvPr>
            <p:ph type="sldNum" sz="quarter" idx="10"/>
          </p:nvPr>
        </p:nvSpPr>
        <p:spPr/>
        <p:txBody>
          <a:bodyPr/>
          <a:lstStyle/>
          <a:p>
            <a:fld id="{F3703C81-4722-4A61-8551-5D8A2DF19AA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703C81-4722-4A61-8551-5D8A2DF19AAB}"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9, 2009</a:t>
            </a:r>
            <a:endParaRPr lang="en-US"/>
          </a:p>
        </p:txBody>
      </p:sp>
      <p:sp>
        <p:nvSpPr>
          <p:cNvPr id="8" name="Footer Placeholder 7"/>
          <p:cNvSpPr>
            <a:spLocks noGrp="1"/>
          </p:cNvSpPr>
          <p:nvPr>
            <p:ph type="ftr" sz="quarter" idx="11"/>
          </p:nvPr>
        </p:nvSpPr>
        <p:spPr/>
        <p:txBody>
          <a:bodyPr/>
          <a:lstStyle/>
          <a:p>
            <a:r>
              <a:rPr lang="en-US" smtClean="0"/>
              <a:t>www.epi.org</a:t>
            </a:r>
            <a:endParaRPr lang="en-US"/>
          </a:p>
        </p:txBody>
      </p:sp>
      <p:sp>
        <p:nvSpPr>
          <p:cNvPr id="9" name="Slide Number Placeholder 8"/>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9, 2009</a:t>
            </a:r>
            <a:endParaRPr lang="en-US"/>
          </a:p>
        </p:txBody>
      </p:sp>
      <p:sp>
        <p:nvSpPr>
          <p:cNvPr id="4" name="Footer Placeholder 3"/>
          <p:cNvSpPr>
            <a:spLocks noGrp="1"/>
          </p:cNvSpPr>
          <p:nvPr>
            <p:ph type="ftr" sz="quarter" idx="11"/>
          </p:nvPr>
        </p:nvSpPr>
        <p:spPr/>
        <p:txBody>
          <a:bodyPr/>
          <a:lstStyle/>
          <a:p>
            <a:r>
              <a:rPr lang="en-US" smtClean="0"/>
              <a:t>www.epi.org</a:t>
            </a:r>
            <a:endParaRPr lang="en-US"/>
          </a:p>
        </p:txBody>
      </p:sp>
      <p:sp>
        <p:nvSpPr>
          <p:cNvPr id="5" name="Slide Number Placeholder 4"/>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9, 2009</a:t>
            </a:r>
            <a:endParaRPr lang="en-US"/>
          </a:p>
        </p:txBody>
      </p:sp>
      <p:sp>
        <p:nvSpPr>
          <p:cNvPr id="3" name="Footer Placeholder 2"/>
          <p:cNvSpPr>
            <a:spLocks noGrp="1"/>
          </p:cNvSpPr>
          <p:nvPr>
            <p:ph type="ftr" sz="quarter" idx="11"/>
          </p:nvPr>
        </p:nvSpPr>
        <p:spPr/>
        <p:txBody>
          <a:bodyPr/>
          <a:lstStyle/>
          <a:p>
            <a:r>
              <a:rPr lang="en-US" smtClean="0"/>
              <a:t>www.epi.org</a:t>
            </a:r>
            <a:endParaRPr lang="en-US"/>
          </a:p>
        </p:txBody>
      </p:sp>
      <p:sp>
        <p:nvSpPr>
          <p:cNvPr id="4" name="Slide Number Placeholder 3"/>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9, 2009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www.epi.org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E14F8-7AD6-4636-8C74-136823556300}" type="slidenum">
              <a:rPr lang="en-US" smtClean="0"/>
              <a:pPr/>
              <a:t>‹#›</a:t>
            </a:fld>
            <a:endParaRPr lang="en-US" dirty="0"/>
          </a:p>
        </p:txBody>
      </p:sp>
      <p:pic>
        <p:nvPicPr>
          <p:cNvPr id="37892" name="Picture 4"/>
          <p:cNvPicPr>
            <a:picLocks noChangeAspect="1" noChangeArrowheads="1"/>
          </p:cNvPicPr>
          <p:nvPr/>
        </p:nvPicPr>
        <p:blipFill>
          <a:blip r:embed="rId13" cstate="print"/>
          <a:srcRect/>
          <a:stretch>
            <a:fillRect/>
          </a:stretch>
        </p:blipFill>
        <p:spPr bwMode="auto">
          <a:xfrm>
            <a:off x="1143000" y="0"/>
            <a:ext cx="6772275" cy="4476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3200" dirty="0" smtClean="0">
                <a:solidFill>
                  <a:schemeClr val="bg1">
                    <a:lumMod val="50000"/>
                  </a:schemeClr>
                </a:solidFill>
              </a:rPr>
              <a:t>Economic Policy Institute </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Dire States</a:t>
            </a:r>
            <a:br>
              <a:rPr lang="en-US" sz="3200" dirty="0" smtClean="0"/>
            </a:br>
            <a:r>
              <a:rPr lang="en-US" sz="2400" dirty="0" smtClean="0"/>
              <a:t>State and Local Budget Relief Needed to Prevent Job Losses and Ensure a Robust Recovery</a:t>
            </a:r>
            <a:r>
              <a:rPr lang="en-US" sz="3200" dirty="0" smtClean="0"/>
              <a:t/>
            </a:r>
            <a:br>
              <a:rPr lang="en-US" sz="3200" dirty="0" smtClean="0"/>
            </a:br>
            <a:r>
              <a:rPr lang="en-US" sz="3200" dirty="0" smtClean="0"/>
              <a:t/>
            </a:r>
            <a:br>
              <a:rPr lang="en-US" sz="3200" dirty="0" smtClean="0"/>
            </a:br>
            <a:r>
              <a:rPr lang="en-US" sz="1800" dirty="0" smtClean="0"/>
              <a:t>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Ethan Pollack</a:t>
            </a:r>
            <a:br>
              <a:rPr lang="en-US" sz="1800" dirty="0" smtClean="0"/>
            </a:br>
            <a:r>
              <a:rPr lang="en-US" sz="1800" dirty="0" smtClean="0"/>
              <a:t>Economic Policy Institute </a:t>
            </a:r>
            <a:br>
              <a:rPr lang="en-US" sz="1800" dirty="0" smtClean="0"/>
            </a:br>
            <a:r>
              <a:rPr lang="en-US" sz="1800" dirty="0" smtClean="0"/>
              <a:t>November 19, 2009</a:t>
            </a:r>
            <a:br>
              <a:rPr lang="en-US" sz="1800" dirty="0" smtClean="0"/>
            </a:br>
            <a:r>
              <a:rPr lang="en-US" sz="1800" dirty="0" smtClean="0"/>
              <a:t/>
            </a:r>
            <a:br>
              <a:rPr lang="en-US" sz="1800" dirty="0" smtClean="0"/>
            </a:br>
            <a:r>
              <a:rPr lang="en-US" sz="1800" dirty="0" smtClean="0"/>
              <a:t>epollack@epi.org</a:t>
            </a:r>
            <a:br>
              <a:rPr lang="en-US" sz="1800" dirty="0" smtClean="0"/>
            </a:br>
            <a:endParaRPr lang="en-US" sz="12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19, 2009</a:t>
            </a:r>
            <a:endParaRPr lang="en-US" dirty="0"/>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2</a:t>
            </a:fld>
            <a:endParaRPr lang="en-US" dirty="0"/>
          </a:p>
        </p:txBody>
      </p:sp>
      <p:graphicFrame>
        <p:nvGraphicFramePr>
          <p:cNvPr id="12" name="Chart 11"/>
          <p:cNvGraphicFramePr/>
          <p:nvPr/>
        </p:nvGraphicFramePr>
        <p:xfrm>
          <a:off x="533400" y="609600"/>
          <a:ext cx="80772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85800" y="6019800"/>
            <a:ext cx="2209800" cy="338554"/>
          </a:xfrm>
          <a:prstGeom prst="rect">
            <a:avLst/>
          </a:prstGeom>
          <a:noFill/>
        </p:spPr>
        <p:txBody>
          <a:bodyPr wrap="square" rtlCol="0">
            <a:spAutoFit/>
          </a:bodyPr>
          <a:lstStyle/>
          <a:p>
            <a:r>
              <a:rPr lang="en-US" sz="1600" dirty="0" smtClean="0"/>
              <a:t>Source: BEA</a:t>
            </a:r>
            <a:endParaRPr lang="en-US" sz="16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19, 2009</a:t>
            </a:r>
            <a:endParaRPr lang="en-US" dirty="0"/>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3</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28600" y="457200"/>
            <a:ext cx="8616963" cy="6029325"/>
          </a:xfrm>
          <a:prstGeom prst="rect">
            <a:avLst/>
          </a:prstGeom>
          <a:noFill/>
          <a:ln w="9525">
            <a:noFill/>
            <a:miter lim="800000"/>
            <a:headEnd/>
            <a:tailEnd/>
          </a:ln>
          <a:effec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19, 2009</a:t>
            </a:r>
            <a:endParaRPr lang="en-US" dirty="0"/>
          </a:p>
        </p:txBody>
      </p:sp>
      <p:sp>
        <p:nvSpPr>
          <p:cNvPr id="5" name="Footer Placeholder 4"/>
          <p:cNvSpPr>
            <a:spLocks noGrp="1"/>
          </p:cNvSpPr>
          <p:nvPr>
            <p:ph type="ftr" sz="quarter" idx="11"/>
          </p:nvPr>
        </p:nvSpPr>
        <p:spPr/>
        <p:txBody>
          <a:bodyPr/>
          <a:lstStyle/>
          <a:p>
            <a:r>
              <a:rPr lang="en-US" dirty="0"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4</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0" y="381000"/>
            <a:ext cx="9114513" cy="5809994"/>
          </a:xfrm>
          <a:prstGeom prst="rect">
            <a:avLst/>
          </a:prstGeom>
          <a:noFill/>
          <a:ln w="9525">
            <a:noFill/>
            <a:miter lim="800000"/>
            <a:headEnd/>
            <a:tailEnd/>
          </a:ln>
          <a:effec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19, 2009</a:t>
            </a:r>
            <a:endParaRPr lang="en-US" dirty="0"/>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5</a:t>
            </a:fld>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0" y="609600"/>
            <a:ext cx="9143999" cy="5784426"/>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1" y="457200"/>
            <a:ext cx="9144000" cy="283640"/>
          </a:xfrm>
          <a:prstGeom prst="rect">
            <a:avLst/>
          </a:prstGeom>
          <a:noFill/>
          <a:ln w="9525">
            <a:noFill/>
            <a:miter lim="800000"/>
            <a:headEnd/>
            <a:tailEnd/>
          </a:ln>
          <a:effec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19, 2009</a:t>
            </a:r>
            <a:endParaRPr lang="en-US" dirty="0"/>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6</a:t>
            </a:fld>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838200" y="457200"/>
            <a:ext cx="7400925" cy="5896583"/>
          </a:xfrm>
          <a:prstGeom prst="rect">
            <a:avLst/>
          </a:prstGeom>
          <a:noFill/>
          <a:ln w="9525">
            <a:noFill/>
            <a:miter lim="800000"/>
            <a:headEnd/>
            <a:tailEnd/>
          </a:ln>
          <a:effec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19, 2009</a:t>
            </a:r>
            <a:endParaRPr lang="en-US" dirty="0"/>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7</a:t>
            </a:fld>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52400" y="381000"/>
            <a:ext cx="8763000" cy="6020250"/>
          </a:xfrm>
          <a:prstGeom prst="rect">
            <a:avLst/>
          </a:prstGeom>
          <a:noFill/>
          <a:ln w="9525">
            <a:noFill/>
            <a:miter lim="800000"/>
            <a:headEnd/>
            <a:tailEnd/>
          </a:ln>
        </p:spPr>
      </p:pic>
    </p:spTree>
  </p:cSld>
  <p:clrMapOvr>
    <a:masterClrMapping/>
  </p:clrMapOvr>
  <p:transition>
    <p:fade/>
  </p:transition>
</p:sld>
</file>

<file path=ppt/theme/theme1.xml><?xml version="1.0" encoding="utf-8"?>
<a:theme xmlns:a="http://schemas.openxmlformats.org/drawingml/2006/main" name="EPI Green Infrastu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1866</TotalTime>
  <Words>105</Words>
  <Application>Microsoft Office PowerPoint</Application>
  <PresentationFormat>On-screen Show (4:3)</PresentationFormat>
  <Paragraphs>36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EPI Green Infrastucture</vt:lpstr>
      <vt:lpstr>     Economic Policy Institute     Dire States State and Local Budget Relief Needed to Prevent Job Losses and Ensure a Robust Recovery       Ethan Pollack Economic Policy Institute  November 19, 2009  epollack@epi.org </vt:lpstr>
      <vt:lpstr>Slide 2</vt:lpstr>
      <vt:lpstr>Slide 3</vt:lpstr>
      <vt:lpstr>Slide 4</vt:lpstr>
      <vt:lpstr>Slide 5</vt:lpstr>
      <vt:lpstr>Slide 6</vt:lpstr>
      <vt:lpstr>Slide 7</vt:lpstr>
    </vt:vector>
  </TitlesOfParts>
  <Company>EPI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Policy Institute     Green Infrastructure  Assessing the impact of investments  in green transportation on job creation    By John Irons, Jared Bernstein, L. Josh Bivens, Monique Morrissey,  and John English   July 3, 2008        *** DRAFT: Please do not quote or circulate without permission ***</dc:title>
  <dc:creator>jirons</dc:creator>
  <cp:lastModifiedBy>epollack</cp:lastModifiedBy>
  <cp:revision>107</cp:revision>
  <dcterms:created xsi:type="dcterms:W3CDTF">2008-11-12T17:01:39Z</dcterms:created>
  <dcterms:modified xsi:type="dcterms:W3CDTF">2009-11-19T18:19:11Z</dcterms:modified>
</cp:coreProperties>
</file>