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charts/chart2.xml" ContentType="application/vnd.openxmlformats-officedocument.drawingml.chart+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12.xml" ContentType="application/vnd.openxmlformats-officedocument.presentationml.notesSlide+xml"/>
  <Override PartName="/ppt/charts/chart5.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7.xml" ContentType="application/vnd.openxmlformats-officedocument.drawingml.chart+xml"/>
  <Override PartName="/ppt/notesSlides/notesSlide17.xml" ContentType="application/vnd.openxmlformats-officedocument.presentationml.notesSlide+xml"/>
  <Override PartName="/ppt/charts/chart8.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24"/>
  </p:notesMasterIdLst>
  <p:sldIdLst>
    <p:sldId id="256" r:id="rId2"/>
    <p:sldId id="273" r:id="rId3"/>
    <p:sldId id="274" r:id="rId4"/>
    <p:sldId id="272" r:id="rId5"/>
    <p:sldId id="280" r:id="rId6"/>
    <p:sldId id="257" r:id="rId7"/>
    <p:sldId id="263" r:id="rId8"/>
    <p:sldId id="258" r:id="rId9"/>
    <p:sldId id="264" r:id="rId10"/>
    <p:sldId id="275" r:id="rId11"/>
    <p:sldId id="276" r:id="rId12"/>
    <p:sldId id="283" r:id="rId13"/>
    <p:sldId id="259" r:id="rId14"/>
    <p:sldId id="265" r:id="rId15"/>
    <p:sldId id="260" r:id="rId16"/>
    <p:sldId id="262" r:id="rId17"/>
    <p:sldId id="277" r:id="rId18"/>
    <p:sldId id="278" r:id="rId19"/>
    <p:sldId id="281" r:id="rId20"/>
    <p:sldId id="279" r:id="rId21"/>
    <p:sldId id="282" r:id="rId22"/>
    <p:sldId id="26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58" autoAdjust="0"/>
  </p:normalViewPr>
  <p:slideViewPr>
    <p:cSldViewPr snapToGrid="0" snapToObjects="1">
      <p:cViewPr>
        <p:scale>
          <a:sx n="81" d="100"/>
          <a:sy n="81" d="100"/>
        </p:scale>
        <p:origin x="-164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rtin:Desktop:PISA_Rothstein2009:Figures%203a%20&amp;%20#b Actual 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artin:Desktop:PISA_Rothstein2009:Figures%203a%20&amp;%20#b Actual 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martin:Desktop:PISA_Rothstein2009:Figures%203a%20&amp;%20#b Actual 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martin:Desktop:PISA_Rothstein2009:Figures%203a%20&amp;%20#b Actual chart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Macintosh%20HD:Users:martin:Desktop:US-Finland%20PISA%20Graph.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Workbook3"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martin:Downloads:NDEExcelExport-Sep282013-0230AM.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martin:Dropbox:NDEExcelExport-Sep282013-0230AM.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'Reading Figure 3a&amp;3b'!$B$28</c:f>
              <c:strCache>
                <c:ptCount val="1"/>
                <c:pt idx="0">
                  <c:v>Finland disadvantaged</c:v>
                </c:pt>
              </c:strCache>
            </c:strRef>
          </c:tx>
          <c:cat>
            <c:numRef>
              <c:f>'Reading Figure 3a&amp;3b'!$C$27:$F$27</c:f>
              <c:numCache>
                <c:formatCode>General</c:formatCode>
                <c:ptCount val="4"/>
                <c:pt idx="0">
                  <c:v>2000</c:v>
                </c:pt>
                <c:pt idx="1">
                  <c:v>2003</c:v>
                </c:pt>
                <c:pt idx="2">
                  <c:v>2006</c:v>
                </c:pt>
                <c:pt idx="3">
                  <c:v>2009</c:v>
                </c:pt>
              </c:numCache>
            </c:numRef>
          </c:cat>
          <c:val>
            <c:numRef>
              <c:f>'Reading Figure 3a&amp;3b'!$C$28:$F$28</c:f>
              <c:numCache>
                <c:formatCode>General</c:formatCode>
                <c:ptCount val="4"/>
                <c:pt idx="0">
                  <c:v>506.76275935254841</c:v>
                </c:pt>
                <c:pt idx="1">
                  <c:v>504.64010974523183</c:v>
                </c:pt>
                <c:pt idx="2">
                  <c:v>500.92511775003942</c:v>
                </c:pt>
                <c:pt idx="3">
                  <c:v>485.11390949423333</c:v>
                </c:pt>
              </c:numCache>
            </c:numRef>
          </c:val>
          <c:smooth val="0"/>
        </c:ser>
        <c:ser>
          <c:idx val="1"/>
          <c:order val="1"/>
          <c:tx>
            <c:strRef>
              <c:f>'Reading Figure 3a&amp;3b'!$B$29</c:f>
              <c:strCache>
                <c:ptCount val="1"/>
                <c:pt idx="0">
                  <c:v>Finland advantaged</c:v>
                </c:pt>
              </c:strCache>
            </c:strRef>
          </c:tx>
          <c:spPr>
            <a:ln>
              <a:solidFill>
                <a:srgbClr val="008000"/>
              </a:solidFill>
            </a:ln>
          </c:spPr>
          <c:marker>
            <c:spPr>
              <a:solidFill>
                <a:srgbClr val="008000"/>
              </a:solidFill>
            </c:spPr>
          </c:marker>
          <c:cat>
            <c:numRef>
              <c:f>'Reading Figure 3a&amp;3b'!$C$27:$F$27</c:f>
              <c:numCache>
                <c:formatCode>General</c:formatCode>
                <c:ptCount val="4"/>
                <c:pt idx="0">
                  <c:v>2000</c:v>
                </c:pt>
                <c:pt idx="1">
                  <c:v>2003</c:v>
                </c:pt>
                <c:pt idx="2">
                  <c:v>2006</c:v>
                </c:pt>
                <c:pt idx="3">
                  <c:v>2009</c:v>
                </c:pt>
              </c:numCache>
            </c:numRef>
          </c:cat>
          <c:val>
            <c:numRef>
              <c:f>'Reading Figure 3a&amp;3b'!$C$29:$F$29</c:f>
              <c:numCache>
                <c:formatCode>General</c:formatCode>
                <c:ptCount val="4"/>
                <c:pt idx="0">
                  <c:v>577.60269456706305</c:v>
                </c:pt>
                <c:pt idx="1">
                  <c:v>576.98555084401937</c:v>
                </c:pt>
                <c:pt idx="2">
                  <c:v>580.77014866036495</c:v>
                </c:pt>
                <c:pt idx="3">
                  <c:v>571.02897077450245</c:v>
                </c:pt>
              </c:numCache>
            </c:numRef>
          </c:val>
          <c:smooth val="0"/>
        </c:ser>
        <c:ser>
          <c:idx val="2"/>
          <c:order val="2"/>
          <c:tx>
            <c:strRef>
              <c:f>'Reading Figure 3a&amp;3b'!$B$30</c:f>
              <c:strCache>
                <c:ptCount val="1"/>
                <c:pt idx="0">
                  <c:v>U.S. disadvantaged</c:v>
                </c:pt>
              </c:strCache>
            </c:strRef>
          </c:tx>
          <c:dPt>
            <c:idx val="2"/>
            <c:marker>
              <c:symbol val="dash"/>
              <c:size val="2"/>
            </c:marker>
            <c:bubble3D val="0"/>
            <c:spPr>
              <a:ln>
                <a:prstDash val="solid"/>
              </a:ln>
            </c:spPr>
          </c:dPt>
          <c:dPt>
            <c:idx val="3"/>
            <c:bubble3D val="0"/>
            <c:spPr>
              <a:ln>
                <a:prstDash val="solid"/>
              </a:ln>
            </c:spPr>
          </c:dPt>
          <c:cat>
            <c:numRef>
              <c:f>'Reading Figure 3a&amp;3b'!$C$27:$F$27</c:f>
              <c:numCache>
                <c:formatCode>General</c:formatCode>
                <c:ptCount val="4"/>
                <c:pt idx="0">
                  <c:v>2000</c:v>
                </c:pt>
                <c:pt idx="1">
                  <c:v>2003</c:v>
                </c:pt>
                <c:pt idx="2">
                  <c:v>2006</c:v>
                </c:pt>
                <c:pt idx="3">
                  <c:v>2009</c:v>
                </c:pt>
              </c:numCache>
            </c:numRef>
          </c:cat>
          <c:val>
            <c:numRef>
              <c:f>'Reading Figure 3a&amp;3b'!$C$30:$F$30</c:f>
              <c:numCache>
                <c:formatCode>General</c:formatCode>
                <c:ptCount val="4"/>
                <c:pt idx="0">
                  <c:v>437.52473333557202</c:v>
                </c:pt>
                <c:pt idx="1">
                  <c:v>440.87503026170589</c:v>
                </c:pt>
                <c:pt idx="2">
                  <c:v>448.1376673289551</c:v>
                </c:pt>
                <c:pt idx="3">
                  <c:v>455.40030439620392</c:v>
                </c:pt>
              </c:numCache>
            </c:numRef>
          </c:val>
          <c:smooth val="0"/>
        </c:ser>
        <c:ser>
          <c:idx val="3"/>
          <c:order val="3"/>
          <c:tx>
            <c:strRef>
              <c:f>'Reading Figure 3a&amp;3b'!$B$31</c:f>
              <c:strCache>
                <c:ptCount val="1"/>
                <c:pt idx="0">
                  <c:v>U.S. advantaged</c:v>
                </c:pt>
              </c:strCache>
            </c:strRef>
          </c:tx>
          <c:spPr>
            <a:ln>
              <a:solidFill>
                <a:srgbClr val="FF0000"/>
              </a:solidFill>
            </a:ln>
          </c:spPr>
          <c:marker>
            <c:symbol val="square"/>
            <c:size val="7"/>
            <c:spPr>
              <a:solidFill>
                <a:srgbClr val="FF0000"/>
              </a:solidFill>
            </c:spPr>
          </c:marker>
          <c:dPt>
            <c:idx val="2"/>
            <c:marker>
              <c:symbol val="dash"/>
              <c:size val="2"/>
            </c:marker>
            <c:bubble3D val="0"/>
          </c:dPt>
          <c:cat>
            <c:numRef>
              <c:f>'Reading Figure 3a&amp;3b'!$C$27:$F$27</c:f>
              <c:numCache>
                <c:formatCode>General</c:formatCode>
                <c:ptCount val="4"/>
                <c:pt idx="0">
                  <c:v>2000</c:v>
                </c:pt>
                <c:pt idx="1">
                  <c:v>2003</c:v>
                </c:pt>
                <c:pt idx="2">
                  <c:v>2006</c:v>
                </c:pt>
                <c:pt idx="3">
                  <c:v>2009</c:v>
                </c:pt>
              </c:numCache>
            </c:numRef>
          </c:cat>
          <c:val>
            <c:numRef>
              <c:f>'Reading Figure 3a&amp;3b'!$C$31:$F$31</c:f>
              <c:numCache>
                <c:formatCode>General</c:formatCode>
                <c:ptCount val="4"/>
                <c:pt idx="0">
                  <c:v>557.83928285032937</c:v>
                </c:pt>
                <c:pt idx="1">
                  <c:v>549.43753423623912</c:v>
                </c:pt>
                <c:pt idx="2">
                  <c:v>556.36760349566225</c:v>
                </c:pt>
                <c:pt idx="3">
                  <c:v>563.29767275508982</c:v>
                </c:pt>
              </c:numCache>
            </c:numRef>
          </c:val>
          <c:smooth val="0"/>
        </c:ser>
        <c:dLbls>
          <c:showLegendKey val="0"/>
          <c:showVal val="0"/>
          <c:showCatName val="0"/>
          <c:showSerName val="0"/>
          <c:showPercent val="0"/>
          <c:showBubbleSize val="0"/>
        </c:dLbls>
        <c:marker val="1"/>
        <c:smooth val="0"/>
        <c:axId val="50995712"/>
        <c:axId val="81714496"/>
      </c:lineChart>
      <c:catAx>
        <c:axId val="50995712"/>
        <c:scaling>
          <c:orientation val="minMax"/>
        </c:scaling>
        <c:delete val="0"/>
        <c:axPos val="b"/>
        <c:numFmt formatCode="General" sourceLinked="1"/>
        <c:majorTickMark val="out"/>
        <c:minorTickMark val="none"/>
        <c:tickLblPos val="nextTo"/>
        <c:crossAx val="81714496"/>
        <c:crosses val="autoZero"/>
        <c:auto val="1"/>
        <c:lblAlgn val="ctr"/>
        <c:lblOffset val="100"/>
        <c:noMultiLvlLbl val="0"/>
      </c:catAx>
      <c:valAx>
        <c:axId val="81714496"/>
        <c:scaling>
          <c:orientation val="minMax"/>
          <c:min val="400"/>
        </c:scaling>
        <c:delete val="0"/>
        <c:axPos val="l"/>
        <c:majorGridlines/>
        <c:title>
          <c:tx>
            <c:rich>
              <a:bodyPr rot="-5400000" vert="horz"/>
              <a:lstStyle/>
              <a:p>
                <a:pPr>
                  <a:defRPr/>
                </a:pPr>
                <a:r>
                  <a:rPr lang="en-US"/>
                  <a:t>PISA Reading Scale Score</a:t>
                </a:r>
              </a:p>
            </c:rich>
          </c:tx>
          <c:layout/>
          <c:overlay val="0"/>
        </c:title>
        <c:numFmt formatCode="General" sourceLinked="1"/>
        <c:majorTickMark val="out"/>
        <c:minorTickMark val="none"/>
        <c:tickLblPos val="nextTo"/>
        <c:crossAx val="50995712"/>
        <c:crosses val="autoZero"/>
        <c:crossBetween val="between"/>
        <c:majorUnit val="20"/>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'Reading Figure 3a&amp;3b'!$B$10</c:f>
              <c:strCache>
                <c:ptCount val="1"/>
                <c:pt idx="0">
                  <c:v>Germany disadvantaged</c:v>
                </c:pt>
              </c:strCache>
            </c:strRef>
          </c:tx>
          <c:cat>
            <c:numRef>
              <c:f>'Reading Figure 3a&amp;3b'!$C$9:$F$9</c:f>
              <c:numCache>
                <c:formatCode>General</c:formatCode>
                <c:ptCount val="4"/>
                <c:pt idx="0">
                  <c:v>2000</c:v>
                </c:pt>
                <c:pt idx="1">
                  <c:v>2003</c:v>
                </c:pt>
                <c:pt idx="2">
                  <c:v>2006</c:v>
                </c:pt>
                <c:pt idx="3">
                  <c:v>2009</c:v>
                </c:pt>
              </c:numCache>
            </c:numRef>
          </c:cat>
          <c:val>
            <c:numRef>
              <c:f>'Reading Figure 3a&amp;3b'!$C$10:$F$10</c:f>
              <c:numCache>
                <c:formatCode>General</c:formatCode>
                <c:ptCount val="4"/>
                <c:pt idx="0">
                  <c:v>387.01317561853892</c:v>
                </c:pt>
                <c:pt idx="1">
                  <c:v>429.51923929756839</c:v>
                </c:pt>
                <c:pt idx="2">
                  <c:v>417.05976070094761</c:v>
                </c:pt>
                <c:pt idx="3">
                  <c:v>435.17996872726269</c:v>
                </c:pt>
              </c:numCache>
            </c:numRef>
          </c:val>
          <c:smooth val="0"/>
        </c:ser>
        <c:ser>
          <c:idx val="1"/>
          <c:order val="1"/>
          <c:tx>
            <c:strRef>
              <c:f>'Reading Figure 3a&amp;3b'!$B$11</c:f>
              <c:strCache>
                <c:ptCount val="1"/>
                <c:pt idx="0">
                  <c:v>Germany advantaged</c:v>
                </c:pt>
              </c:strCache>
            </c:strRef>
          </c:tx>
          <c:spPr>
            <a:ln>
              <a:solidFill>
                <a:srgbClr val="008000"/>
              </a:solidFill>
            </a:ln>
          </c:spPr>
          <c:marker>
            <c:spPr>
              <a:solidFill>
                <a:srgbClr val="008000"/>
              </a:solidFill>
            </c:spPr>
          </c:marker>
          <c:cat>
            <c:numRef>
              <c:f>'Reading Figure 3a&amp;3b'!$C$9:$F$9</c:f>
              <c:numCache>
                <c:formatCode>General</c:formatCode>
                <c:ptCount val="4"/>
                <c:pt idx="0">
                  <c:v>2000</c:v>
                </c:pt>
                <c:pt idx="1">
                  <c:v>2003</c:v>
                </c:pt>
                <c:pt idx="2">
                  <c:v>2006</c:v>
                </c:pt>
                <c:pt idx="3">
                  <c:v>2009</c:v>
                </c:pt>
              </c:numCache>
            </c:numRef>
          </c:cat>
          <c:val>
            <c:numRef>
              <c:f>'Reading Figure 3a&amp;3b'!$C$11:$F$11</c:f>
              <c:numCache>
                <c:formatCode>General</c:formatCode>
                <c:ptCount val="4"/>
                <c:pt idx="0">
                  <c:v>541.54292660214037</c:v>
                </c:pt>
                <c:pt idx="1">
                  <c:v>552.82377883058882</c:v>
                </c:pt>
                <c:pt idx="2">
                  <c:v>556.76780738585239</c:v>
                </c:pt>
                <c:pt idx="3">
                  <c:v>553.18018856824801</c:v>
                </c:pt>
              </c:numCache>
            </c:numRef>
          </c:val>
          <c:smooth val="0"/>
        </c:ser>
        <c:ser>
          <c:idx val="2"/>
          <c:order val="2"/>
          <c:tx>
            <c:strRef>
              <c:f>'Reading Figure 3a&amp;3b'!$B$12</c:f>
              <c:strCache>
                <c:ptCount val="1"/>
                <c:pt idx="0">
                  <c:v>U.S. disadvantaged</c:v>
                </c:pt>
              </c:strCache>
            </c:strRef>
          </c:tx>
          <c:dPt>
            <c:idx val="2"/>
            <c:marker>
              <c:symbol val="dot"/>
              <c:size val="2"/>
            </c:marker>
            <c:bubble3D val="0"/>
            <c:spPr>
              <a:ln>
                <a:prstDash val="solid"/>
              </a:ln>
            </c:spPr>
          </c:dPt>
          <c:dPt>
            <c:idx val="3"/>
            <c:bubble3D val="0"/>
            <c:spPr>
              <a:ln>
                <a:prstDash val="solid"/>
              </a:ln>
            </c:spPr>
          </c:dPt>
          <c:cat>
            <c:numRef>
              <c:f>'Reading Figure 3a&amp;3b'!$C$9:$F$9</c:f>
              <c:numCache>
                <c:formatCode>General</c:formatCode>
                <c:ptCount val="4"/>
                <c:pt idx="0">
                  <c:v>2000</c:v>
                </c:pt>
                <c:pt idx="1">
                  <c:v>2003</c:v>
                </c:pt>
                <c:pt idx="2">
                  <c:v>2006</c:v>
                </c:pt>
                <c:pt idx="3">
                  <c:v>2009</c:v>
                </c:pt>
              </c:numCache>
            </c:numRef>
          </c:cat>
          <c:val>
            <c:numRef>
              <c:f>'Reading Figure 3a&amp;3b'!$C$12:$F$12</c:f>
              <c:numCache>
                <c:formatCode>General</c:formatCode>
                <c:ptCount val="4"/>
                <c:pt idx="0">
                  <c:v>437.52473333557202</c:v>
                </c:pt>
                <c:pt idx="1">
                  <c:v>440.87503026170589</c:v>
                </c:pt>
                <c:pt idx="2">
                  <c:v>448.1376673289551</c:v>
                </c:pt>
                <c:pt idx="3">
                  <c:v>455.40030439620392</c:v>
                </c:pt>
              </c:numCache>
            </c:numRef>
          </c:val>
          <c:smooth val="0"/>
        </c:ser>
        <c:ser>
          <c:idx val="3"/>
          <c:order val="3"/>
          <c:tx>
            <c:strRef>
              <c:f>'Reading Figure 3a&amp;3b'!$B$13</c:f>
              <c:strCache>
                <c:ptCount val="1"/>
                <c:pt idx="0">
                  <c:v>U.S. advantaged</c:v>
                </c:pt>
              </c:strCache>
            </c:strRef>
          </c:tx>
          <c:spPr>
            <a:ln>
              <a:solidFill>
                <a:srgbClr val="FF0000"/>
              </a:solidFill>
            </a:ln>
          </c:spPr>
          <c:marker>
            <c:spPr>
              <a:solidFill>
                <a:srgbClr val="FF0000"/>
              </a:solidFill>
            </c:spPr>
          </c:marker>
          <c:dPt>
            <c:idx val="2"/>
            <c:marker>
              <c:symbol val="dot"/>
              <c:size val="2"/>
            </c:marker>
            <c:bubble3D val="0"/>
          </c:dPt>
          <c:cat>
            <c:numRef>
              <c:f>'Reading Figure 3a&amp;3b'!$C$9:$F$9</c:f>
              <c:numCache>
                <c:formatCode>General</c:formatCode>
                <c:ptCount val="4"/>
                <c:pt idx="0">
                  <c:v>2000</c:v>
                </c:pt>
                <c:pt idx="1">
                  <c:v>2003</c:v>
                </c:pt>
                <c:pt idx="2">
                  <c:v>2006</c:v>
                </c:pt>
                <c:pt idx="3">
                  <c:v>2009</c:v>
                </c:pt>
              </c:numCache>
            </c:numRef>
          </c:cat>
          <c:val>
            <c:numRef>
              <c:f>'Reading Figure 3a&amp;3b'!$C$13:$F$13</c:f>
              <c:numCache>
                <c:formatCode>General</c:formatCode>
                <c:ptCount val="4"/>
                <c:pt idx="0">
                  <c:v>557.83928285032937</c:v>
                </c:pt>
                <c:pt idx="1">
                  <c:v>549.43753423623912</c:v>
                </c:pt>
                <c:pt idx="2">
                  <c:v>556.36760349566225</c:v>
                </c:pt>
                <c:pt idx="3">
                  <c:v>563.29767275508982</c:v>
                </c:pt>
              </c:numCache>
            </c:numRef>
          </c:val>
          <c:smooth val="0"/>
        </c:ser>
        <c:dLbls>
          <c:showLegendKey val="0"/>
          <c:showVal val="0"/>
          <c:showCatName val="0"/>
          <c:showSerName val="0"/>
          <c:showPercent val="0"/>
          <c:showBubbleSize val="0"/>
        </c:dLbls>
        <c:marker val="1"/>
        <c:smooth val="0"/>
        <c:axId val="81806848"/>
        <c:axId val="50865856"/>
      </c:lineChart>
      <c:catAx>
        <c:axId val="81806848"/>
        <c:scaling>
          <c:orientation val="minMax"/>
        </c:scaling>
        <c:delete val="0"/>
        <c:axPos val="b"/>
        <c:numFmt formatCode="General" sourceLinked="1"/>
        <c:majorTickMark val="out"/>
        <c:minorTickMark val="none"/>
        <c:tickLblPos val="nextTo"/>
        <c:crossAx val="50865856"/>
        <c:crosses val="autoZero"/>
        <c:auto val="1"/>
        <c:lblAlgn val="ctr"/>
        <c:lblOffset val="100"/>
        <c:noMultiLvlLbl val="0"/>
      </c:catAx>
      <c:valAx>
        <c:axId val="50865856"/>
        <c:scaling>
          <c:orientation val="minMax"/>
          <c:min val="360"/>
        </c:scaling>
        <c:delete val="0"/>
        <c:axPos val="l"/>
        <c:majorGridlines/>
        <c:title>
          <c:tx>
            <c:rich>
              <a:bodyPr rot="-5400000" vert="horz"/>
              <a:lstStyle/>
              <a:p>
                <a:pPr>
                  <a:defRPr/>
                </a:pPr>
                <a:r>
                  <a:rPr lang="en-US"/>
                  <a:t>PISA Reading Scale Score</a:t>
                </a:r>
              </a:p>
            </c:rich>
          </c:tx>
          <c:overlay val="0"/>
        </c:title>
        <c:numFmt formatCode="General" sourceLinked="1"/>
        <c:majorTickMark val="out"/>
        <c:minorTickMark val="none"/>
        <c:tickLblPos val="nextTo"/>
        <c:crossAx val="81806848"/>
        <c:crosses val="autoZero"/>
        <c:crossBetween val="between"/>
        <c:majorUnit val="20"/>
      </c:valAx>
    </c:plotArea>
    <c:legend>
      <c:legendPos val="b"/>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'Math Figures 4a &amp; 4b'!$B$10</c:f>
              <c:strCache>
                <c:ptCount val="1"/>
                <c:pt idx="0">
                  <c:v>Germany disadvantaged</c:v>
                </c:pt>
              </c:strCache>
            </c:strRef>
          </c:tx>
          <c:cat>
            <c:numRef>
              <c:f>'Math Figures 4a &amp; 4b'!$C$9:$F$9</c:f>
              <c:numCache>
                <c:formatCode>General</c:formatCode>
                <c:ptCount val="4"/>
                <c:pt idx="0">
                  <c:v>2000</c:v>
                </c:pt>
                <c:pt idx="1">
                  <c:v>2003</c:v>
                </c:pt>
                <c:pt idx="2">
                  <c:v>2006</c:v>
                </c:pt>
                <c:pt idx="3">
                  <c:v>2009</c:v>
                </c:pt>
              </c:numCache>
            </c:numRef>
          </c:cat>
          <c:val>
            <c:numRef>
              <c:f>'Math Figures 4a &amp; 4b'!$C$10:$F$10</c:f>
              <c:numCache>
                <c:formatCode>General</c:formatCode>
                <c:ptCount val="4"/>
                <c:pt idx="0" formatCode="#,##0.00">
                  <c:v>403.10636196103371</c:v>
                </c:pt>
                <c:pt idx="1">
                  <c:v>446.00297835976249</c:v>
                </c:pt>
                <c:pt idx="2" formatCode="#,##0.00">
                  <c:v>434.54009770357828</c:v>
                </c:pt>
                <c:pt idx="3" formatCode="#,##0.00">
                  <c:v>450.31224861824961</c:v>
                </c:pt>
              </c:numCache>
            </c:numRef>
          </c:val>
          <c:smooth val="0"/>
        </c:ser>
        <c:ser>
          <c:idx val="1"/>
          <c:order val="1"/>
          <c:tx>
            <c:strRef>
              <c:f>'Math Figures 4a &amp; 4b'!$B$11</c:f>
              <c:strCache>
                <c:ptCount val="1"/>
                <c:pt idx="0">
                  <c:v>Germany advantaged</c:v>
                </c:pt>
              </c:strCache>
            </c:strRef>
          </c:tx>
          <c:spPr>
            <a:ln>
              <a:solidFill>
                <a:srgbClr val="008000"/>
              </a:solidFill>
            </a:ln>
          </c:spPr>
          <c:marker>
            <c:spPr>
              <a:solidFill>
                <a:srgbClr val="008000"/>
              </a:solidFill>
            </c:spPr>
          </c:marker>
          <c:cat>
            <c:numRef>
              <c:f>'Math Figures 4a &amp; 4b'!$C$9:$F$9</c:f>
              <c:numCache>
                <c:formatCode>General</c:formatCode>
                <c:ptCount val="4"/>
                <c:pt idx="0">
                  <c:v>2000</c:v>
                </c:pt>
                <c:pt idx="1">
                  <c:v>2003</c:v>
                </c:pt>
                <c:pt idx="2">
                  <c:v>2006</c:v>
                </c:pt>
                <c:pt idx="3">
                  <c:v>2009</c:v>
                </c:pt>
              </c:numCache>
            </c:numRef>
          </c:cat>
          <c:val>
            <c:numRef>
              <c:f>'Math Figures 4a &amp; 4b'!$C$11:$F$11</c:f>
              <c:numCache>
                <c:formatCode>#,##0.00</c:formatCode>
                <c:ptCount val="4"/>
                <c:pt idx="0">
                  <c:v>542.33639398860896</c:v>
                </c:pt>
                <c:pt idx="1">
                  <c:v>562.67107766168704</c:v>
                </c:pt>
                <c:pt idx="2" formatCode="0.00">
                  <c:v>565.44095631497237</c:v>
                </c:pt>
                <c:pt idx="3">
                  <c:v>570.40497526904198</c:v>
                </c:pt>
              </c:numCache>
            </c:numRef>
          </c:val>
          <c:smooth val="0"/>
        </c:ser>
        <c:ser>
          <c:idx val="2"/>
          <c:order val="2"/>
          <c:tx>
            <c:strRef>
              <c:f>'Math Figures 4a &amp; 4b'!$B$12</c:f>
              <c:strCache>
                <c:ptCount val="1"/>
                <c:pt idx="0">
                  <c:v>U.S. disadvantaged</c:v>
                </c:pt>
              </c:strCache>
            </c:strRef>
          </c:tx>
          <c:cat>
            <c:numRef>
              <c:f>'Math Figures 4a &amp; 4b'!$C$9:$F$9</c:f>
              <c:numCache>
                <c:formatCode>General</c:formatCode>
                <c:ptCount val="4"/>
                <c:pt idx="0">
                  <c:v>2000</c:v>
                </c:pt>
                <c:pt idx="1">
                  <c:v>2003</c:v>
                </c:pt>
                <c:pt idx="2">
                  <c:v>2006</c:v>
                </c:pt>
                <c:pt idx="3">
                  <c:v>2009</c:v>
                </c:pt>
              </c:numCache>
            </c:numRef>
          </c:cat>
          <c:val>
            <c:numRef>
              <c:f>'Math Figures 4a &amp; 4b'!$C$12:$F$12</c:f>
              <c:numCache>
                <c:formatCode>General</c:formatCode>
                <c:ptCount val="4"/>
                <c:pt idx="0" formatCode="#,##0.00">
                  <c:v>431.13144767554519</c:v>
                </c:pt>
                <c:pt idx="1">
                  <c:v>433.82066727326799</c:v>
                </c:pt>
                <c:pt idx="2" formatCode="#,##0.00">
                  <c:v>426.52796595564962</c:v>
                </c:pt>
                <c:pt idx="3" formatCode="#,##0.00">
                  <c:v>447.85026492483098</c:v>
                </c:pt>
              </c:numCache>
            </c:numRef>
          </c:val>
          <c:smooth val="0"/>
        </c:ser>
        <c:ser>
          <c:idx val="3"/>
          <c:order val="3"/>
          <c:tx>
            <c:strRef>
              <c:f>'Math Figures 4a &amp; 4b'!$B$13</c:f>
              <c:strCache>
                <c:ptCount val="1"/>
                <c:pt idx="0">
                  <c:v>U.S. advantaged</c:v>
                </c:pt>
              </c:strCache>
            </c:strRef>
          </c:tx>
          <c:spPr>
            <a:ln>
              <a:solidFill>
                <a:srgbClr val="FF0000"/>
              </a:solidFill>
            </a:ln>
          </c:spPr>
          <c:marker>
            <c:spPr>
              <a:solidFill>
                <a:srgbClr val="FF0000"/>
              </a:solidFill>
            </c:spPr>
          </c:marker>
          <c:cat>
            <c:numRef>
              <c:f>'Math Figures 4a &amp; 4b'!$C$9:$F$9</c:f>
              <c:numCache>
                <c:formatCode>General</c:formatCode>
                <c:ptCount val="4"/>
                <c:pt idx="0">
                  <c:v>2000</c:v>
                </c:pt>
                <c:pt idx="1">
                  <c:v>2003</c:v>
                </c:pt>
                <c:pt idx="2">
                  <c:v>2006</c:v>
                </c:pt>
                <c:pt idx="3">
                  <c:v>2009</c:v>
                </c:pt>
              </c:numCache>
            </c:numRef>
          </c:cat>
          <c:val>
            <c:numRef>
              <c:f>'Math Figures 4a &amp; 4b'!$C$13:$F$13</c:f>
              <c:numCache>
                <c:formatCode>General</c:formatCode>
                <c:ptCount val="4"/>
                <c:pt idx="0" formatCode="#,##0.00">
                  <c:v>547.73037701826854</c:v>
                </c:pt>
                <c:pt idx="1">
                  <c:v>536.85166089250765</c:v>
                </c:pt>
                <c:pt idx="2" formatCode="#,##0.00">
                  <c:v>528.59691157564885</c:v>
                </c:pt>
                <c:pt idx="3" formatCode="#,##0.00">
                  <c:v>547.71990460338145</c:v>
                </c:pt>
              </c:numCache>
            </c:numRef>
          </c:val>
          <c:smooth val="0"/>
        </c:ser>
        <c:dLbls>
          <c:showLegendKey val="0"/>
          <c:showVal val="0"/>
          <c:showCatName val="0"/>
          <c:showSerName val="0"/>
          <c:showPercent val="0"/>
          <c:showBubbleSize val="0"/>
        </c:dLbls>
        <c:marker val="1"/>
        <c:smooth val="0"/>
        <c:axId val="88454656"/>
        <c:axId val="50868736"/>
      </c:lineChart>
      <c:catAx>
        <c:axId val="88454656"/>
        <c:scaling>
          <c:orientation val="minMax"/>
        </c:scaling>
        <c:delete val="0"/>
        <c:axPos val="b"/>
        <c:numFmt formatCode="General" sourceLinked="1"/>
        <c:majorTickMark val="out"/>
        <c:minorTickMark val="none"/>
        <c:tickLblPos val="nextTo"/>
        <c:crossAx val="50868736"/>
        <c:crosses val="autoZero"/>
        <c:auto val="1"/>
        <c:lblAlgn val="ctr"/>
        <c:lblOffset val="100"/>
        <c:noMultiLvlLbl val="0"/>
      </c:catAx>
      <c:valAx>
        <c:axId val="50868736"/>
        <c:scaling>
          <c:orientation val="minMax"/>
          <c:min val="400"/>
        </c:scaling>
        <c:delete val="0"/>
        <c:axPos val="l"/>
        <c:majorGridlines/>
        <c:title>
          <c:tx>
            <c:rich>
              <a:bodyPr rot="-5400000" vert="horz"/>
              <a:lstStyle/>
              <a:p>
                <a:pPr>
                  <a:defRPr/>
                </a:pPr>
                <a:r>
                  <a:rPr lang="en-US"/>
                  <a:t>PISA Math Scale Score</a:t>
                </a:r>
              </a:p>
            </c:rich>
          </c:tx>
          <c:overlay val="0"/>
        </c:title>
        <c:numFmt formatCode="#,##0" sourceLinked="0"/>
        <c:majorTickMark val="out"/>
        <c:minorTickMark val="none"/>
        <c:tickLblPos val="nextTo"/>
        <c:crossAx val="88454656"/>
        <c:crosses val="autoZero"/>
        <c:crossBetween val="between"/>
      </c:valAx>
    </c:plotArea>
    <c:legend>
      <c:legendPos val="b"/>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'Math Figures 4a &amp; 4b'!$B$28</c:f>
              <c:strCache>
                <c:ptCount val="1"/>
                <c:pt idx="0">
                  <c:v>Finland disadvantaged</c:v>
                </c:pt>
              </c:strCache>
            </c:strRef>
          </c:tx>
          <c:cat>
            <c:numRef>
              <c:f>'Math Figures 4a &amp; 4b'!$C$27:$F$27</c:f>
              <c:numCache>
                <c:formatCode>General</c:formatCode>
                <c:ptCount val="4"/>
                <c:pt idx="0">
                  <c:v>2000</c:v>
                </c:pt>
                <c:pt idx="1">
                  <c:v>2003</c:v>
                </c:pt>
                <c:pt idx="2">
                  <c:v>2006</c:v>
                </c:pt>
                <c:pt idx="3">
                  <c:v>2009</c:v>
                </c:pt>
              </c:numCache>
            </c:numRef>
          </c:cat>
          <c:val>
            <c:numRef>
              <c:f>'Math Figures 4a &amp; 4b'!$C$28:$F$28</c:f>
              <c:numCache>
                <c:formatCode>General</c:formatCode>
                <c:ptCount val="4"/>
                <c:pt idx="0" formatCode="#,##0.00">
                  <c:v>513.58016276615808</c:v>
                </c:pt>
                <c:pt idx="1">
                  <c:v>504.23077169025129</c:v>
                </c:pt>
                <c:pt idx="2" formatCode="#,##0.00">
                  <c:v>507.54931629526129</c:v>
                </c:pt>
                <c:pt idx="3" formatCode="#,##0.00">
                  <c:v>500.78469952820763</c:v>
                </c:pt>
              </c:numCache>
            </c:numRef>
          </c:val>
          <c:smooth val="0"/>
        </c:ser>
        <c:ser>
          <c:idx val="1"/>
          <c:order val="1"/>
          <c:tx>
            <c:strRef>
              <c:f>'Math Figures 4a &amp; 4b'!$B$29</c:f>
              <c:strCache>
                <c:ptCount val="1"/>
                <c:pt idx="0">
                  <c:v>Finland advantaged</c:v>
                </c:pt>
              </c:strCache>
            </c:strRef>
          </c:tx>
          <c:spPr>
            <a:ln>
              <a:solidFill>
                <a:srgbClr val="008000"/>
              </a:solidFill>
            </a:ln>
          </c:spPr>
          <c:marker>
            <c:spPr>
              <a:solidFill>
                <a:srgbClr val="008000"/>
              </a:solidFill>
            </c:spPr>
          </c:marker>
          <c:cat>
            <c:numRef>
              <c:f>'Math Figures 4a &amp; 4b'!$C$27:$F$27</c:f>
              <c:numCache>
                <c:formatCode>General</c:formatCode>
                <c:ptCount val="4"/>
                <c:pt idx="0">
                  <c:v>2000</c:v>
                </c:pt>
                <c:pt idx="1">
                  <c:v>2003</c:v>
                </c:pt>
                <c:pt idx="2">
                  <c:v>2006</c:v>
                </c:pt>
                <c:pt idx="3">
                  <c:v>2009</c:v>
                </c:pt>
              </c:numCache>
            </c:numRef>
          </c:cat>
          <c:val>
            <c:numRef>
              <c:f>'Math Figures 4a &amp; 4b'!$C$29:$F$29</c:f>
              <c:numCache>
                <c:formatCode>#,##0.00</c:formatCode>
                <c:ptCount val="4"/>
                <c:pt idx="0">
                  <c:v>560.11879525426457</c:v>
                </c:pt>
                <c:pt idx="1">
                  <c:v>578.89989847779827</c:v>
                </c:pt>
                <c:pt idx="2" formatCode="0.00">
                  <c:v>582.20785059265563</c:v>
                </c:pt>
                <c:pt idx="3">
                  <c:v>572.11839653306959</c:v>
                </c:pt>
              </c:numCache>
            </c:numRef>
          </c:val>
          <c:smooth val="0"/>
        </c:ser>
        <c:ser>
          <c:idx val="2"/>
          <c:order val="2"/>
          <c:tx>
            <c:strRef>
              <c:f>'Math Figures 4a &amp; 4b'!$B$30</c:f>
              <c:strCache>
                <c:ptCount val="1"/>
                <c:pt idx="0">
                  <c:v>U.S. disadvantaged</c:v>
                </c:pt>
              </c:strCache>
            </c:strRef>
          </c:tx>
          <c:cat>
            <c:numRef>
              <c:f>'Math Figures 4a &amp; 4b'!$C$27:$F$27</c:f>
              <c:numCache>
                <c:formatCode>General</c:formatCode>
                <c:ptCount val="4"/>
                <c:pt idx="0">
                  <c:v>2000</c:v>
                </c:pt>
                <c:pt idx="1">
                  <c:v>2003</c:v>
                </c:pt>
                <c:pt idx="2">
                  <c:v>2006</c:v>
                </c:pt>
                <c:pt idx="3">
                  <c:v>2009</c:v>
                </c:pt>
              </c:numCache>
            </c:numRef>
          </c:cat>
          <c:val>
            <c:numRef>
              <c:f>'Math Figures 4a &amp; 4b'!$C$30:$F$30</c:f>
              <c:numCache>
                <c:formatCode>#,##0.00</c:formatCode>
                <c:ptCount val="4"/>
                <c:pt idx="0">
                  <c:v>431.13144767554519</c:v>
                </c:pt>
                <c:pt idx="1">
                  <c:v>433.82066727326799</c:v>
                </c:pt>
                <c:pt idx="2">
                  <c:v>426.52796595564962</c:v>
                </c:pt>
                <c:pt idx="3">
                  <c:v>447.85026492483098</c:v>
                </c:pt>
              </c:numCache>
            </c:numRef>
          </c:val>
          <c:smooth val="0"/>
        </c:ser>
        <c:ser>
          <c:idx val="3"/>
          <c:order val="3"/>
          <c:tx>
            <c:strRef>
              <c:f>'Math Figures 4a &amp; 4b'!$B$31</c:f>
              <c:strCache>
                <c:ptCount val="1"/>
                <c:pt idx="0">
                  <c:v>U.S. advantaged</c:v>
                </c:pt>
              </c:strCache>
            </c:strRef>
          </c:tx>
          <c:spPr>
            <a:ln>
              <a:solidFill>
                <a:srgbClr val="FF0000"/>
              </a:solidFill>
            </a:ln>
          </c:spPr>
          <c:marker>
            <c:spPr>
              <a:solidFill>
                <a:srgbClr val="FF0000"/>
              </a:solidFill>
            </c:spPr>
          </c:marker>
          <c:cat>
            <c:numRef>
              <c:f>'Math Figures 4a &amp; 4b'!$C$27:$F$27</c:f>
              <c:numCache>
                <c:formatCode>General</c:formatCode>
                <c:ptCount val="4"/>
                <c:pt idx="0">
                  <c:v>2000</c:v>
                </c:pt>
                <c:pt idx="1">
                  <c:v>2003</c:v>
                </c:pt>
                <c:pt idx="2">
                  <c:v>2006</c:v>
                </c:pt>
                <c:pt idx="3">
                  <c:v>2009</c:v>
                </c:pt>
              </c:numCache>
            </c:numRef>
          </c:cat>
          <c:val>
            <c:numRef>
              <c:f>'Math Figures 4a &amp; 4b'!$C$31:$F$31</c:f>
              <c:numCache>
                <c:formatCode>#,##0.00</c:formatCode>
                <c:ptCount val="4"/>
                <c:pt idx="0">
                  <c:v>547.73037701826854</c:v>
                </c:pt>
                <c:pt idx="1">
                  <c:v>536.85166089250765</c:v>
                </c:pt>
                <c:pt idx="2">
                  <c:v>528.59691157564885</c:v>
                </c:pt>
                <c:pt idx="3">
                  <c:v>547.71990460338145</c:v>
                </c:pt>
              </c:numCache>
            </c:numRef>
          </c:val>
          <c:smooth val="0"/>
        </c:ser>
        <c:dLbls>
          <c:showLegendKey val="0"/>
          <c:showVal val="0"/>
          <c:showCatName val="0"/>
          <c:showSerName val="0"/>
          <c:showPercent val="0"/>
          <c:showBubbleSize val="0"/>
        </c:dLbls>
        <c:marker val="1"/>
        <c:smooth val="0"/>
        <c:axId val="88345600"/>
        <c:axId val="50871040"/>
      </c:lineChart>
      <c:catAx>
        <c:axId val="88345600"/>
        <c:scaling>
          <c:orientation val="minMax"/>
        </c:scaling>
        <c:delete val="0"/>
        <c:axPos val="b"/>
        <c:numFmt formatCode="General" sourceLinked="1"/>
        <c:majorTickMark val="out"/>
        <c:minorTickMark val="none"/>
        <c:tickLblPos val="nextTo"/>
        <c:crossAx val="50871040"/>
        <c:crosses val="autoZero"/>
        <c:auto val="1"/>
        <c:lblAlgn val="ctr"/>
        <c:lblOffset val="100"/>
        <c:noMultiLvlLbl val="0"/>
      </c:catAx>
      <c:valAx>
        <c:axId val="50871040"/>
        <c:scaling>
          <c:orientation val="minMax"/>
          <c:min val="400"/>
        </c:scaling>
        <c:delete val="0"/>
        <c:axPos val="l"/>
        <c:majorGridlines/>
        <c:title>
          <c:tx>
            <c:rich>
              <a:bodyPr rot="-5400000" vert="horz"/>
              <a:lstStyle/>
              <a:p>
                <a:pPr>
                  <a:defRPr/>
                </a:pPr>
                <a:r>
                  <a:rPr lang="en-US"/>
                  <a:t>PISA Math Scale Score</a:t>
                </a:r>
              </a:p>
            </c:rich>
          </c:tx>
          <c:overlay val="0"/>
        </c:title>
        <c:numFmt formatCode="#,##0" sourceLinked="0"/>
        <c:majorTickMark val="out"/>
        <c:minorTickMark val="none"/>
        <c:tickLblPos val="nextTo"/>
        <c:crossAx val="88345600"/>
        <c:crosses val="autoZero"/>
        <c:crossBetween val="between"/>
      </c:valAx>
    </c:plotArea>
    <c:legend>
      <c:legendPos val="b"/>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Sheet1!$C$10</c:f>
              <c:strCache>
                <c:ptCount val="1"/>
                <c:pt idx="0">
                  <c:v>PISA Math Score</c:v>
                </c:pt>
              </c:strCache>
            </c:strRef>
          </c:tx>
          <c:invertIfNegative val="0"/>
          <c:dPt>
            <c:idx val="0"/>
            <c:invertIfNegative val="0"/>
            <c:bubble3D val="0"/>
            <c:spPr>
              <a:solidFill>
                <a:srgbClr val="008000"/>
              </a:solidFill>
            </c:spPr>
          </c:dPt>
          <c:dPt>
            <c:idx val="1"/>
            <c:invertIfNegative val="0"/>
            <c:bubble3D val="0"/>
            <c:spPr>
              <a:solidFill>
                <a:srgbClr val="FF0000"/>
              </a:solidFill>
            </c:spPr>
          </c:dPt>
          <c:dPt>
            <c:idx val="3"/>
            <c:invertIfNegative val="0"/>
            <c:bubble3D val="0"/>
            <c:spPr>
              <a:solidFill>
                <a:srgbClr val="008000"/>
              </a:solidFill>
            </c:spPr>
          </c:dPt>
          <c:dPt>
            <c:idx val="4"/>
            <c:invertIfNegative val="0"/>
            <c:bubble3D val="0"/>
            <c:spPr>
              <a:solidFill>
                <a:srgbClr val="FF0000"/>
              </a:solidFill>
            </c:spPr>
          </c:dPt>
          <c:dLbls>
            <c:txPr>
              <a:bodyPr/>
              <a:lstStyle/>
              <a:p>
                <a:pPr>
                  <a:defRPr sz="1100" b="1" i="0"/>
                </a:pPr>
                <a:endParaRPr lang="en-US"/>
              </a:p>
            </c:txPr>
            <c:showLegendKey val="0"/>
            <c:showVal val="1"/>
            <c:showCatName val="0"/>
            <c:showSerName val="0"/>
            <c:showPercent val="0"/>
            <c:showBubbleSize val="0"/>
            <c:showLeaderLines val="0"/>
          </c:dLbls>
          <c:cat>
            <c:strRef>
              <c:f>Sheet1!$B$11:$B$15</c:f>
              <c:strCache>
                <c:ptCount val="5"/>
                <c:pt idx="0">
                  <c:v>Finland PISA 2000*Finland 2000 BH Breakdown</c:v>
                </c:pt>
                <c:pt idx="1">
                  <c:v>Finland PISA 2009*Finland 2000 BH Breakdown</c:v>
                </c:pt>
                <c:pt idx="3">
                  <c:v>U.S. PISA 2000*Finland 2000 BH Breakdown</c:v>
                </c:pt>
                <c:pt idx="4">
                  <c:v>U.S. PISA 2009*Finland 2000 BH Breakdown</c:v>
                </c:pt>
              </c:strCache>
            </c:strRef>
          </c:cat>
          <c:val>
            <c:numRef>
              <c:f>Sheet1!$C$11:$C$15</c:f>
              <c:numCache>
                <c:formatCode>0</c:formatCode>
                <c:ptCount val="5"/>
                <c:pt idx="0">
                  <c:v>536.32896299999948</c:v>
                </c:pt>
                <c:pt idx="1">
                  <c:v>537.71723238661195</c:v>
                </c:pt>
                <c:pt idx="3">
                  <c:v>495.83605799999953</c:v>
                </c:pt>
                <c:pt idx="4">
                  <c:v>500.05293836540301</c:v>
                </c:pt>
              </c:numCache>
            </c:numRef>
          </c:val>
        </c:ser>
        <c:dLbls>
          <c:showLegendKey val="0"/>
          <c:showVal val="0"/>
          <c:showCatName val="0"/>
          <c:showSerName val="0"/>
          <c:showPercent val="0"/>
          <c:showBubbleSize val="0"/>
        </c:dLbls>
        <c:gapWidth val="150"/>
        <c:axId val="51326464"/>
        <c:axId val="50869312"/>
      </c:barChart>
      <c:catAx>
        <c:axId val="51326464"/>
        <c:scaling>
          <c:orientation val="minMax"/>
        </c:scaling>
        <c:delete val="0"/>
        <c:axPos val="b"/>
        <c:majorTickMark val="out"/>
        <c:minorTickMark val="none"/>
        <c:tickLblPos val="nextTo"/>
        <c:txPr>
          <a:bodyPr/>
          <a:lstStyle/>
          <a:p>
            <a:pPr>
              <a:defRPr sz="1000" b="1" i="0"/>
            </a:pPr>
            <a:endParaRPr lang="en-US"/>
          </a:p>
        </c:txPr>
        <c:crossAx val="50869312"/>
        <c:crosses val="autoZero"/>
        <c:auto val="1"/>
        <c:lblAlgn val="ctr"/>
        <c:lblOffset val="100"/>
        <c:noMultiLvlLbl val="0"/>
      </c:catAx>
      <c:valAx>
        <c:axId val="50869312"/>
        <c:scaling>
          <c:orientation val="minMax"/>
        </c:scaling>
        <c:delete val="0"/>
        <c:axPos val="l"/>
        <c:majorGridlines/>
        <c:title>
          <c:tx>
            <c:rich>
              <a:bodyPr rot="-5400000" vert="horz"/>
              <a:lstStyle/>
              <a:p>
                <a:pPr>
                  <a:defRPr sz="1100"/>
                </a:pPr>
                <a:r>
                  <a:rPr lang="en-US" sz="1100"/>
                  <a:t>PISA Mathematics Scale Score</a:t>
                </a:r>
              </a:p>
            </c:rich>
          </c:tx>
          <c:overlay val="0"/>
        </c:title>
        <c:numFmt formatCode="0" sourceLinked="1"/>
        <c:majorTickMark val="out"/>
        <c:minorTickMark val="none"/>
        <c:tickLblPos val="nextTo"/>
        <c:txPr>
          <a:bodyPr/>
          <a:lstStyle/>
          <a:p>
            <a:pPr>
              <a:defRPr sz="1100"/>
            </a:pPr>
            <a:endParaRPr lang="en-US"/>
          </a:p>
        </c:txPr>
        <c:crossAx val="5132646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Sheet1!$D$6</c:f>
              <c:strCache>
                <c:ptCount val="1"/>
                <c:pt idx="0">
                  <c:v>Main NAEP</c:v>
                </c:pt>
              </c:strCache>
            </c:strRef>
          </c:tx>
          <c:cat>
            <c:strRef>
              <c:f>Sheet1!$C$7:$C$11</c:f>
              <c:strCache>
                <c:ptCount val="5"/>
                <c:pt idx="0">
                  <c:v>1999-2000</c:v>
                </c:pt>
                <c:pt idx="1">
                  <c:v>2003-04</c:v>
                </c:pt>
                <c:pt idx="2">
                  <c:v>2006-07</c:v>
                </c:pt>
                <c:pt idx="3">
                  <c:v>2008-09</c:v>
                </c:pt>
                <c:pt idx="4">
                  <c:v>2011</c:v>
                </c:pt>
              </c:strCache>
            </c:strRef>
          </c:cat>
          <c:val>
            <c:numRef>
              <c:f>Sheet1!$D$7:$D$11</c:f>
              <c:numCache>
                <c:formatCode>General</c:formatCode>
                <c:ptCount val="5"/>
                <c:pt idx="0">
                  <c:v>0</c:v>
                </c:pt>
                <c:pt idx="1">
                  <c:v>0.120112841108294</c:v>
                </c:pt>
                <c:pt idx="2">
                  <c:v>0.222378577610814</c:v>
                </c:pt>
                <c:pt idx="3">
                  <c:v>0.263457158581832</c:v>
                </c:pt>
                <c:pt idx="4">
                  <c:v>0.28944341966506598</c:v>
                </c:pt>
              </c:numCache>
            </c:numRef>
          </c:val>
          <c:smooth val="0"/>
        </c:ser>
        <c:ser>
          <c:idx val="1"/>
          <c:order val="1"/>
          <c:tx>
            <c:strRef>
              <c:f>Sheet1!$E$6</c:f>
              <c:strCache>
                <c:ptCount val="1"/>
                <c:pt idx="0">
                  <c:v>TIMSS</c:v>
                </c:pt>
              </c:strCache>
            </c:strRef>
          </c:tx>
          <c:cat>
            <c:strRef>
              <c:f>Sheet1!$C$7:$C$11</c:f>
              <c:strCache>
                <c:ptCount val="5"/>
                <c:pt idx="0">
                  <c:v>1999-2000</c:v>
                </c:pt>
                <c:pt idx="1">
                  <c:v>2003-04</c:v>
                </c:pt>
                <c:pt idx="2">
                  <c:v>2006-07</c:v>
                </c:pt>
                <c:pt idx="3">
                  <c:v>2008-09</c:v>
                </c:pt>
                <c:pt idx="4">
                  <c:v>2011</c:v>
                </c:pt>
              </c:strCache>
            </c:strRef>
          </c:cat>
          <c:val>
            <c:numRef>
              <c:f>Sheet1!$E$7:$E$11</c:f>
              <c:numCache>
                <c:formatCode>General</c:formatCode>
                <c:ptCount val="5"/>
                <c:pt idx="0">
                  <c:v>0</c:v>
                </c:pt>
                <c:pt idx="1">
                  <c:v>3.2537636789541198E-2</c:v>
                </c:pt>
                <c:pt idx="2">
                  <c:v>8.2701879479525897E-2</c:v>
                </c:pt>
                <c:pt idx="3">
                  <c:v>8.8879949957568399E-2</c:v>
                </c:pt>
                <c:pt idx="4">
                  <c:v>9.5058020435610804E-2</c:v>
                </c:pt>
              </c:numCache>
            </c:numRef>
          </c:val>
          <c:smooth val="0"/>
        </c:ser>
        <c:ser>
          <c:idx val="2"/>
          <c:order val="2"/>
          <c:tx>
            <c:strRef>
              <c:f>Sheet1!$F$6</c:f>
              <c:strCache>
                <c:ptCount val="1"/>
                <c:pt idx="0">
                  <c:v>PISA</c:v>
                </c:pt>
              </c:strCache>
            </c:strRef>
          </c:tx>
          <c:cat>
            <c:strRef>
              <c:f>Sheet1!$C$7:$C$11</c:f>
              <c:strCache>
                <c:ptCount val="5"/>
                <c:pt idx="0">
                  <c:v>1999-2000</c:v>
                </c:pt>
                <c:pt idx="1">
                  <c:v>2003-04</c:v>
                </c:pt>
                <c:pt idx="2">
                  <c:v>2006-07</c:v>
                </c:pt>
                <c:pt idx="3">
                  <c:v>2008-09</c:v>
                </c:pt>
                <c:pt idx="4">
                  <c:v>2011</c:v>
                </c:pt>
              </c:strCache>
            </c:strRef>
          </c:cat>
          <c:val>
            <c:numRef>
              <c:f>Sheet1!$F$7:$F$11</c:f>
              <c:numCache>
                <c:formatCode>General</c:formatCode>
                <c:ptCount val="5"/>
                <c:pt idx="0">
                  <c:v>0</c:v>
                </c:pt>
                <c:pt idx="1">
                  <c:v>-0.10606563610167399</c:v>
                </c:pt>
                <c:pt idx="2">
                  <c:v>-0.199691308492491</c:v>
                </c:pt>
                <c:pt idx="3">
                  <c:v>-6.0794038260480097E-2</c:v>
                </c:pt>
              </c:numCache>
            </c:numRef>
          </c:val>
          <c:smooth val="0"/>
        </c:ser>
        <c:ser>
          <c:idx val="3"/>
          <c:order val="3"/>
          <c:tx>
            <c:strRef>
              <c:f>Sheet1!$G$6</c:f>
              <c:strCache>
                <c:ptCount val="1"/>
                <c:pt idx="0">
                  <c:v>NAEP LTT</c:v>
                </c:pt>
              </c:strCache>
            </c:strRef>
          </c:tx>
          <c:cat>
            <c:strRef>
              <c:f>Sheet1!$C$7:$C$11</c:f>
              <c:strCache>
                <c:ptCount val="5"/>
                <c:pt idx="0">
                  <c:v>1999-2000</c:v>
                </c:pt>
                <c:pt idx="1">
                  <c:v>2003-04</c:v>
                </c:pt>
                <c:pt idx="2">
                  <c:v>2006-07</c:v>
                </c:pt>
                <c:pt idx="3">
                  <c:v>2008-09</c:v>
                </c:pt>
                <c:pt idx="4">
                  <c:v>2011</c:v>
                </c:pt>
              </c:strCache>
            </c:strRef>
          </c:cat>
          <c:val>
            <c:numRef>
              <c:f>Sheet1!$G$7:$G$11</c:f>
              <c:numCache>
                <c:formatCode>General</c:formatCode>
                <c:ptCount val="5"/>
                <c:pt idx="0">
                  <c:v>0</c:v>
                </c:pt>
                <c:pt idx="1">
                  <c:v>0.121108656970637</c:v>
                </c:pt>
                <c:pt idx="2">
                  <c:v>0.14383665086584499</c:v>
                </c:pt>
                <c:pt idx="3">
                  <c:v>0.16656464476105301</c:v>
                </c:pt>
              </c:numCache>
            </c:numRef>
          </c:val>
          <c:smooth val="0"/>
        </c:ser>
        <c:dLbls>
          <c:showLegendKey val="0"/>
          <c:showVal val="0"/>
          <c:showCatName val="0"/>
          <c:showSerName val="0"/>
          <c:showPercent val="0"/>
          <c:showBubbleSize val="0"/>
        </c:dLbls>
        <c:marker val="1"/>
        <c:smooth val="0"/>
        <c:axId val="89056256"/>
        <c:axId val="51212224"/>
      </c:lineChart>
      <c:catAx>
        <c:axId val="89056256"/>
        <c:scaling>
          <c:orientation val="minMax"/>
        </c:scaling>
        <c:delete val="0"/>
        <c:axPos val="b"/>
        <c:majorTickMark val="out"/>
        <c:minorTickMark val="none"/>
        <c:tickLblPos val="nextTo"/>
        <c:crossAx val="51212224"/>
        <c:crosses val="autoZero"/>
        <c:auto val="1"/>
        <c:lblAlgn val="ctr"/>
        <c:lblOffset val="100"/>
        <c:noMultiLvlLbl val="0"/>
      </c:catAx>
      <c:valAx>
        <c:axId val="51212224"/>
        <c:scaling>
          <c:orientation val="minMax"/>
        </c:scaling>
        <c:delete val="0"/>
        <c:axPos val="l"/>
        <c:majorGridlines/>
        <c:title>
          <c:tx>
            <c:rich>
              <a:bodyPr rot="-5400000" vert="horz"/>
              <a:lstStyle/>
              <a:p>
                <a:pPr>
                  <a:defRPr/>
                </a:pPr>
                <a:r>
                  <a:rPr lang="en-US"/>
                  <a:t>Cumulative</a:t>
                </a:r>
                <a:r>
                  <a:rPr lang="en-US" baseline="0"/>
                  <a:t> Math Gain (in standard deviations)</a:t>
                </a:r>
                <a:endParaRPr lang="en-US"/>
              </a:p>
            </c:rich>
          </c:tx>
          <c:overlay val="0"/>
        </c:title>
        <c:numFmt formatCode="General" sourceLinked="1"/>
        <c:majorTickMark val="out"/>
        <c:minorTickMark val="none"/>
        <c:tickLblPos val="nextTo"/>
        <c:crossAx val="89056256"/>
        <c:crosses val="autoZero"/>
        <c:crossBetween val="between"/>
      </c:valAx>
    </c:plotArea>
    <c:legend>
      <c:legendPos val="b"/>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lineChart>
        <c:grouping val="standard"/>
        <c:varyColors val="0"/>
        <c:ser>
          <c:idx val="0"/>
          <c:order val="0"/>
          <c:tx>
            <c:strRef>
              <c:f>'Report 1- Table'!$AD$84</c:f>
              <c:strCache>
                <c:ptCount val="1"/>
                <c:pt idx="0">
                  <c:v>Alabama</c:v>
                </c:pt>
              </c:strCache>
            </c:strRef>
          </c:tx>
          <c:spPr>
            <a:ln>
              <a:solidFill>
                <a:srgbClr val="000090"/>
              </a:solidFill>
            </a:ln>
          </c:spPr>
          <c:cat>
            <c:numRef>
              <c:f>'Report 1- Table'!$AE$83:$AL$83</c:f>
              <c:numCache>
                <c:formatCode>General</c:formatCode>
                <c:ptCount val="8"/>
                <c:pt idx="0">
                  <c:v>1992</c:v>
                </c:pt>
                <c:pt idx="1">
                  <c:v>1996</c:v>
                </c:pt>
                <c:pt idx="2">
                  <c:v>2000</c:v>
                </c:pt>
                <c:pt idx="3">
                  <c:v>2003</c:v>
                </c:pt>
                <c:pt idx="4">
                  <c:v>2005</c:v>
                </c:pt>
                <c:pt idx="5">
                  <c:v>2007</c:v>
                </c:pt>
                <c:pt idx="6">
                  <c:v>2009</c:v>
                </c:pt>
                <c:pt idx="7">
                  <c:v>2011</c:v>
                </c:pt>
              </c:numCache>
            </c:numRef>
          </c:cat>
          <c:val>
            <c:numRef>
              <c:f>'Report 1- Table'!$AE$84:$AL$84</c:f>
              <c:numCache>
                <c:formatCode>General</c:formatCode>
                <c:ptCount val="8"/>
                <c:pt idx="0">
                  <c:v>246.72573320934501</c:v>
                </c:pt>
                <c:pt idx="1">
                  <c:v>249.41036047337519</c:v>
                </c:pt>
                <c:pt idx="2">
                  <c:v>255.99405167016999</c:v>
                </c:pt>
                <c:pt idx="3">
                  <c:v>255.39205873191369</c:v>
                </c:pt>
                <c:pt idx="4">
                  <c:v>254.2830664133686</c:v>
                </c:pt>
                <c:pt idx="5">
                  <c:v>257.68123047506953</c:v>
                </c:pt>
                <c:pt idx="6">
                  <c:v>259.59910656596202</c:v>
                </c:pt>
                <c:pt idx="7">
                  <c:v>261.12007281649858</c:v>
                </c:pt>
              </c:numCache>
            </c:numRef>
          </c:val>
          <c:smooth val="0"/>
        </c:ser>
        <c:ser>
          <c:idx val="1"/>
          <c:order val="1"/>
          <c:tx>
            <c:strRef>
              <c:f>'Report 1- Table'!$AD$85</c:f>
              <c:strCache>
                <c:ptCount val="1"/>
                <c:pt idx="0">
                  <c:v>California</c:v>
                </c:pt>
              </c:strCache>
            </c:strRef>
          </c:tx>
          <c:spPr>
            <a:ln>
              <a:prstDash val="sysDash"/>
            </a:ln>
          </c:spPr>
          <c:cat>
            <c:numRef>
              <c:f>'Report 1- Table'!$AE$83:$AL$83</c:f>
              <c:numCache>
                <c:formatCode>General</c:formatCode>
                <c:ptCount val="8"/>
                <c:pt idx="0">
                  <c:v>1992</c:v>
                </c:pt>
                <c:pt idx="1">
                  <c:v>1996</c:v>
                </c:pt>
                <c:pt idx="2">
                  <c:v>2000</c:v>
                </c:pt>
                <c:pt idx="3">
                  <c:v>2003</c:v>
                </c:pt>
                <c:pt idx="4">
                  <c:v>2005</c:v>
                </c:pt>
                <c:pt idx="5">
                  <c:v>2007</c:v>
                </c:pt>
                <c:pt idx="6">
                  <c:v>2009</c:v>
                </c:pt>
                <c:pt idx="7">
                  <c:v>2011</c:v>
                </c:pt>
              </c:numCache>
            </c:numRef>
          </c:cat>
          <c:val>
            <c:numRef>
              <c:f>'Report 1- Table'!$AE$85:$AL$85</c:f>
              <c:numCache>
                <c:formatCode>General</c:formatCode>
                <c:ptCount val="8"/>
                <c:pt idx="0">
                  <c:v>253.27484510059821</c:v>
                </c:pt>
                <c:pt idx="1">
                  <c:v>253.6218600529117</c:v>
                </c:pt>
                <c:pt idx="2">
                  <c:v>252.02759099473411</c:v>
                </c:pt>
                <c:pt idx="3">
                  <c:v>256.94298015893821</c:v>
                </c:pt>
                <c:pt idx="4">
                  <c:v>260.2939269496498</c:v>
                </c:pt>
                <c:pt idx="5">
                  <c:v>261.54547254622952</c:v>
                </c:pt>
                <c:pt idx="6">
                  <c:v>262.51194477663222</c:v>
                </c:pt>
                <c:pt idx="7">
                  <c:v>261.90368228714618</c:v>
                </c:pt>
              </c:numCache>
            </c:numRef>
          </c:val>
          <c:smooth val="0"/>
        </c:ser>
        <c:ser>
          <c:idx val="2"/>
          <c:order val="2"/>
          <c:tx>
            <c:strRef>
              <c:f>'Report 1- Table'!$AD$86</c:f>
              <c:strCache>
                <c:ptCount val="1"/>
                <c:pt idx="0">
                  <c:v>Colorado</c:v>
                </c:pt>
              </c:strCache>
            </c:strRef>
          </c:tx>
          <c:spPr>
            <a:ln>
              <a:solidFill>
                <a:srgbClr val="FF0000"/>
              </a:solidFill>
              <a:prstDash val="sysDash"/>
            </a:ln>
          </c:spPr>
          <c:cat>
            <c:numRef>
              <c:f>'Report 1- Table'!$AE$83:$AL$83</c:f>
              <c:numCache>
                <c:formatCode>General</c:formatCode>
                <c:ptCount val="8"/>
                <c:pt idx="0">
                  <c:v>1992</c:v>
                </c:pt>
                <c:pt idx="1">
                  <c:v>1996</c:v>
                </c:pt>
                <c:pt idx="2">
                  <c:v>2000</c:v>
                </c:pt>
                <c:pt idx="3">
                  <c:v>2003</c:v>
                </c:pt>
                <c:pt idx="4">
                  <c:v>2005</c:v>
                </c:pt>
                <c:pt idx="5">
                  <c:v>2007</c:v>
                </c:pt>
                <c:pt idx="6">
                  <c:v>2009</c:v>
                </c:pt>
                <c:pt idx="7">
                  <c:v>2011</c:v>
                </c:pt>
              </c:numCache>
            </c:numRef>
          </c:cat>
          <c:val>
            <c:numRef>
              <c:f>'Report 1- Table'!$AE$86:$AL$86</c:f>
              <c:numCache>
                <c:formatCode>General</c:formatCode>
                <c:ptCount val="8"/>
                <c:pt idx="0">
                  <c:v>262.87541525457891</c:v>
                </c:pt>
                <c:pt idx="1">
                  <c:v>265.75886217834631</c:v>
                </c:pt>
                <c:pt idx="2">
                  <c:v>269.01318966794679</c:v>
                </c:pt>
                <c:pt idx="3">
                  <c:v>271.45393528514722</c:v>
                </c:pt>
                <c:pt idx="4">
                  <c:v>268.88003871201113</c:v>
                </c:pt>
                <c:pt idx="5">
                  <c:v>273.16367093863772</c:v>
                </c:pt>
                <c:pt idx="6">
                  <c:v>275.21597427724322</c:v>
                </c:pt>
                <c:pt idx="7">
                  <c:v>274.42996135371038</c:v>
                </c:pt>
              </c:numCache>
            </c:numRef>
          </c:val>
          <c:smooth val="0"/>
        </c:ser>
        <c:ser>
          <c:idx val="3"/>
          <c:order val="3"/>
          <c:tx>
            <c:strRef>
              <c:f>'Report 1- Table'!$AD$87</c:f>
              <c:strCache>
                <c:ptCount val="1"/>
                <c:pt idx="0">
                  <c:v>Connecticut</c:v>
                </c:pt>
              </c:strCache>
            </c:strRef>
          </c:tx>
          <c:spPr>
            <a:ln>
              <a:prstDash val="sysDash"/>
            </a:ln>
          </c:spPr>
          <c:cat>
            <c:numRef>
              <c:f>'Report 1- Table'!$AE$83:$AL$83</c:f>
              <c:numCache>
                <c:formatCode>General</c:formatCode>
                <c:ptCount val="8"/>
                <c:pt idx="0">
                  <c:v>1992</c:v>
                </c:pt>
                <c:pt idx="1">
                  <c:v>1996</c:v>
                </c:pt>
                <c:pt idx="2">
                  <c:v>2000</c:v>
                </c:pt>
                <c:pt idx="3">
                  <c:v>2003</c:v>
                </c:pt>
                <c:pt idx="4">
                  <c:v>2005</c:v>
                </c:pt>
                <c:pt idx="5">
                  <c:v>2007</c:v>
                </c:pt>
                <c:pt idx="6">
                  <c:v>2009</c:v>
                </c:pt>
                <c:pt idx="7">
                  <c:v>2011</c:v>
                </c:pt>
              </c:numCache>
            </c:numRef>
          </c:cat>
          <c:val>
            <c:numRef>
              <c:f>'Report 1- Table'!$AE$87:$AL$87</c:f>
              <c:numCache>
                <c:formatCode>General</c:formatCode>
                <c:ptCount val="8"/>
                <c:pt idx="0">
                  <c:v>262.37430088905001</c:v>
                </c:pt>
                <c:pt idx="1">
                  <c:v>266.9980887184289</c:v>
                </c:pt>
                <c:pt idx="2">
                  <c:v>267.44945768754678</c:v>
                </c:pt>
                <c:pt idx="3">
                  <c:v>273.40588757350218</c:v>
                </c:pt>
                <c:pt idx="4">
                  <c:v>265.91845628644643</c:v>
                </c:pt>
                <c:pt idx="5">
                  <c:v>267.48220462798912</c:v>
                </c:pt>
                <c:pt idx="6">
                  <c:v>272.72234815211561</c:v>
                </c:pt>
                <c:pt idx="7">
                  <c:v>270.88537028125961</c:v>
                </c:pt>
              </c:numCache>
            </c:numRef>
          </c:val>
          <c:smooth val="0"/>
        </c:ser>
        <c:ser>
          <c:idx val="4"/>
          <c:order val="4"/>
          <c:tx>
            <c:strRef>
              <c:f>'Report 1- Table'!$AD$88</c:f>
              <c:strCache>
                <c:ptCount val="1"/>
                <c:pt idx="0">
                  <c:v>Florida</c:v>
                </c:pt>
              </c:strCache>
            </c:strRef>
          </c:tx>
          <c:cat>
            <c:numRef>
              <c:f>'Report 1- Table'!$AE$83:$AL$83</c:f>
              <c:numCache>
                <c:formatCode>General</c:formatCode>
                <c:ptCount val="8"/>
                <c:pt idx="0">
                  <c:v>1992</c:v>
                </c:pt>
                <c:pt idx="1">
                  <c:v>1996</c:v>
                </c:pt>
                <c:pt idx="2">
                  <c:v>2000</c:v>
                </c:pt>
                <c:pt idx="3">
                  <c:v>2003</c:v>
                </c:pt>
                <c:pt idx="4">
                  <c:v>2005</c:v>
                </c:pt>
                <c:pt idx="5">
                  <c:v>2007</c:v>
                </c:pt>
                <c:pt idx="6">
                  <c:v>2009</c:v>
                </c:pt>
                <c:pt idx="7">
                  <c:v>2011</c:v>
                </c:pt>
              </c:numCache>
            </c:numRef>
          </c:cat>
          <c:val>
            <c:numRef>
              <c:f>'Report 1- Table'!$AE$88:$AL$88</c:f>
              <c:numCache>
                <c:formatCode>General</c:formatCode>
                <c:ptCount val="8"/>
                <c:pt idx="0">
                  <c:v>254.27069365811639</c:v>
                </c:pt>
                <c:pt idx="1">
                  <c:v>256.89496850361428</c:v>
                </c:pt>
                <c:pt idx="2">
                  <c:v>262.46518055513081</c:v>
                </c:pt>
                <c:pt idx="3">
                  <c:v>266.64283959376797</c:v>
                </c:pt>
                <c:pt idx="4">
                  <c:v>268.35033195771712</c:v>
                </c:pt>
                <c:pt idx="5">
                  <c:v>270.38303772175772</c:v>
                </c:pt>
                <c:pt idx="6">
                  <c:v>272.96617902546762</c:v>
                </c:pt>
                <c:pt idx="7">
                  <c:v>269.67904926960131</c:v>
                </c:pt>
              </c:numCache>
            </c:numRef>
          </c:val>
          <c:smooth val="0"/>
        </c:ser>
        <c:ser>
          <c:idx val="5"/>
          <c:order val="5"/>
          <c:tx>
            <c:strRef>
              <c:f>'Report 1- Table'!$AD$89</c:f>
              <c:strCache>
                <c:ptCount val="1"/>
                <c:pt idx="0">
                  <c:v>Indiana</c:v>
                </c:pt>
              </c:strCache>
            </c:strRef>
          </c:tx>
          <c:spPr>
            <a:ln>
              <a:solidFill>
                <a:srgbClr val="FF6600"/>
              </a:solidFill>
            </a:ln>
          </c:spPr>
          <c:cat>
            <c:numRef>
              <c:f>'Report 1- Table'!$AE$83:$AL$83</c:f>
              <c:numCache>
                <c:formatCode>General</c:formatCode>
                <c:ptCount val="8"/>
                <c:pt idx="0">
                  <c:v>1992</c:v>
                </c:pt>
                <c:pt idx="1">
                  <c:v>1996</c:v>
                </c:pt>
                <c:pt idx="2">
                  <c:v>2000</c:v>
                </c:pt>
                <c:pt idx="3">
                  <c:v>2003</c:v>
                </c:pt>
                <c:pt idx="4">
                  <c:v>2005</c:v>
                </c:pt>
                <c:pt idx="5">
                  <c:v>2007</c:v>
                </c:pt>
                <c:pt idx="6">
                  <c:v>2009</c:v>
                </c:pt>
                <c:pt idx="7">
                  <c:v>2011</c:v>
                </c:pt>
              </c:numCache>
            </c:numRef>
          </c:cat>
          <c:val>
            <c:numRef>
              <c:f>'Report 1- Table'!$AE$89:$AL$89</c:f>
              <c:numCache>
                <c:formatCode>General</c:formatCode>
                <c:ptCount val="8"/>
                <c:pt idx="0">
                  <c:v>263.08837282168861</c:v>
                </c:pt>
                <c:pt idx="1">
                  <c:v>270.1486255761464</c:v>
                </c:pt>
                <c:pt idx="2">
                  <c:v>273.01851706129452</c:v>
                </c:pt>
                <c:pt idx="3">
                  <c:v>276.87557280017512</c:v>
                </c:pt>
                <c:pt idx="4">
                  <c:v>275.41542044015091</c:v>
                </c:pt>
                <c:pt idx="5">
                  <c:v>277.91683024848533</c:v>
                </c:pt>
                <c:pt idx="6">
                  <c:v>280.13488108247998</c:v>
                </c:pt>
                <c:pt idx="7">
                  <c:v>276.48265148584022</c:v>
                </c:pt>
              </c:numCache>
            </c:numRef>
          </c:val>
          <c:smooth val="0"/>
        </c:ser>
        <c:ser>
          <c:idx val="6"/>
          <c:order val="6"/>
          <c:tx>
            <c:strRef>
              <c:f>'Report 1- Table'!$AD$90</c:f>
              <c:strCache>
                <c:ptCount val="1"/>
                <c:pt idx="0">
                  <c:v>Massachusetts</c:v>
                </c:pt>
              </c:strCache>
            </c:strRef>
          </c:tx>
          <c:spPr>
            <a:ln>
              <a:solidFill>
                <a:schemeClr val="tx1"/>
              </a:solidFill>
            </a:ln>
          </c:spPr>
          <c:cat>
            <c:numRef>
              <c:f>'Report 1- Table'!$AE$83:$AL$83</c:f>
              <c:numCache>
                <c:formatCode>General</c:formatCode>
                <c:ptCount val="8"/>
                <c:pt idx="0">
                  <c:v>1992</c:v>
                </c:pt>
                <c:pt idx="1">
                  <c:v>1996</c:v>
                </c:pt>
                <c:pt idx="2">
                  <c:v>2000</c:v>
                </c:pt>
                <c:pt idx="3">
                  <c:v>2003</c:v>
                </c:pt>
                <c:pt idx="4">
                  <c:v>2005</c:v>
                </c:pt>
                <c:pt idx="5">
                  <c:v>2007</c:v>
                </c:pt>
                <c:pt idx="6">
                  <c:v>2009</c:v>
                </c:pt>
                <c:pt idx="7">
                  <c:v>2011</c:v>
                </c:pt>
              </c:numCache>
            </c:numRef>
          </c:cat>
          <c:val>
            <c:numRef>
              <c:f>'Report 1- Table'!$AE$90:$AL$90</c:f>
              <c:numCache>
                <c:formatCode>General</c:formatCode>
                <c:ptCount val="8"/>
                <c:pt idx="0">
                  <c:v>262.33577241400559</c:v>
                </c:pt>
                <c:pt idx="1">
                  <c:v>266.740172203822</c:v>
                </c:pt>
                <c:pt idx="2">
                  <c:v>266.62420857954538</c:v>
                </c:pt>
                <c:pt idx="3">
                  <c:v>274.57631568446482</c:v>
                </c:pt>
                <c:pt idx="4">
                  <c:v>279.19533164022761</c:v>
                </c:pt>
                <c:pt idx="5">
                  <c:v>284.46062179208212</c:v>
                </c:pt>
                <c:pt idx="6">
                  <c:v>285.01167117356238</c:v>
                </c:pt>
                <c:pt idx="7">
                  <c:v>285.07463489526577</c:v>
                </c:pt>
              </c:numCache>
            </c:numRef>
          </c:val>
          <c:smooth val="0"/>
        </c:ser>
        <c:ser>
          <c:idx val="7"/>
          <c:order val="7"/>
          <c:tx>
            <c:strRef>
              <c:f>'Report 1- Table'!$AD$91</c:f>
              <c:strCache>
                <c:ptCount val="1"/>
                <c:pt idx="0">
                  <c:v>Minnesota</c:v>
                </c:pt>
              </c:strCache>
            </c:strRef>
          </c:tx>
          <c:spPr>
            <a:ln>
              <a:solidFill>
                <a:srgbClr val="800000"/>
              </a:solidFill>
              <a:prstDash val="sysDash"/>
            </a:ln>
          </c:spPr>
          <c:cat>
            <c:numRef>
              <c:f>'Report 1- Table'!$AE$83:$AL$83</c:f>
              <c:numCache>
                <c:formatCode>General</c:formatCode>
                <c:ptCount val="8"/>
                <c:pt idx="0">
                  <c:v>1992</c:v>
                </c:pt>
                <c:pt idx="1">
                  <c:v>1996</c:v>
                </c:pt>
                <c:pt idx="2">
                  <c:v>2000</c:v>
                </c:pt>
                <c:pt idx="3">
                  <c:v>2003</c:v>
                </c:pt>
                <c:pt idx="4">
                  <c:v>2005</c:v>
                </c:pt>
                <c:pt idx="5">
                  <c:v>2007</c:v>
                </c:pt>
                <c:pt idx="6">
                  <c:v>2009</c:v>
                </c:pt>
                <c:pt idx="7">
                  <c:v>2011</c:v>
                </c:pt>
              </c:numCache>
            </c:numRef>
          </c:cat>
          <c:val>
            <c:numRef>
              <c:f>'Report 1- Table'!$AE$91:$AL$91</c:f>
              <c:numCache>
                <c:formatCode>General</c:formatCode>
                <c:ptCount val="8"/>
                <c:pt idx="0">
                  <c:v>273.313983303795</c:v>
                </c:pt>
                <c:pt idx="1">
                  <c:v>276.00305694888289</c:v>
                </c:pt>
                <c:pt idx="2">
                  <c:v>278.18706032090171</c:v>
                </c:pt>
                <c:pt idx="3">
                  <c:v>282.2269016717832</c:v>
                </c:pt>
                <c:pt idx="4">
                  <c:v>278.6554492910825</c:v>
                </c:pt>
                <c:pt idx="5">
                  <c:v>280.85769064737622</c:v>
                </c:pt>
                <c:pt idx="6">
                  <c:v>279.51122468613528</c:v>
                </c:pt>
                <c:pt idx="7">
                  <c:v>278.3636421494852</c:v>
                </c:pt>
              </c:numCache>
            </c:numRef>
          </c:val>
          <c:smooth val="0"/>
        </c:ser>
        <c:ser>
          <c:idx val="8"/>
          <c:order val="8"/>
          <c:tx>
            <c:strRef>
              <c:f>'Report 1- Table'!$AD$92</c:f>
              <c:strCache>
                <c:ptCount val="1"/>
                <c:pt idx="0">
                  <c:v>North Carolina</c:v>
                </c:pt>
              </c:strCache>
            </c:strRef>
          </c:tx>
          <c:spPr>
            <a:ln>
              <a:solidFill>
                <a:srgbClr val="008000"/>
              </a:solidFill>
            </a:ln>
          </c:spPr>
          <c:cat>
            <c:numRef>
              <c:f>'Report 1- Table'!$AE$83:$AL$83</c:f>
              <c:numCache>
                <c:formatCode>General</c:formatCode>
                <c:ptCount val="8"/>
                <c:pt idx="0">
                  <c:v>1992</c:v>
                </c:pt>
                <c:pt idx="1">
                  <c:v>1996</c:v>
                </c:pt>
                <c:pt idx="2">
                  <c:v>2000</c:v>
                </c:pt>
                <c:pt idx="3">
                  <c:v>2003</c:v>
                </c:pt>
                <c:pt idx="4">
                  <c:v>2005</c:v>
                </c:pt>
                <c:pt idx="5">
                  <c:v>2007</c:v>
                </c:pt>
                <c:pt idx="6">
                  <c:v>2009</c:v>
                </c:pt>
                <c:pt idx="7">
                  <c:v>2011</c:v>
                </c:pt>
              </c:numCache>
            </c:numRef>
          </c:cat>
          <c:val>
            <c:numRef>
              <c:f>'Report 1- Table'!$AE$92:$AL$92</c:f>
              <c:numCache>
                <c:formatCode>General</c:formatCode>
                <c:ptCount val="8"/>
                <c:pt idx="0">
                  <c:v>250.2016540772668</c:v>
                </c:pt>
                <c:pt idx="1">
                  <c:v>259.18817120637198</c:v>
                </c:pt>
                <c:pt idx="2">
                  <c:v>267.06777885364471</c:v>
                </c:pt>
                <c:pt idx="3">
                  <c:v>272.66931160314431</c:v>
                </c:pt>
                <c:pt idx="4">
                  <c:v>272.36074784624242</c:v>
                </c:pt>
                <c:pt idx="5">
                  <c:v>274.01112000716421</c:v>
                </c:pt>
                <c:pt idx="6">
                  <c:v>274.1746998301013</c:v>
                </c:pt>
                <c:pt idx="7">
                  <c:v>275.5472291979637</c:v>
                </c:pt>
              </c:numCache>
            </c:numRef>
          </c:val>
          <c:smooth val="0"/>
        </c:ser>
        <c:dLbls>
          <c:showLegendKey val="0"/>
          <c:showVal val="0"/>
          <c:showCatName val="0"/>
          <c:showSerName val="0"/>
          <c:showPercent val="0"/>
          <c:showBubbleSize val="0"/>
        </c:dLbls>
        <c:marker val="1"/>
        <c:smooth val="0"/>
        <c:axId val="84122112"/>
        <c:axId val="51215680"/>
      </c:lineChart>
      <c:catAx>
        <c:axId val="84122112"/>
        <c:scaling>
          <c:orientation val="minMax"/>
        </c:scaling>
        <c:delete val="0"/>
        <c:axPos val="b"/>
        <c:numFmt formatCode="General" sourceLinked="1"/>
        <c:majorTickMark val="out"/>
        <c:minorTickMark val="none"/>
        <c:tickLblPos val="nextTo"/>
        <c:txPr>
          <a:bodyPr/>
          <a:lstStyle/>
          <a:p>
            <a:pPr>
              <a:defRPr sz="1100"/>
            </a:pPr>
            <a:endParaRPr lang="en-US"/>
          </a:p>
        </c:txPr>
        <c:crossAx val="51215680"/>
        <c:crosses val="autoZero"/>
        <c:auto val="1"/>
        <c:lblAlgn val="ctr"/>
        <c:lblOffset val="100"/>
        <c:noMultiLvlLbl val="0"/>
      </c:catAx>
      <c:valAx>
        <c:axId val="51215680"/>
        <c:scaling>
          <c:orientation val="minMax"/>
          <c:min val="240"/>
        </c:scaling>
        <c:delete val="0"/>
        <c:axPos val="l"/>
        <c:majorGridlines/>
        <c:title>
          <c:tx>
            <c:rich>
              <a:bodyPr rot="-5400000" vert="horz"/>
              <a:lstStyle/>
              <a:p>
                <a:pPr>
                  <a:defRPr sz="1100"/>
                </a:pPr>
                <a:r>
                  <a:rPr lang="en-US" sz="1100"/>
                  <a:t>NAEP 8th Grade Math Scale Scores, Students w/Mother's Education HS complete or Less</a:t>
                </a:r>
              </a:p>
            </c:rich>
          </c:tx>
          <c:overlay val="0"/>
        </c:title>
        <c:numFmt formatCode="General" sourceLinked="1"/>
        <c:majorTickMark val="out"/>
        <c:minorTickMark val="none"/>
        <c:tickLblPos val="nextTo"/>
        <c:crossAx val="84122112"/>
        <c:crosses val="autoZero"/>
        <c:crossBetween val="between"/>
      </c:valAx>
    </c:plotArea>
    <c:legend>
      <c:legendPos val="r"/>
      <c:overlay val="0"/>
      <c:txPr>
        <a:bodyPr/>
        <a:lstStyle/>
        <a:p>
          <a:pPr>
            <a:defRPr sz="11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8211553572434"/>
          <c:y val="8.1579361790302493E-2"/>
          <c:w val="0.81097661581472502"/>
          <c:h val="0.79473829258184803"/>
        </c:manualLayout>
      </c:layout>
      <c:scatterChart>
        <c:scatterStyle val="lineMarker"/>
        <c:varyColors val="0"/>
        <c:ser>
          <c:idx val="0"/>
          <c:order val="0"/>
          <c:tx>
            <c:v>2011-1996</c:v>
          </c:tx>
          <c:spPr>
            <a:ln w="28575">
              <a:noFill/>
            </a:ln>
          </c:spPr>
          <c:marker>
            <c:symbol val="diamond"/>
            <c:size val="4"/>
            <c:spPr>
              <a:solidFill>
                <a:srgbClr val="000080"/>
              </a:solidFill>
              <a:ln>
                <a:solidFill>
                  <a:srgbClr val="000080"/>
                </a:solidFill>
                <a:prstDash val="solid"/>
              </a:ln>
              <a:effectLst>
                <a:outerShdw dist="35921" dir="2700000" algn="br">
                  <a:srgbClr val="000000"/>
                </a:outerShdw>
              </a:effectLst>
            </c:spPr>
          </c:marker>
          <c:xVal>
            <c:numRef>
              <c:f>Sheet1!$E$3:$E$41</c:f>
              <c:numCache>
                <c:formatCode>General</c:formatCode>
                <c:ptCount val="39"/>
                <c:pt idx="0">
                  <c:v>276.78730240427808</c:v>
                </c:pt>
                <c:pt idx="1">
                  <c:v>278.78510453693252</c:v>
                </c:pt>
                <c:pt idx="2">
                  <c:v>277.60407075715563</c:v>
                </c:pt>
                <c:pt idx="3">
                  <c:v>268.36488354154699</c:v>
                </c:pt>
                <c:pt idx="4">
                  <c:v>275.90251617591781</c:v>
                </c:pt>
                <c:pt idx="5">
                  <c:v>267.97419791926183</c:v>
                </c:pt>
                <c:pt idx="6">
                  <c:v>276.00305694888351</c:v>
                </c:pt>
                <c:pt idx="7">
                  <c:v>276.92153747184051</c:v>
                </c:pt>
                <c:pt idx="8">
                  <c:v>268.10930850542138</c:v>
                </c:pt>
                <c:pt idx="9">
                  <c:v>266.99808871842953</c:v>
                </c:pt>
                <c:pt idx="10">
                  <c:v>259.52690470308937</c:v>
                </c:pt>
                <c:pt idx="11">
                  <c:v>270.1486255761464</c:v>
                </c:pt>
                <c:pt idx="12">
                  <c:v>266.55923289955598</c:v>
                </c:pt>
                <c:pt idx="13">
                  <c:v>270.57949805989801</c:v>
                </c:pt>
                <c:pt idx="14">
                  <c:v>264.48954265653509</c:v>
                </c:pt>
                <c:pt idx="15">
                  <c:v>253.6218600529117</c:v>
                </c:pt>
                <c:pt idx="16">
                  <c:v>265.75886217834619</c:v>
                </c:pt>
                <c:pt idx="17">
                  <c:v>274.15190048053739</c:v>
                </c:pt>
                <c:pt idx="18">
                  <c:v>257.4360575147258</c:v>
                </c:pt>
                <c:pt idx="19">
                  <c:v>259.71460995770991</c:v>
                </c:pt>
                <c:pt idx="20">
                  <c:v>268.03242416296717</c:v>
                </c:pt>
                <c:pt idx="21">
                  <c:v>268.69702434768669</c:v>
                </c:pt>
                <c:pt idx="22">
                  <c:v>259.90547047840829</c:v>
                </c:pt>
                <c:pt idx="23">
                  <c:v>249.41036047337519</c:v>
                </c:pt>
                <c:pt idx="24">
                  <c:v>256.89496850361428</c:v>
                </c:pt>
                <c:pt idx="25">
                  <c:v>260.21329410058428</c:v>
                </c:pt>
                <c:pt idx="26">
                  <c:v>253.7651911310063</c:v>
                </c:pt>
                <c:pt idx="27">
                  <c:v>244.78526025318359</c:v>
                </c:pt>
                <c:pt idx="28">
                  <c:v>253.12304019401421</c:v>
                </c:pt>
                <c:pt idx="29">
                  <c:v>254.426481360059</c:v>
                </c:pt>
                <c:pt idx="30">
                  <c:v>255.78971825409741</c:v>
                </c:pt>
                <c:pt idx="31">
                  <c:v>259.1881712063726</c:v>
                </c:pt>
                <c:pt idx="32">
                  <c:v>257.53487018289269</c:v>
                </c:pt>
                <c:pt idx="33">
                  <c:v>258.82433736407722</c:v>
                </c:pt>
                <c:pt idx="34">
                  <c:v>258.47730751301827</c:v>
                </c:pt>
                <c:pt idx="35">
                  <c:v>266.740172203822</c:v>
                </c:pt>
                <c:pt idx="36">
                  <c:v>248.71063533758669</c:v>
                </c:pt>
                <c:pt idx="37">
                  <c:v>251.37268520119909</c:v>
                </c:pt>
                <c:pt idx="38">
                  <c:v>262.58409478350882</c:v>
                </c:pt>
              </c:numCache>
            </c:numRef>
          </c:xVal>
          <c:yVal>
            <c:numRef>
              <c:f>Sheet1!$F$3:$F$41</c:f>
              <c:numCache>
                <c:formatCode>General</c:formatCode>
                <c:ptCount val="39"/>
                <c:pt idx="0">
                  <c:v>-5.8182851419077792</c:v>
                </c:pt>
                <c:pt idx="1">
                  <c:v>-4.2431922718668602</c:v>
                </c:pt>
                <c:pt idx="2">
                  <c:v>-2.5207094054486561</c:v>
                </c:pt>
                <c:pt idx="3">
                  <c:v>-1.1947368034448691</c:v>
                </c:pt>
                <c:pt idx="4">
                  <c:v>0.50710744201404601</c:v>
                </c:pt>
                <c:pt idx="5">
                  <c:v>0.99976189683292205</c:v>
                </c:pt>
                <c:pt idx="6">
                  <c:v>2.360585200601804</c:v>
                </c:pt>
                <c:pt idx="7">
                  <c:v>2.7937144384237058</c:v>
                </c:pt>
                <c:pt idx="8">
                  <c:v>3.8419203859555182</c:v>
                </c:pt>
                <c:pt idx="9">
                  <c:v>3.8872815628303101</c:v>
                </c:pt>
                <c:pt idx="10">
                  <c:v>4.5813873840820634</c:v>
                </c:pt>
                <c:pt idx="11">
                  <c:v>6.3340259096937066</c:v>
                </c:pt>
                <c:pt idx="12">
                  <c:v>6.9776361680701484</c:v>
                </c:pt>
                <c:pt idx="13">
                  <c:v>7.3483128361922923</c:v>
                </c:pt>
                <c:pt idx="14">
                  <c:v>7.4686884076875231</c:v>
                </c:pt>
                <c:pt idx="15">
                  <c:v>8.2818222342345109</c:v>
                </c:pt>
                <c:pt idx="16">
                  <c:v>8.6710991753640769</c:v>
                </c:pt>
                <c:pt idx="17">
                  <c:v>9.3397563854989585</c:v>
                </c:pt>
                <c:pt idx="18">
                  <c:v>9.3922709240560494</c:v>
                </c:pt>
                <c:pt idx="19">
                  <c:v>9.4717749829017066</c:v>
                </c:pt>
                <c:pt idx="20">
                  <c:v>9.5163905224343353</c:v>
                </c:pt>
                <c:pt idx="21">
                  <c:v>10.803650647555679</c:v>
                </c:pt>
                <c:pt idx="22">
                  <c:v>11.270253043385541</c:v>
                </c:pt>
                <c:pt idx="23">
                  <c:v>11.70971234312333</c:v>
                </c:pt>
                <c:pt idx="24">
                  <c:v>12.784080765986969</c:v>
                </c:pt>
                <c:pt idx="25">
                  <c:v>13.29305837965239</c:v>
                </c:pt>
                <c:pt idx="26">
                  <c:v>14.16035623492766</c:v>
                </c:pt>
                <c:pt idx="27">
                  <c:v>14.778322078538</c:v>
                </c:pt>
                <c:pt idx="28">
                  <c:v>15.82887239715231</c:v>
                </c:pt>
                <c:pt idx="29">
                  <c:v>15.981730172577951</c:v>
                </c:pt>
                <c:pt idx="30">
                  <c:v>16.009068150640839</c:v>
                </c:pt>
                <c:pt idx="31">
                  <c:v>16.35905799159104</c:v>
                </c:pt>
                <c:pt idx="32">
                  <c:v>16.700474325908321</c:v>
                </c:pt>
                <c:pt idx="33">
                  <c:v>16.801700123599971</c:v>
                </c:pt>
                <c:pt idx="34">
                  <c:v>17.30723690105032</c:v>
                </c:pt>
                <c:pt idx="35">
                  <c:v>18.334462691443779</c:v>
                </c:pt>
                <c:pt idx="36">
                  <c:v>18.373341775281691</c:v>
                </c:pt>
                <c:pt idx="37">
                  <c:v>19.603425358731471</c:v>
                </c:pt>
                <c:pt idx="38">
                  <c:v>22.296634350295161</c:v>
                </c:pt>
              </c:numCache>
            </c:numRef>
          </c:yVal>
          <c:smooth val="0"/>
        </c:ser>
        <c:ser>
          <c:idx val="1"/>
          <c:order val="1"/>
          <c:tx>
            <c:v>Predicted 2011-1996</c:v>
          </c:tx>
          <c:spPr>
            <a:ln w="28575">
              <a:solidFill>
                <a:schemeClr val="tx1"/>
              </a:solidFill>
            </a:ln>
          </c:spPr>
          <c:marker>
            <c:symbol val="none"/>
          </c:marker>
          <c:xVal>
            <c:numRef>
              <c:f>Sheet1!$E$3:$E$41</c:f>
              <c:numCache>
                <c:formatCode>General</c:formatCode>
                <c:ptCount val="39"/>
                <c:pt idx="0">
                  <c:v>276.78730240427808</c:v>
                </c:pt>
                <c:pt idx="1">
                  <c:v>278.78510453693252</c:v>
                </c:pt>
                <c:pt idx="2">
                  <c:v>277.60407075715563</c:v>
                </c:pt>
                <c:pt idx="3">
                  <c:v>268.36488354154699</c:v>
                </c:pt>
                <c:pt idx="4">
                  <c:v>275.90251617591781</c:v>
                </c:pt>
                <c:pt idx="5">
                  <c:v>267.97419791926183</c:v>
                </c:pt>
                <c:pt idx="6">
                  <c:v>276.00305694888351</c:v>
                </c:pt>
                <c:pt idx="7">
                  <c:v>276.92153747184051</c:v>
                </c:pt>
                <c:pt idx="8">
                  <c:v>268.10930850542138</c:v>
                </c:pt>
                <c:pt idx="9">
                  <c:v>266.99808871842953</c:v>
                </c:pt>
                <c:pt idx="10">
                  <c:v>259.52690470308937</c:v>
                </c:pt>
                <c:pt idx="11">
                  <c:v>270.1486255761464</c:v>
                </c:pt>
                <c:pt idx="12">
                  <c:v>266.55923289955598</c:v>
                </c:pt>
                <c:pt idx="13">
                  <c:v>270.57949805989801</c:v>
                </c:pt>
                <c:pt idx="14">
                  <c:v>264.48954265653509</c:v>
                </c:pt>
                <c:pt idx="15">
                  <c:v>253.6218600529117</c:v>
                </c:pt>
                <c:pt idx="16">
                  <c:v>265.75886217834619</c:v>
                </c:pt>
                <c:pt idx="17">
                  <c:v>274.15190048053739</c:v>
                </c:pt>
                <c:pt idx="18">
                  <c:v>257.4360575147258</c:v>
                </c:pt>
                <c:pt idx="19">
                  <c:v>259.71460995770991</c:v>
                </c:pt>
                <c:pt idx="20">
                  <c:v>268.03242416296717</c:v>
                </c:pt>
                <c:pt idx="21">
                  <c:v>268.69702434768669</c:v>
                </c:pt>
                <c:pt idx="22">
                  <c:v>259.90547047840829</c:v>
                </c:pt>
                <c:pt idx="23">
                  <c:v>249.41036047337519</c:v>
                </c:pt>
                <c:pt idx="24">
                  <c:v>256.89496850361428</c:v>
                </c:pt>
                <c:pt idx="25">
                  <c:v>260.21329410058428</c:v>
                </c:pt>
                <c:pt idx="26">
                  <c:v>253.7651911310063</c:v>
                </c:pt>
                <c:pt idx="27">
                  <c:v>244.78526025318359</c:v>
                </c:pt>
                <c:pt idx="28">
                  <c:v>253.12304019401421</c:v>
                </c:pt>
                <c:pt idx="29">
                  <c:v>254.426481360059</c:v>
                </c:pt>
                <c:pt idx="30">
                  <c:v>255.78971825409741</c:v>
                </c:pt>
                <c:pt idx="31">
                  <c:v>259.1881712063726</c:v>
                </c:pt>
                <c:pt idx="32">
                  <c:v>257.53487018289269</c:v>
                </c:pt>
                <c:pt idx="33">
                  <c:v>258.82433736407722</c:v>
                </c:pt>
                <c:pt idx="34">
                  <c:v>258.47730751301827</c:v>
                </c:pt>
                <c:pt idx="35">
                  <c:v>266.740172203822</c:v>
                </c:pt>
                <c:pt idx="36">
                  <c:v>248.71063533758669</c:v>
                </c:pt>
                <c:pt idx="37">
                  <c:v>251.37268520119909</c:v>
                </c:pt>
                <c:pt idx="38">
                  <c:v>262.58409478350882</c:v>
                </c:pt>
              </c:numCache>
            </c:numRef>
          </c:xVal>
          <c:yVal>
            <c:numRef>
              <c:f>Sheet2!$B$25:$B$63</c:f>
              <c:numCache>
                <c:formatCode>General</c:formatCode>
                <c:ptCount val="39"/>
                <c:pt idx="0">
                  <c:v>1.4853657383950749</c:v>
                </c:pt>
                <c:pt idx="1">
                  <c:v>0.30931434198399199</c:v>
                </c:pt>
                <c:pt idx="2">
                  <c:v>1.00455658004779</c:v>
                </c:pt>
                <c:pt idx="3">
                  <c:v>6.4434130358586401</c:v>
                </c:pt>
                <c:pt idx="4">
                  <c:v>2.0062151570539868</c:v>
                </c:pt>
                <c:pt idx="5">
                  <c:v>6.6733989609591902</c:v>
                </c:pt>
                <c:pt idx="6">
                  <c:v>1.947029557784703</c:v>
                </c:pt>
                <c:pt idx="7">
                  <c:v>1.4063452307713651</c:v>
                </c:pt>
                <c:pt idx="8">
                  <c:v>6.5938630595173899</c:v>
                </c:pt>
                <c:pt idx="9">
                  <c:v>7.2480077122088451</c:v>
                </c:pt>
                <c:pt idx="10">
                  <c:v>11.646089108994</c:v>
                </c:pt>
                <c:pt idx="11">
                  <c:v>5.3933729561433381</c:v>
                </c:pt>
                <c:pt idx="12">
                  <c:v>7.5063501126765004</c:v>
                </c:pt>
                <c:pt idx="13">
                  <c:v>5.1397301264013038</c:v>
                </c:pt>
                <c:pt idx="14">
                  <c:v>8.724720070670827</c:v>
                </c:pt>
                <c:pt idx="15">
                  <c:v>15.12222715750249</c:v>
                </c:pt>
                <c:pt idx="16">
                  <c:v>7.9775064343862416</c:v>
                </c:pt>
                <c:pt idx="17">
                  <c:v>3.0367546681895021</c:v>
                </c:pt>
                <c:pt idx="18">
                  <c:v>12.8769135812305</c:v>
                </c:pt>
                <c:pt idx="19">
                  <c:v>11.53559216677843</c:v>
                </c:pt>
                <c:pt idx="20">
                  <c:v>6.6391227660856771</c:v>
                </c:pt>
                <c:pt idx="21">
                  <c:v>6.2478908405015261</c:v>
                </c:pt>
                <c:pt idx="22">
                  <c:v>11.423237805844339</c:v>
                </c:pt>
                <c:pt idx="23">
                  <c:v>17.601421608515469</c:v>
                </c:pt>
                <c:pt idx="24">
                  <c:v>13.195437861838229</c:v>
                </c:pt>
                <c:pt idx="25">
                  <c:v>11.242030470647711</c:v>
                </c:pt>
                <c:pt idx="26">
                  <c:v>15.037852077614961</c:v>
                </c:pt>
                <c:pt idx="27">
                  <c:v>20.324091428309199</c:v>
                </c:pt>
                <c:pt idx="28">
                  <c:v>15.41586874593875</c:v>
                </c:pt>
                <c:pt idx="29">
                  <c:v>14.648568632273371</c:v>
                </c:pt>
                <c:pt idx="30">
                  <c:v>13.846068411321619</c:v>
                </c:pt>
                <c:pt idx="31">
                  <c:v>11.84549224072245</c:v>
                </c:pt>
                <c:pt idx="32">
                  <c:v>12.81874526992411</c:v>
                </c:pt>
                <c:pt idx="33">
                  <c:v>12.05967125840354</c:v>
                </c:pt>
                <c:pt idx="34">
                  <c:v>12.26395822669897</c:v>
                </c:pt>
                <c:pt idx="35">
                  <c:v>7.3998361001176534</c:v>
                </c:pt>
                <c:pt idx="36">
                  <c:v>18.013330630734171</c:v>
                </c:pt>
                <c:pt idx="37">
                  <c:v>16.446254788614709</c:v>
                </c:pt>
                <c:pt idx="38">
                  <c:v>9.8464050439889093</c:v>
                </c:pt>
              </c:numCache>
            </c:numRef>
          </c:yVal>
          <c:smooth val="0"/>
        </c:ser>
        <c:dLbls>
          <c:showLegendKey val="0"/>
          <c:showVal val="0"/>
          <c:showCatName val="0"/>
          <c:showSerName val="0"/>
          <c:showPercent val="0"/>
          <c:showBubbleSize val="0"/>
        </c:dLbls>
        <c:axId val="89065728"/>
        <c:axId val="89066304"/>
      </c:scatterChart>
      <c:valAx>
        <c:axId val="89065728"/>
        <c:scaling>
          <c:orientation val="minMax"/>
        </c:scaling>
        <c:delete val="0"/>
        <c:axPos val="b"/>
        <c:title>
          <c:tx>
            <c:rich>
              <a:bodyPr/>
              <a:lstStyle/>
              <a:p>
                <a:pPr>
                  <a:defRPr sz="1200" b="1" i="0" u="none" strike="noStrike" baseline="0">
                    <a:solidFill>
                      <a:srgbClr val="000000"/>
                    </a:solidFill>
                    <a:latin typeface="Verdana"/>
                    <a:ea typeface="Verdana"/>
                    <a:cs typeface="Verdana"/>
                  </a:defRPr>
                </a:pPr>
                <a:r>
                  <a:rPr lang="en-US"/>
                  <a:t>1996 NAEP</a:t>
                </a:r>
                <a:r>
                  <a:rPr lang="en-US" baseline="0"/>
                  <a:t> 8th Grade Math Scale Score, Students with ME HS Complete or Less</a:t>
                </a:r>
                <a:endParaRPr lang="en-US"/>
              </a:p>
            </c:rich>
          </c:tx>
          <c:layout>
            <c:manualLayout>
              <c:xMode val="edge"/>
              <c:yMode val="edge"/>
              <c:x val="0.16036281288009699"/>
              <c:y val="0.91315955242436797"/>
            </c:manualLayout>
          </c:layout>
          <c:overlay val="0"/>
          <c:spPr>
            <a:noFill/>
            <a:ln w="25400">
              <a:noFill/>
            </a:ln>
          </c:spPr>
        </c:title>
        <c:numFmt formatCode="General" sourceLinked="1"/>
        <c:majorTickMark val="cross"/>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Verdana"/>
                <a:ea typeface="Verdana"/>
                <a:cs typeface="Verdana"/>
              </a:defRPr>
            </a:pPr>
            <a:endParaRPr lang="en-US"/>
          </a:p>
        </c:txPr>
        <c:crossAx val="89066304"/>
        <c:crosses val="autoZero"/>
        <c:crossBetween val="midCat"/>
      </c:valAx>
      <c:valAx>
        <c:axId val="89066304"/>
        <c:scaling>
          <c:orientation val="minMax"/>
        </c:scaling>
        <c:delete val="0"/>
        <c:axPos val="l"/>
        <c:title>
          <c:tx>
            <c:rich>
              <a:bodyPr/>
              <a:lstStyle/>
              <a:p>
                <a:pPr>
                  <a:defRPr sz="1200" b="1" i="0" u="none" strike="noStrike" baseline="0">
                    <a:solidFill>
                      <a:srgbClr val="000000"/>
                    </a:solidFill>
                    <a:latin typeface="Verdana"/>
                    <a:ea typeface="Verdana"/>
                    <a:cs typeface="Verdana"/>
                  </a:defRPr>
                </a:pPr>
                <a:r>
                  <a:rPr lang="en-US"/>
                  <a:t>2011-1996 Math Gain Students ME HS Complete or Less</a:t>
                </a:r>
              </a:p>
            </c:rich>
          </c:tx>
          <c:layout>
            <c:manualLayout>
              <c:xMode val="edge"/>
              <c:yMode val="edge"/>
              <c:x val="2.23577235772358E-2"/>
              <c:y val="9.3421052631578905E-2"/>
            </c:manualLayout>
          </c:layout>
          <c:overlay val="0"/>
          <c:spPr>
            <a:noFill/>
            <a:ln w="25400">
              <a:noFill/>
            </a:ln>
          </c:spPr>
        </c:title>
        <c:numFmt formatCode="General" sourceLinked="1"/>
        <c:majorTickMark val="cross"/>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Verdana"/>
                <a:ea typeface="Verdana"/>
                <a:cs typeface="Verdana"/>
              </a:defRPr>
            </a:pPr>
            <a:endParaRPr lang="en-US"/>
          </a:p>
        </c:txPr>
        <c:crossAx val="89065728"/>
        <c:crosses val="autoZero"/>
        <c:crossBetween val="midCat"/>
      </c:valAx>
      <c:spPr>
        <a:ln w="12700">
          <a:solidFill>
            <a:srgbClr val="808080"/>
          </a:solidFill>
          <a:prstDash val="solid"/>
        </a:ln>
      </c:spPr>
    </c:plotArea>
    <c:plotVisOnly val="1"/>
    <c:dispBlanksAs val="gap"/>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Verdana"/>
          <a:ea typeface="Verdana"/>
          <a:cs typeface="Verdana"/>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4F8B0D-F9CD-9A47-BAFF-B77064CBA7D0}" type="datetimeFigureOut">
              <a:rPr lang="en-US" smtClean="0"/>
              <a:t>11/18/2013</a:t>
            </a:fld>
            <a:endParaRPr lang="es-ES_trad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_trad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703475-AE7A-C74B-9ED3-11FE03D85D5D}" type="slidenum">
              <a:rPr lang="es-ES_tradnl" smtClean="0"/>
              <a:t>‹#›</a:t>
            </a:fld>
            <a:endParaRPr lang="es-ES_tradnl"/>
          </a:p>
        </p:txBody>
      </p:sp>
    </p:spTree>
    <p:extLst>
      <p:ext uri="{BB962C8B-B14F-4D97-AF65-F5344CB8AC3E}">
        <p14:creationId xmlns:p14="http://schemas.microsoft.com/office/powerpoint/2010/main" val="24669915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pi.org/publication/us-student-performance-testing/" TargetMode="External"/><Relationship Id="rId2" Type="http://schemas.openxmlformats.org/officeDocument/2006/relationships/slide" Target="../slides/slide1.xml"/><Relationship Id="rId1" Type="http://schemas.openxmlformats.org/officeDocument/2006/relationships/notesMaster" Target="../notesMasters/notesMaster1.xml"/><Relationship Id="rId4" Type="http://schemas.openxmlformats.org/officeDocument/2006/relationships/hyperlink" Target="http://www.epi.org/"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For the full report on which this presentation</a:t>
            </a:r>
            <a:r>
              <a:rPr lang="en-US" baseline="0" dirty="0" smtClean="0"/>
              <a:t> is based, see: </a:t>
            </a:r>
            <a:r>
              <a:rPr lang="es-ES_tradnl" u="sng" dirty="0" smtClean="0">
                <a:hlinkClick r:id="rId3"/>
              </a:rPr>
              <a:t>http://www.epi.org/publication/us-student-performance-testing/</a:t>
            </a:r>
          </a:p>
          <a:p>
            <a:r>
              <a:rPr lang="en-US" dirty="0" smtClean="0"/>
              <a:t>New international and national assessment data will become</a:t>
            </a:r>
            <a:r>
              <a:rPr lang="en-US" baseline="0" dirty="0" smtClean="0"/>
              <a:t> available in late 2013, and we expect to publish a new report incorporating these data in 2014. The 2014 report will also be posted at the Economic Policy Institute website, </a:t>
            </a:r>
            <a:r>
              <a:rPr lang="en-US" dirty="0" smtClean="0">
                <a:hlinkClick r:id="rId4"/>
              </a:rPr>
              <a:t>http://www.epi.org</a:t>
            </a:r>
            <a:r>
              <a:rPr lang="en-US" baseline="0" dirty="0" smtClean="0"/>
              <a:t>.</a:t>
            </a:r>
          </a:p>
        </p:txBody>
      </p:sp>
      <p:sp>
        <p:nvSpPr>
          <p:cNvPr id="4" name="Slide Number Placeholder 3"/>
          <p:cNvSpPr>
            <a:spLocks noGrp="1"/>
          </p:cNvSpPr>
          <p:nvPr>
            <p:ph type="sldNum" sz="quarter" idx="10"/>
          </p:nvPr>
        </p:nvSpPr>
        <p:spPr/>
        <p:txBody>
          <a:bodyPr/>
          <a:lstStyle/>
          <a:p>
            <a:fld id="{FC703475-AE7A-C74B-9ED3-11FE03D85D5D}" type="slidenum">
              <a:rPr lang="es-ES_tradnl" smtClean="0"/>
              <a:t>1</a:t>
            </a:fld>
            <a:endParaRPr lang="es-ES_tradnl"/>
          </a:p>
        </p:txBody>
      </p:sp>
    </p:spTree>
    <p:extLst>
      <p:ext uri="{BB962C8B-B14F-4D97-AF65-F5344CB8AC3E}">
        <p14:creationId xmlns:p14="http://schemas.microsoft.com/office/powerpoint/2010/main" val="26759583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math,</a:t>
            </a:r>
            <a:r>
              <a:rPr lang="en-US" baseline="0" dirty="0" smtClean="0"/>
              <a:t> U.S. disadvantaged students perform similarly disadvantaged students in Germany, but U.S. advantaged students’ performance as fallen in math since 2000, relative to advantaged students’ performance in Germany.</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10</a:t>
            </a:fld>
            <a:endParaRPr lang="es-ES_tradnl"/>
          </a:p>
        </p:txBody>
      </p:sp>
    </p:spTree>
    <p:extLst>
      <p:ext uri="{BB962C8B-B14F-4D97-AF65-F5344CB8AC3E}">
        <p14:creationId xmlns:p14="http://schemas.microsoft.com/office/powerpoint/2010/main" val="2892191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Finland, the performance of disadvantaged students has declined since 2000,</a:t>
            </a:r>
            <a:r>
              <a:rPr lang="en-US" baseline="0" dirty="0" smtClean="0"/>
              <a:t> by about the same magnitude as the performance of disadvantaged students in the U.S. has improved.</a:t>
            </a:r>
            <a:r>
              <a:rPr lang="en-US" dirty="0" smtClean="0"/>
              <a:t> </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11</a:t>
            </a:fld>
            <a:endParaRPr lang="es-ES_tradnl"/>
          </a:p>
        </p:txBody>
      </p:sp>
    </p:spTree>
    <p:extLst>
      <p:ext uri="{BB962C8B-B14F-4D97-AF65-F5344CB8AC3E}">
        <p14:creationId xmlns:p14="http://schemas.microsoft.com/office/powerpoint/2010/main" val="18182512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both Finland</a:t>
            </a:r>
            <a:r>
              <a:rPr lang="en-US" baseline="0" dirty="0" smtClean="0"/>
              <a:t> and the U.S., the increase in disadvantaged students as a share of the full sample increased, but this increased share of disadvantaged students was not responsible for a meaningful decline in total average math score in either country.  In each country, the scores were about the same after controlling for changes in social class composition of the sample.</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12</a:t>
            </a:fld>
            <a:endParaRPr lang="es-ES_tradnl"/>
          </a:p>
        </p:txBody>
      </p:sp>
    </p:spTree>
    <p:extLst>
      <p:ext uri="{BB962C8B-B14F-4D97-AF65-F5344CB8AC3E}">
        <p14:creationId xmlns:p14="http://schemas.microsoft.com/office/powerpoint/2010/main" val="2992586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story is very different for</a:t>
            </a:r>
            <a:r>
              <a:rPr lang="en-US" baseline="0" dirty="0" smtClean="0"/>
              <a:t> TIMSS.  In 1999, if the U.S. test taking sample had the same social class distribution as Finland in that year, the U.S. average score of 504 still would have been substantially below the Finnish average score of 521.  But in 2011, social class distribution in both countries had remained as the 1999 Finnish distribution, U.S. students’ average math performance would have caught up with the average math performance of Finnish students, and the 2011 performance would be </a:t>
            </a:r>
            <a:r>
              <a:rPr lang="en-US" baseline="0" smtClean="0"/>
              <a:t>about equivalent (522 </a:t>
            </a:r>
            <a:r>
              <a:rPr lang="en-US" baseline="0" dirty="0" smtClean="0"/>
              <a:t>vs. 517) in the two countries.</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13</a:t>
            </a:fld>
            <a:endParaRPr lang="es-ES_tradnl"/>
          </a:p>
        </p:txBody>
      </p:sp>
    </p:spTree>
    <p:extLst>
      <p:ext uri="{BB962C8B-B14F-4D97-AF65-F5344CB8AC3E}">
        <p14:creationId xmlns:p14="http://schemas.microsoft.com/office/powerpoint/2010/main" val="22581030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err="1" smtClean="0"/>
              <a:t>How</a:t>
            </a:r>
            <a:r>
              <a:rPr lang="es-ES_tradnl" baseline="0" dirty="0" smtClean="0"/>
              <a:t> can </a:t>
            </a:r>
            <a:r>
              <a:rPr lang="es-ES_tradnl" baseline="0" dirty="0" err="1" smtClean="0"/>
              <a:t>we</a:t>
            </a:r>
            <a:r>
              <a:rPr lang="es-ES_tradnl" baseline="0" dirty="0" smtClean="0"/>
              <a:t> </a:t>
            </a:r>
            <a:r>
              <a:rPr lang="es-ES_tradnl" baseline="0" dirty="0" err="1" smtClean="0"/>
              <a:t>explain</a:t>
            </a:r>
            <a:r>
              <a:rPr lang="es-ES_tradnl" baseline="0" dirty="0" smtClean="0"/>
              <a:t> </a:t>
            </a:r>
            <a:r>
              <a:rPr lang="es-ES_tradnl" baseline="0" dirty="0" err="1" smtClean="0"/>
              <a:t>this</a:t>
            </a:r>
            <a:r>
              <a:rPr lang="es-ES_tradnl" baseline="0" dirty="0" smtClean="0"/>
              <a:t>? </a:t>
            </a:r>
            <a:r>
              <a:rPr lang="es-ES_tradnl" baseline="0" dirty="0" err="1" smtClean="0"/>
              <a:t>If</a:t>
            </a:r>
            <a:r>
              <a:rPr lang="es-ES_tradnl" baseline="0" dirty="0" smtClean="0"/>
              <a:t> </a:t>
            </a:r>
            <a:r>
              <a:rPr lang="es-ES_tradnl" baseline="0" dirty="0" err="1" smtClean="0"/>
              <a:t>we</a:t>
            </a:r>
            <a:r>
              <a:rPr lang="es-ES_tradnl" baseline="0" dirty="0" smtClean="0"/>
              <a:t> presume </a:t>
            </a:r>
            <a:r>
              <a:rPr lang="es-ES_tradnl" baseline="0" dirty="0" err="1" smtClean="0"/>
              <a:t>that</a:t>
            </a:r>
            <a:r>
              <a:rPr lang="es-ES_tradnl" baseline="0" dirty="0" smtClean="0"/>
              <a:t> the NAEP </a:t>
            </a:r>
            <a:r>
              <a:rPr lang="es-ES_tradnl" baseline="0" dirty="0" err="1" smtClean="0"/>
              <a:t>exam</a:t>
            </a:r>
            <a:r>
              <a:rPr lang="es-ES_tradnl" baseline="0" dirty="0" smtClean="0"/>
              <a:t> </a:t>
            </a:r>
            <a:r>
              <a:rPr lang="es-ES_tradnl" baseline="0" dirty="0" err="1" smtClean="0"/>
              <a:t>is</a:t>
            </a:r>
            <a:r>
              <a:rPr lang="es-ES_tradnl" baseline="0" dirty="0" smtClean="0"/>
              <a:t> </a:t>
            </a:r>
            <a:r>
              <a:rPr lang="es-ES_tradnl" baseline="0" dirty="0" err="1" smtClean="0"/>
              <a:t>well</a:t>
            </a:r>
            <a:r>
              <a:rPr lang="es-ES_tradnl" baseline="0" dirty="0" smtClean="0"/>
              <a:t> </a:t>
            </a:r>
            <a:r>
              <a:rPr lang="es-ES_tradnl" baseline="0" dirty="0" err="1" smtClean="0"/>
              <a:t>aligned</a:t>
            </a:r>
            <a:r>
              <a:rPr lang="es-ES_tradnl" baseline="0" dirty="0" smtClean="0"/>
              <a:t> </a:t>
            </a:r>
            <a:r>
              <a:rPr lang="es-ES_tradnl" baseline="0" dirty="0" err="1" smtClean="0"/>
              <a:t>with</a:t>
            </a:r>
            <a:r>
              <a:rPr lang="es-ES_tradnl" baseline="0" dirty="0" smtClean="0"/>
              <a:t> </a:t>
            </a:r>
            <a:r>
              <a:rPr lang="es-ES_tradnl" baseline="0" dirty="0" err="1" smtClean="0"/>
              <a:t>what</a:t>
            </a:r>
            <a:r>
              <a:rPr lang="es-ES_tradnl" baseline="0" dirty="0" smtClean="0"/>
              <a:t> </a:t>
            </a:r>
            <a:r>
              <a:rPr lang="es-ES_tradnl" baseline="0" dirty="0" err="1" smtClean="0"/>
              <a:t>education</a:t>
            </a:r>
            <a:r>
              <a:rPr lang="es-ES_tradnl" baseline="0" dirty="0" smtClean="0"/>
              <a:t> </a:t>
            </a:r>
            <a:r>
              <a:rPr lang="es-ES_tradnl" baseline="0" dirty="0" err="1" smtClean="0"/>
              <a:t>policymakers</a:t>
            </a:r>
            <a:r>
              <a:rPr lang="es-ES_tradnl" baseline="0" dirty="0" smtClean="0"/>
              <a:t> </a:t>
            </a:r>
            <a:r>
              <a:rPr lang="es-ES_tradnl" baseline="0" dirty="0" err="1" smtClean="0"/>
              <a:t>think</a:t>
            </a:r>
            <a:r>
              <a:rPr lang="es-ES_tradnl" baseline="0" dirty="0" smtClean="0"/>
              <a:t> </a:t>
            </a:r>
            <a:r>
              <a:rPr lang="es-ES_tradnl" baseline="0" dirty="0" err="1" smtClean="0"/>
              <a:t>should</a:t>
            </a:r>
            <a:r>
              <a:rPr lang="es-ES_tradnl" baseline="0" dirty="0" smtClean="0"/>
              <a:t> be the U.S. </a:t>
            </a:r>
            <a:r>
              <a:rPr lang="es-ES_tradnl" baseline="0" dirty="0" err="1" smtClean="0"/>
              <a:t>math</a:t>
            </a:r>
            <a:r>
              <a:rPr lang="es-ES_tradnl" baseline="0" dirty="0" smtClean="0"/>
              <a:t> </a:t>
            </a:r>
            <a:r>
              <a:rPr lang="es-ES_tradnl" baseline="0" dirty="0" err="1" smtClean="0"/>
              <a:t>curriculum</a:t>
            </a:r>
            <a:r>
              <a:rPr lang="es-ES_tradnl" baseline="0" dirty="0" smtClean="0"/>
              <a:t>, </a:t>
            </a:r>
            <a:r>
              <a:rPr lang="es-ES_tradnl" baseline="0" dirty="0" err="1" smtClean="0"/>
              <a:t>then</a:t>
            </a:r>
            <a:r>
              <a:rPr lang="es-ES_tradnl" baseline="0" dirty="0" smtClean="0"/>
              <a:t> </a:t>
            </a:r>
            <a:r>
              <a:rPr lang="es-ES_tradnl" baseline="0" dirty="0" err="1" smtClean="0"/>
              <a:t>one</a:t>
            </a:r>
            <a:r>
              <a:rPr lang="es-ES_tradnl" baseline="0" dirty="0" smtClean="0"/>
              <a:t> plausible </a:t>
            </a:r>
            <a:r>
              <a:rPr lang="es-ES_tradnl" baseline="0" dirty="0" err="1" smtClean="0"/>
              <a:t>explanation</a:t>
            </a:r>
            <a:r>
              <a:rPr lang="es-ES_tradnl" baseline="0" dirty="0" smtClean="0"/>
              <a:t> </a:t>
            </a:r>
            <a:r>
              <a:rPr lang="es-ES_tradnl" baseline="0" dirty="0" err="1" smtClean="0"/>
              <a:t>is</a:t>
            </a:r>
            <a:r>
              <a:rPr lang="es-ES_tradnl" baseline="0" dirty="0" smtClean="0"/>
              <a:t> </a:t>
            </a:r>
            <a:r>
              <a:rPr lang="es-ES_tradnl" baseline="0" dirty="0" err="1" smtClean="0"/>
              <a:t>that</a:t>
            </a:r>
            <a:r>
              <a:rPr lang="es-ES_tradnl" baseline="0" dirty="0" smtClean="0"/>
              <a:t> the PISA </a:t>
            </a:r>
            <a:r>
              <a:rPr lang="es-ES_tradnl" baseline="0" dirty="0" err="1" smtClean="0"/>
              <a:t>math</a:t>
            </a:r>
            <a:r>
              <a:rPr lang="es-ES_tradnl" baseline="0" dirty="0" smtClean="0"/>
              <a:t> test </a:t>
            </a:r>
            <a:r>
              <a:rPr lang="es-ES_tradnl" baseline="0" dirty="0" err="1" smtClean="0"/>
              <a:t>is</a:t>
            </a:r>
            <a:r>
              <a:rPr lang="es-ES_tradnl" baseline="0" dirty="0" smtClean="0"/>
              <a:t> more </a:t>
            </a:r>
            <a:r>
              <a:rPr lang="es-ES_tradnl" baseline="0" dirty="0" err="1" smtClean="0"/>
              <a:t>poorly</a:t>
            </a:r>
            <a:r>
              <a:rPr lang="es-ES_tradnl" baseline="0" dirty="0" smtClean="0"/>
              <a:t> </a:t>
            </a:r>
            <a:r>
              <a:rPr lang="es-ES_tradnl" baseline="0" dirty="0" err="1" smtClean="0"/>
              <a:t>aligned</a:t>
            </a:r>
            <a:r>
              <a:rPr lang="es-ES_tradnl" baseline="0" dirty="0" smtClean="0"/>
              <a:t> </a:t>
            </a:r>
            <a:r>
              <a:rPr lang="es-ES_tradnl" baseline="0" dirty="0" err="1" smtClean="0"/>
              <a:t>with</a:t>
            </a:r>
            <a:r>
              <a:rPr lang="es-ES_tradnl" baseline="0" dirty="0" smtClean="0"/>
              <a:t> the U.S. </a:t>
            </a:r>
            <a:r>
              <a:rPr lang="es-ES_tradnl" baseline="0" dirty="0" err="1" smtClean="0"/>
              <a:t>curriculum</a:t>
            </a:r>
            <a:r>
              <a:rPr lang="es-ES_tradnl" baseline="0" dirty="0" smtClean="0"/>
              <a:t> </a:t>
            </a:r>
            <a:r>
              <a:rPr lang="es-ES_tradnl" baseline="0" dirty="0" err="1" smtClean="0"/>
              <a:t>than</a:t>
            </a:r>
            <a:r>
              <a:rPr lang="es-ES_tradnl" baseline="0" dirty="0" smtClean="0"/>
              <a:t> the TIMSS. </a:t>
            </a:r>
            <a:r>
              <a:rPr lang="es-ES_tradnl" baseline="0" dirty="0" err="1" smtClean="0"/>
              <a:t>If</a:t>
            </a:r>
            <a:r>
              <a:rPr lang="es-ES_tradnl" baseline="0" dirty="0" smtClean="0"/>
              <a:t> </a:t>
            </a:r>
            <a:r>
              <a:rPr lang="es-ES_tradnl" baseline="0" dirty="0" err="1" smtClean="0"/>
              <a:t>this</a:t>
            </a:r>
            <a:r>
              <a:rPr lang="es-ES_tradnl" baseline="0" dirty="0" smtClean="0"/>
              <a:t> </a:t>
            </a:r>
            <a:r>
              <a:rPr lang="es-ES_tradnl" baseline="0" dirty="0" err="1" smtClean="0"/>
              <a:t>is</a:t>
            </a:r>
            <a:r>
              <a:rPr lang="es-ES_tradnl" baseline="0" dirty="0" smtClean="0"/>
              <a:t> the case, </a:t>
            </a:r>
            <a:r>
              <a:rPr lang="es-ES_tradnl" baseline="0" dirty="0" err="1" smtClean="0"/>
              <a:t>then</a:t>
            </a:r>
            <a:r>
              <a:rPr lang="es-ES_tradnl" baseline="0" dirty="0" smtClean="0"/>
              <a:t> </a:t>
            </a:r>
            <a:r>
              <a:rPr lang="es-ES_tradnl" baseline="0" dirty="0" err="1" smtClean="0"/>
              <a:t>conclusions</a:t>
            </a:r>
            <a:r>
              <a:rPr lang="es-ES_tradnl" baseline="0" dirty="0" smtClean="0"/>
              <a:t> </a:t>
            </a:r>
            <a:r>
              <a:rPr lang="es-ES_tradnl" baseline="0" dirty="0" err="1" smtClean="0"/>
              <a:t>about</a:t>
            </a:r>
            <a:r>
              <a:rPr lang="es-ES_tradnl" baseline="0" dirty="0" smtClean="0"/>
              <a:t> U.S. </a:t>
            </a:r>
            <a:r>
              <a:rPr lang="es-ES_tradnl" baseline="0" dirty="0" err="1" smtClean="0"/>
              <a:t>student</a:t>
            </a:r>
            <a:r>
              <a:rPr lang="es-ES_tradnl" baseline="0" dirty="0" smtClean="0"/>
              <a:t> </a:t>
            </a:r>
            <a:r>
              <a:rPr lang="es-ES_tradnl" baseline="0" dirty="0" err="1" smtClean="0"/>
              <a:t>math</a:t>
            </a:r>
            <a:r>
              <a:rPr lang="es-ES_tradnl" baseline="0" dirty="0" smtClean="0"/>
              <a:t> performance </a:t>
            </a:r>
            <a:r>
              <a:rPr lang="es-ES_tradnl" baseline="0" dirty="0" err="1" smtClean="0"/>
              <a:t>cannot</a:t>
            </a:r>
            <a:r>
              <a:rPr lang="es-ES_tradnl" baseline="0" dirty="0" smtClean="0"/>
              <a:t> </a:t>
            </a:r>
            <a:r>
              <a:rPr lang="es-ES_tradnl" baseline="0" dirty="0" err="1" smtClean="0"/>
              <a:t>accurately</a:t>
            </a:r>
            <a:r>
              <a:rPr lang="es-ES_tradnl" baseline="0" dirty="0" smtClean="0"/>
              <a:t> be </a:t>
            </a:r>
            <a:r>
              <a:rPr lang="es-ES_tradnl" baseline="0" dirty="0" err="1" smtClean="0"/>
              <a:t>made</a:t>
            </a:r>
            <a:r>
              <a:rPr lang="es-ES_tradnl" baseline="0" dirty="0" smtClean="0"/>
              <a:t> </a:t>
            </a:r>
            <a:r>
              <a:rPr lang="es-ES_tradnl" baseline="0" dirty="0" err="1" smtClean="0"/>
              <a:t>based</a:t>
            </a:r>
            <a:r>
              <a:rPr lang="es-ES_tradnl" baseline="0" dirty="0" smtClean="0"/>
              <a:t> </a:t>
            </a:r>
            <a:r>
              <a:rPr lang="es-ES_tradnl" baseline="0" dirty="0" err="1" smtClean="0"/>
              <a:t>on</a:t>
            </a:r>
            <a:r>
              <a:rPr lang="es-ES_tradnl" baseline="0" dirty="0" smtClean="0"/>
              <a:t> the PISA. </a:t>
            </a:r>
            <a:r>
              <a:rPr lang="es-ES_tradnl" baseline="0" dirty="0" err="1" smtClean="0"/>
              <a:t>Perhaps</a:t>
            </a:r>
            <a:r>
              <a:rPr lang="es-ES_tradnl" baseline="0" dirty="0" smtClean="0"/>
              <a:t> the U.S. </a:t>
            </a:r>
            <a:r>
              <a:rPr lang="es-ES_tradnl" baseline="0" dirty="0" err="1" smtClean="0"/>
              <a:t>math</a:t>
            </a:r>
            <a:r>
              <a:rPr lang="es-ES_tradnl" baseline="0" dirty="0" smtClean="0"/>
              <a:t> </a:t>
            </a:r>
            <a:r>
              <a:rPr lang="es-ES_tradnl" baseline="0" dirty="0" err="1" smtClean="0"/>
              <a:t>curriculum</a:t>
            </a:r>
            <a:r>
              <a:rPr lang="es-ES_tradnl" baseline="0" dirty="0" smtClean="0"/>
              <a:t> SHOULD be </a:t>
            </a:r>
            <a:r>
              <a:rPr lang="es-ES_tradnl" baseline="0" dirty="0" err="1" smtClean="0"/>
              <a:t>aligned</a:t>
            </a:r>
            <a:r>
              <a:rPr lang="es-ES_tradnl" baseline="0" dirty="0" smtClean="0"/>
              <a:t> </a:t>
            </a:r>
            <a:r>
              <a:rPr lang="es-ES_tradnl" baseline="0" dirty="0" err="1" smtClean="0"/>
              <a:t>with</a:t>
            </a:r>
            <a:r>
              <a:rPr lang="es-ES_tradnl" baseline="0" dirty="0" smtClean="0"/>
              <a:t> the PISA and </a:t>
            </a:r>
            <a:r>
              <a:rPr lang="es-ES_tradnl" baseline="0" dirty="0" err="1" smtClean="0"/>
              <a:t>not</a:t>
            </a:r>
            <a:r>
              <a:rPr lang="es-ES_tradnl" baseline="0" dirty="0" smtClean="0"/>
              <a:t> NAEP. </a:t>
            </a:r>
            <a:r>
              <a:rPr lang="es-ES_tradnl" baseline="0" dirty="0" err="1" smtClean="0"/>
              <a:t>But</a:t>
            </a:r>
            <a:r>
              <a:rPr lang="es-ES_tradnl" baseline="0" dirty="0" smtClean="0"/>
              <a:t> </a:t>
            </a:r>
            <a:r>
              <a:rPr lang="es-ES_tradnl" baseline="0" dirty="0" err="1" smtClean="0"/>
              <a:t>we</a:t>
            </a:r>
            <a:r>
              <a:rPr lang="es-ES_tradnl" baseline="0" dirty="0" smtClean="0"/>
              <a:t> </a:t>
            </a:r>
            <a:r>
              <a:rPr lang="es-ES_tradnl" baseline="0" dirty="0" err="1" smtClean="0"/>
              <a:t>suspect</a:t>
            </a:r>
            <a:r>
              <a:rPr lang="es-ES_tradnl" baseline="0" dirty="0" smtClean="0"/>
              <a:t> </a:t>
            </a:r>
            <a:r>
              <a:rPr lang="es-ES_tradnl" baseline="0" dirty="0" err="1" smtClean="0"/>
              <a:t>that</a:t>
            </a:r>
            <a:r>
              <a:rPr lang="es-ES_tradnl" baseline="0" dirty="0" smtClean="0"/>
              <a:t> </a:t>
            </a:r>
            <a:r>
              <a:rPr lang="es-ES_tradnl" baseline="0" dirty="0" err="1" smtClean="0"/>
              <a:t>many</a:t>
            </a:r>
            <a:r>
              <a:rPr lang="es-ES_tradnl" baseline="0" dirty="0" smtClean="0"/>
              <a:t> of </a:t>
            </a:r>
            <a:r>
              <a:rPr lang="es-ES_tradnl" baseline="0" dirty="0" err="1" smtClean="0"/>
              <a:t>those</a:t>
            </a:r>
            <a:r>
              <a:rPr lang="es-ES_tradnl" baseline="0" dirty="0" smtClean="0"/>
              <a:t> </a:t>
            </a:r>
            <a:r>
              <a:rPr lang="es-ES_tradnl" baseline="0" dirty="0" err="1" smtClean="0"/>
              <a:t>who</a:t>
            </a:r>
            <a:r>
              <a:rPr lang="es-ES_tradnl" baseline="0" dirty="0" smtClean="0"/>
              <a:t> </a:t>
            </a:r>
            <a:r>
              <a:rPr lang="es-ES_tradnl" baseline="0" dirty="0" err="1" smtClean="0"/>
              <a:t>draw</a:t>
            </a:r>
            <a:r>
              <a:rPr lang="es-ES_tradnl" baseline="0" dirty="0" smtClean="0"/>
              <a:t> </a:t>
            </a:r>
            <a:r>
              <a:rPr lang="es-ES_tradnl" baseline="0" dirty="0" err="1" smtClean="0"/>
              <a:t>glib</a:t>
            </a:r>
            <a:r>
              <a:rPr lang="es-ES_tradnl" baseline="0" dirty="0" smtClean="0"/>
              <a:t> </a:t>
            </a:r>
            <a:r>
              <a:rPr lang="es-ES_tradnl" baseline="0" dirty="0" err="1" smtClean="0"/>
              <a:t>conclusions</a:t>
            </a:r>
            <a:r>
              <a:rPr lang="es-ES_tradnl" baseline="0" dirty="0" smtClean="0"/>
              <a:t> </a:t>
            </a:r>
            <a:r>
              <a:rPr lang="es-ES_tradnl" baseline="0" dirty="0" err="1" smtClean="0"/>
              <a:t>about</a:t>
            </a:r>
            <a:r>
              <a:rPr lang="es-ES_tradnl" baseline="0" dirty="0" smtClean="0"/>
              <a:t> U.S. </a:t>
            </a:r>
            <a:r>
              <a:rPr lang="es-ES_tradnl" baseline="0" dirty="0" err="1" smtClean="0"/>
              <a:t>math</a:t>
            </a:r>
            <a:r>
              <a:rPr lang="es-ES_tradnl" baseline="0" dirty="0" smtClean="0"/>
              <a:t> performance </a:t>
            </a:r>
            <a:r>
              <a:rPr lang="es-ES_tradnl" baseline="0" dirty="0" err="1" smtClean="0"/>
              <a:t>based</a:t>
            </a:r>
            <a:r>
              <a:rPr lang="es-ES_tradnl" baseline="0" dirty="0" smtClean="0"/>
              <a:t> </a:t>
            </a:r>
            <a:r>
              <a:rPr lang="es-ES_tradnl" baseline="0" dirty="0" err="1" smtClean="0"/>
              <a:t>on</a:t>
            </a:r>
            <a:r>
              <a:rPr lang="es-ES_tradnl" baseline="0" dirty="0" smtClean="0"/>
              <a:t> the PISA are </a:t>
            </a:r>
            <a:r>
              <a:rPr lang="es-ES_tradnl" baseline="0" dirty="0" err="1" smtClean="0"/>
              <a:t>not</a:t>
            </a:r>
            <a:r>
              <a:rPr lang="es-ES_tradnl" baseline="0" dirty="0" smtClean="0"/>
              <a:t> </a:t>
            </a:r>
            <a:r>
              <a:rPr lang="es-ES_tradnl" baseline="0" dirty="0" err="1" smtClean="0"/>
              <a:t>qualified</a:t>
            </a:r>
            <a:r>
              <a:rPr lang="es-ES_tradnl" baseline="0" dirty="0" smtClean="0"/>
              <a:t> </a:t>
            </a:r>
            <a:r>
              <a:rPr lang="es-ES_tradnl" baseline="0" dirty="0" err="1" smtClean="0"/>
              <a:t>to</a:t>
            </a:r>
            <a:r>
              <a:rPr lang="es-ES_tradnl" baseline="0" dirty="0" smtClean="0"/>
              <a:t> </a:t>
            </a:r>
            <a:r>
              <a:rPr lang="es-ES_tradnl" baseline="0" dirty="0" err="1" smtClean="0"/>
              <a:t>make</a:t>
            </a:r>
            <a:r>
              <a:rPr lang="es-ES_tradnl" baseline="0" dirty="0" smtClean="0"/>
              <a:t> </a:t>
            </a:r>
            <a:r>
              <a:rPr lang="es-ES_tradnl" baseline="0" dirty="0" err="1" smtClean="0"/>
              <a:t>this</a:t>
            </a:r>
            <a:r>
              <a:rPr lang="es-ES_tradnl" baseline="0" dirty="0" smtClean="0"/>
              <a:t> </a:t>
            </a:r>
            <a:r>
              <a:rPr lang="es-ES_tradnl" baseline="0" dirty="0" err="1" smtClean="0"/>
              <a:t>judgment</a:t>
            </a:r>
            <a:r>
              <a:rPr lang="es-ES_tradnl" baseline="0" dirty="0" smtClean="0"/>
              <a:t> and, </a:t>
            </a:r>
            <a:r>
              <a:rPr lang="es-ES_tradnl" baseline="0" dirty="0" err="1" smtClean="0"/>
              <a:t>indeed</a:t>
            </a:r>
            <a:r>
              <a:rPr lang="es-ES_tradnl" baseline="0" dirty="0" smtClean="0"/>
              <a:t>, </a:t>
            </a:r>
            <a:r>
              <a:rPr lang="es-ES_tradnl" baseline="0" dirty="0" err="1" smtClean="0"/>
              <a:t>have</a:t>
            </a:r>
            <a:r>
              <a:rPr lang="es-ES_tradnl" baseline="0" dirty="0" smtClean="0"/>
              <a:t> </a:t>
            </a:r>
            <a:r>
              <a:rPr lang="es-ES_tradnl" baseline="0" dirty="0" err="1" smtClean="0"/>
              <a:t>never</a:t>
            </a:r>
            <a:r>
              <a:rPr lang="es-ES_tradnl" baseline="0" dirty="0" smtClean="0"/>
              <a:t> </a:t>
            </a:r>
            <a:r>
              <a:rPr lang="es-ES_tradnl" baseline="0" dirty="0" err="1" smtClean="0"/>
              <a:t>examined</a:t>
            </a:r>
            <a:r>
              <a:rPr lang="es-ES_tradnl" baseline="0" dirty="0" smtClean="0"/>
              <a:t> the curricular </a:t>
            </a:r>
            <a:r>
              <a:rPr lang="es-ES_tradnl" baseline="0" dirty="0" err="1" smtClean="0"/>
              <a:t>decisions</a:t>
            </a:r>
            <a:r>
              <a:rPr lang="es-ES_tradnl" baseline="0" dirty="0" smtClean="0"/>
              <a:t> </a:t>
            </a:r>
            <a:r>
              <a:rPr lang="es-ES_tradnl" baseline="0" dirty="0" err="1" smtClean="0"/>
              <a:t>that</a:t>
            </a:r>
            <a:r>
              <a:rPr lang="es-ES_tradnl" baseline="0" dirty="0" smtClean="0"/>
              <a:t> </a:t>
            </a:r>
            <a:r>
              <a:rPr lang="es-ES_tradnl" baseline="0" dirty="0" err="1" smtClean="0"/>
              <a:t>have</a:t>
            </a:r>
            <a:r>
              <a:rPr lang="es-ES_tradnl" baseline="0" dirty="0" smtClean="0"/>
              <a:t> </a:t>
            </a:r>
            <a:r>
              <a:rPr lang="es-ES_tradnl" baseline="0" dirty="0" err="1" smtClean="0"/>
              <a:t>guided</a:t>
            </a:r>
            <a:r>
              <a:rPr lang="es-ES_tradnl" baseline="0" dirty="0" smtClean="0"/>
              <a:t> the PISA and the TIMSS. </a:t>
            </a:r>
            <a:r>
              <a:rPr lang="es-ES_tradnl" baseline="0" dirty="0" err="1" smtClean="0"/>
              <a:t>Another</a:t>
            </a:r>
            <a:r>
              <a:rPr lang="es-ES_tradnl" baseline="0" dirty="0" smtClean="0"/>
              <a:t> </a:t>
            </a:r>
            <a:r>
              <a:rPr lang="es-ES_tradnl" baseline="0" dirty="0" err="1" smtClean="0"/>
              <a:t>explanation</a:t>
            </a:r>
            <a:r>
              <a:rPr lang="es-ES_tradnl" baseline="0" dirty="0" smtClean="0"/>
              <a:t> </a:t>
            </a:r>
            <a:r>
              <a:rPr lang="es-ES_tradnl" baseline="0" dirty="0" err="1" smtClean="0"/>
              <a:t>is</a:t>
            </a:r>
            <a:r>
              <a:rPr lang="es-ES_tradnl" baseline="0" dirty="0" smtClean="0"/>
              <a:t> </a:t>
            </a:r>
            <a:r>
              <a:rPr lang="es-ES_tradnl" baseline="0" dirty="0" err="1" smtClean="0"/>
              <a:t>that</a:t>
            </a:r>
            <a:r>
              <a:rPr lang="es-ES_tradnl" baseline="0" dirty="0" smtClean="0"/>
              <a:t> the PISA, TIMSS and NAEP </a:t>
            </a:r>
            <a:r>
              <a:rPr lang="es-ES_tradnl" baseline="0" dirty="0" err="1" smtClean="0"/>
              <a:t>all</a:t>
            </a:r>
            <a:r>
              <a:rPr lang="es-ES_tradnl" baseline="0" dirty="0" smtClean="0"/>
              <a:t> </a:t>
            </a:r>
            <a:r>
              <a:rPr lang="es-ES_tradnl" baseline="0" dirty="0" err="1" smtClean="0"/>
              <a:t>attempt</a:t>
            </a:r>
            <a:r>
              <a:rPr lang="es-ES_tradnl" baseline="0" dirty="0" smtClean="0"/>
              <a:t> </a:t>
            </a:r>
            <a:r>
              <a:rPr lang="es-ES_tradnl" baseline="0" dirty="0" err="1" smtClean="0"/>
              <a:t>to</a:t>
            </a:r>
            <a:r>
              <a:rPr lang="es-ES_tradnl" baseline="0" dirty="0" smtClean="0"/>
              <a:t> </a:t>
            </a:r>
            <a:r>
              <a:rPr lang="es-ES_tradnl" baseline="0" dirty="0" err="1" smtClean="0"/>
              <a:t>assess</a:t>
            </a:r>
            <a:r>
              <a:rPr lang="es-ES_tradnl" baseline="0" dirty="0" smtClean="0"/>
              <a:t> a similar </a:t>
            </a:r>
            <a:r>
              <a:rPr lang="es-ES_tradnl" baseline="0" dirty="0" err="1" smtClean="0"/>
              <a:t>curriculum</a:t>
            </a:r>
            <a:r>
              <a:rPr lang="es-ES_tradnl" baseline="0" dirty="0" smtClean="0"/>
              <a:t>, </a:t>
            </a:r>
            <a:r>
              <a:rPr lang="es-ES_tradnl" baseline="0" dirty="0" err="1" smtClean="0"/>
              <a:t>but</a:t>
            </a:r>
            <a:r>
              <a:rPr lang="es-ES_tradnl" baseline="0" dirty="0" smtClean="0"/>
              <a:t> </a:t>
            </a:r>
            <a:r>
              <a:rPr lang="es-ES_tradnl" baseline="0" dirty="0" err="1" smtClean="0"/>
              <a:t>there</a:t>
            </a:r>
            <a:r>
              <a:rPr lang="es-ES_tradnl" baseline="0" dirty="0" smtClean="0"/>
              <a:t> are </a:t>
            </a:r>
            <a:r>
              <a:rPr lang="es-ES_tradnl" baseline="0" dirty="0" err="1" smtClean="0"/>
              <a:t>other</a:t>
            </a:r>
            <a:r>
              <a:rPr lang="es-ES_tradnl" baseline="0" dirty="0" smtClean="0"/>
              <a:t> </a:t>
            </a:r>
            <a:r>
              <a:rPr lang="es-ES_tradnl" baseline="0" dirty="0" err="1" smtClean="0"/>
              <a:t>flaws</a:t>
            </a:r>
            <a:r>
              <a:rPr lang="es-ES_tradnl" baseline="0" dirty="0" smtClean="0"/>
              <a:t> in </a:t>
            </a:r>
            <a:r>
              <a:rPr lang="es-ES_tradnl" baseline="0" dirty="0" err="1" smtClean="0"/>
              <a:t>either</a:t>
            </a:r>
            <a:r>
              <a:rPr lang="es-ES_tradnl" baseline="0" dirty="0" smtClean="0"/>
              <a:t> the PISA, </a:t>
            </a:r>
            <a:r>
              <a:rPr lang="es-ES_tradnl" baseline="0" dirty="0" err="1" smtClean="0"/>
              <a:t>or</a:t>
            </a:r>
            <a:r>
              <a:rPr lang="es-ES_tradnl" baseline="0" dirty="0" smtClean="0"/>
              <a:t> in </a:t>
            </a:r>
            <a:r>
              <a:rPr lang="es-ES_tradnl" baseline="0" dirty="0" err="1" smtClean="0"/>
              <a:t>both</a:t>
            </a:r>
            <a:r>
              <a:rPr lang="es-ES_tradnl" baseline="0" dirty="0" smtClean="0"/>
              <a:t> TIMSS and the NAEP, </a:t>
            </a:r>
            <a:r>
              <a:rPr lang="es-ES_tradnl" baseline="0" dirty="0" err="1" smtClean="0"/>
              <a:t>causing</a:t>
            </a:r>
            <a:r>
              <a:rPr lang="es-ES_tradnl" baseline="0" dirty="0" smtClean="0"/>
              <a:t> </a:t>
            </a:r>
            <a:r>
              <a:rPr lang="es-ES_tradnl" baseline="0" dirty="0" err="1" smtClean="0"/>
              <a:t>these</a:t>
            </a:r>
            <a:r>
              <a:rPr lang="es-ES_tradnl" baseline="0" dirty="0" smtClean="0"/>
              <a:t> </a:t>
            </a:r>
            <a:r>
              <a:rPr lang="es-ES_tradnl" baseline="0" dirty="0" err="1" smtClean="0"/>
              <a:t>divergent</a:t>
            </a:r>
            <a:r>
              <a:rPr lang="es-ES_tradnl" baseline="0" dirty="0" smtClean="0"/>
              <a:t> </a:t>
            </a:r>
            <a:r>
              <a:rPr lang="es-ES_tradnl" baseline="0" dirty="0" err="1" smtClean="0"/>
              <a:t>results</a:t>
            </a:r>
            <a:r>
              <a:rPr lang="es-ES_tradnl" baseline="0" dirty="0" smtClean="0"/>
              <a:t>. </a:t>
            </a:r>
            <a:r>
              <a:rPr lang="es-ES_tradnl" baseline="0" dirty="0" err="1" smtClean="0"/>
              <a:t>These</a:t>
            </a:r>
            <a:r>
              <a:rPr lang="es-ES_tradnl" baseline="0" dirty="0" smtClean="0"/>
              <a:t> </a:t>
            </a:r>
            <a:r>
              <a:rPr lang="es-ES_tradnl" baseline="0" dirty="0" err="1" smtClean="0"/>
              <a:t>could</a:t>
            </a:r>
            <a:r>
              <a:rPr lang="es-ES_tradnl" baseline="0" dirty="0" smtClean="0"/>
              <a:t> be </a:t>
            </a:r>
            <a:r>
              <a:rPr lang="es-ES_tradnl" baseline="0" dirty="0" err="1" smtClean="0"/>
              <a:t>flaws</a:t>
            </a:r>
            <a:r>
              <a:rPr lang="es-ES_tradnl" baseline="0" dirty="0" smtClean="0"/>
              <a:t> in </a:t>
            </a:r>
            <a:r>
              <a:rPr lang="es-ES_tradnl" baseline="0" dirty="0" err="1" smtClean="0"/>
              <a:t>sampling</a:t>
            </a:r>
            <a:r>
              <a:rPr lang="es-ES_tradnl" baseline="0" dirty="0" smtClean="0"/>
              <a:t>, in test </a:t>
            </a:r>
            <a:r>
              <a:rPr lang="es-ES_tradnl" baseline="0" dirty="0" err="1" smtClean="0"/>
              <a:t>administration</a:t>
            </a:r>
            <a:r>
              <a:rPr lang="es-ES_tradnl" baseline="0" dirty="0" smtClean="0"/>
              <a:t>, in the </a:t>
            </a:r>
            <a:r>
              <a:rPr lang="es-ES_tradnl" baseline="0" dirty="0" err="1" smtClean="0"/>
              <a:t>clarity</a:t>
            </a:r>
            <a:r>
              <a:rPr lang="es-ES_tradnl" baseline="0" dirty="0" smtClean="0"/>
              <a:t> of </a:t>
            </a:r>
            <a:r>
              <a:rPr lang="es-ES_tradnl" baseline="0" dirty="0" err="1" smtClean="0"/>
              <a:t>questions</a:t>
            </a:r>
            <a:r>
              <a:rPr lang="es-ES_tradnl" baseline="0" dirty="0" smtClean="0"/>
              <a:t>, </a:t>
            </a:r>
            <a:r>
              <a:rPr lang="es-ES_tradnl" baseline="0" dirty="0" err="1" smtClean="0"/>
              <a:t>or</a:t>
            </a:r>
            <a:r>
              <a:rPr lang="es-ES_tradnl" baseline="0" dirty="0" smtClean="0"/>
              <a:t> </a:t>
            </a:r>
            <a:r>
              <a:rPr lang="es-ES_tradnl" baseline="0" dirty="0" err="1" smtClean="0"/>
              <a:t>others</a:t>
            </a:r>
            <a:r>
              <a:rPr lang="es-ES_tradnl" baseline="0" dirty="0" smtClean="0"/>
              <a:t>. </a:t>
            </a:r>
            <a:endParaRPr lang="es-ES_tradnl"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14</a:t>
            </a:fld>
            <a:endParaRPr lang="es-ES_tradnl"/>
          </a:p>
        </p:txBody>
      </p:sp>
    </p:spTree>
    <p:extLst>
      <p:ext uri="{BB962C8B-B14F-4D97-AF65-F5344CB8AC3E}">
        <p14:creationId xmlns:p14="http://schemas.microsoft.com/office/powerpoint/2010/main" val="2196746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err="1" smtClean="0"/>
              <a:t>For</a:t>
            </a:r>
            <a:r>
              <a:rPr lang="es-ES_tradnl" dirty="0" smtClean="0"/>
              <a:t> </a:t>
            </a:r>
            <a:r>
              <a:rPr lang="es-ES_tradnl" dirty="0" err="1" smtClean="0"/>
              <a:t>an</a:t>
            </a:r>
            <a:r>
              <a:rPr lang="es-ES_tradnl" dirty="0" smtClean="0"/>
              <a:t> extreme </a:t>
            </a:r>
            <a:r>
              <a:rPr lang="es-ES_tradnl" dirty="0" err="1" smtClean="0"/>
              <a:t>example</a:t>
            </a:r>
            <a:r>
              <a:rPr lang="es-ES_tradnl" dirty="0" smtClean="0"/>
              <a:t>, look at Alabama versus Massachusetts. In Alabama, </a:t>
            </a:r>
            <a:r>
              <a:rPr lang="es-ES_tradnl" dirty="0" err="1" smtClean="0"/>
              <a:t>students</a:t>
            </a:r>
            <a:r>
              <a:rPr lang="es-ES_tradnl" dirty="0" smtClean="0"/>
              <a:t> </a:t>
            </a:r>
            <a:r>
              <a:rPr lang="es-ES_tradnl" dirty="0" err="1" smtClean="0"/>
              <a:t>with</a:t>
            </a:r>
            <a:r>
              <a:rPr lang="es-ES_tradnl" dirty="0" smtClean="0"/>
              <a:t> considerable </a:t>
            </a:r>
            <a:r>
              <a:rPr lang="es-ES_tradnl" dirty="0" err="1" smtClean="0"/>
              <a:t>family</a:t>
            </a:r>
            <a:r>
              <a:rPr lang="es-ES_tradnl" dirty="0" smtClean="0"/>
              <a:t> </a:t>
            </a:r>
            <a:r>
              <a:rPr lang="es-ES_tradnl" dirty="0" err="1" smtClean="0"/>
              <a:t>academic</a:t>
            </a:r>
            <a:r>
              <a:rPr lang="es-ES_tradnl" dirty="0" smtClean="0"/>
              <a:t> </a:t>
            </a:r>
            <a:r>
              <a:rPr lang="es-ES_tradnl" dirty="0" err="1" smtClean="0"/>
              <a:t>resources</a:t>
            </a:r>
            <a:r>
              <a:rPr lang="es-ES_tradnl" dirty="0" smtClean="0"/>
              <a:t> (more </a:t>
            </a:r>
            <a:r>
              <a:rPr lang="es-ES_tradnl" dirty="0" err="1" smtClean="0"/>
              <a:t>than</a:t>
            </a:r>
            <a:r>
              <a:rPr lang="es-ES_tradnl" dirty="0" smtClean="0"/>
              <a:t> 100 </a:t>
            </a:r>
            <a:r>
              <a:rPr lang="es-ES_tradnl" dirty="0" err="1" smtClean="0"/>
              <a:t>books</a:t>
            </a:r>
            <a:r>
              <a:rPr lang="es-ES_tradnl" dirty="0" smtClean="0"/>
              <a:t> in the home) do </a:t>
            </a:r>
            <a:r>
              <a:rPr lang="es-ES_tradnl" dirty="0" err="1" smtClean="0"/>
              <a:t>math</a:t>
            </a:r>
            <a:r>
              <a:rPr lang="es-ES_tradnl" dirty="0" smtClean="0"/>
              <a:t> </a:t>
            </a:r>
            <a:r>
              <a:rPr lang="es-ES_tradnl" dirty="0" err="1" smtClean="0"/>
              <a:t>only</a:t>
            </a:r>
            <a:r>
              <a:rPr lang="es-ES_tradnl" dirty="0" smtClean="0"/>
              <a:t> as </a:t>
            </a:r>
            <a:r>
              <a:rPr lang="es-ES_tradnl" dirty="0" err="1" smtClean="0"/>
              <a:t>well</a:t>
            </a:r>
            <a:r>
              <a:rPr lang="es-ES_tradnl" dirty="0" smtClean="0"/>
              <a:t> as </a:t>
            </a:r>
            <a:r>
              <a:rPr lang="es-ES_tradnl" dirty="0" err="1" smtClean="0"/>
              <a:t>students</a:t>
            </a:r>
            <a:r>
              <a:rPr lang="es-ES_tradnl" baseline="0" dirty="0" smtClean="0"/>
              <a:t> in Massachusetts </a:t>
            </a:r>
            <a:r>
              <a:rPr lang="es-ES_tradnl" baseline="0" dirty="0" err="1" smtClean="0"/>
              <a:t>with</a:t>
            </a:r>
            <a:r>
              <a:rPr lang="es-ES_tradnl" baseline="0" dirty="0" smtClean="0"/>
              <a:t> </a:t>
            </a:r>
            <a:r>
              <a:rPr lang="es-ES_tradnl" baseline="0" dirty="0" err="1" smtClean="0"/>
              <a:t>relatively</a:t>
            </a:r>
            <a:r>
              <a:rPr lang="es-ES_tradnl" baseline="0" dirty="0" smtClean="0"/>
              <a:t> </a:t>
            </a:r>
            <a:r>
              <a:rPr lang="es-ES_tradnl" baseline="0" dirty="0" err="1" smtClean="0"/>
              <a:t>few</a:t>
            </a:r>
            <a:r>
              <a:rPr lang="es-ES_tradnl" baseline="0" dirty="0" smtClean="0"/>
              <a:t> </a:t>
            </a:r>
            <a:r>
              <a:rPr lang="es-ES_tradnl" baseline="0" dirty="0" err="1" smtClean="0"/>
              <a:t>family</a:t>
            </a:r>
            <a:r>
              <a:rPr lang="es-ES_tradnl" baseline="0" dirty="0" smtClean="0"/>
              <a:t> </a:t>
            </a:r>
            <a:r>
              <a:rPr lang="es-ES_tradnl" baseline="0" dirty="0" err="1" smtClean="0"/>
              <a:t>academic</a:t>
            </a:r>
            <a:r>
              <a:rPr lang="es-ES_tradnl" baseline="0" dirty="0" smtClean="0"/>
              <a:t> </a:t>
            </a:r>
            <a:r>
              <a:rPr lang="es-ES_tradnl" baseline="0" dirty="0" err="1" smtClean="0"/>
              <a:t>resources</a:t>
            </a:r>
            <a:r>
              <a:rPr lang="es-ES_tradnl" baseline="0" dirty="0" smtClean="0"/>
              <a:t> (</a:t>
            </a:r>
            <a:r>
              <a:rPr lang="es-ES_tradnl" baseline="0" dirty="0" err="1" smtClean="0"/>
              <a:t>fewer</a:t>
            </a:r>
            <a:r>
              <a:rPr lang="es-ES_tradnl" baseline="0" dirty="0" smtClean="0"/>
              <a:t> </a:t>
            </a:r>
            <a:r>
              <a:rPr lang="es-ES_tradnl" baseline="0" dirty="0" err="1" smtClean="0"/>
              <a:t>than</a:t>
            </a:r>
            <a:r>
              <a:rPr lang="es-ES_tradnl" baseline="0" dirty="0" smtClean="0"/>
              <a:t> 10 </a:t>
            </a:r>
            <a:r>
              <a:rPr lang="es-ES_tradnl" baseline="0" dirty="0" err="1" smtClean="0"/>
              <a:t>books</a:t>
            </a:r>
            <a:r>
              <a:rPr lang="es-ES_tradnl" baseline="0" dirty="0" smtClean="0"/>
              <a:t> in the home). </a:t>
            </a:r>
            <a:r>
              <a:rPr lang="es-ES_tradnl" baseline="0" dirty="0" err="1" smtClean="0"/>
              <a:t>This</a:t>
            </a:r>
            <a:r>
              <a:rPr lang="es-ES_tradnl" baseline="0" dirty="0" smtClean="0"/>
              <a:t> </a:t>
            </a:r>
            <a:r>
              <a:rPr lang="es-ES_tradnl" baseline="0" dirty="0" err="1" smtClean="0"/>
              <a:t>could</a:t>
            </a:r>
            <a:r>
              <a:rPr lang="es-ES_tradnl" baseline="0" dirty="0" smtClean="0"/>
              <a:t> be </a:t>
            </a:r>
            <a:r>
              <a:rPr lang="es-ES_tradnl" baseline="0" dirty="0" err="1" smtClean="0"/>
              <a:t>attributable</a:t>
            </a:r>
            <a:r>
              <a:rPr lang="es-ES_tradnl" baseline="0" dirty="0" smtClean="0"/>
              <a:t> </a:t>
            </a:r>
            <a:r>
              <a:rPr lang="es-ES_tradnl" baseline="0" dirty="0" err="1" smtClean="0"/>
              <a:t>to</a:t>
            </a:r>
            <a:r>
              <a:rPr lang="es-ES_tradnl" baseline="0" dirty="0" smtClean="0"/>
              <a:t> Massachusetts </a:t>
            </a:r>
            <a:r>
              <a:rPr lang="es-ES_tradnl" baseline="0" dirty="0" err="1" smtClean="0"/>
              <a:t>having</a:t>
            </a:r>
            <a:r>
              <a:rPr lang="es-ES_tradnl" baseline="0" dirty="0" smtClean="0"/>
              <a:t> a more </a:t>
            </a:r>
            <a:r>
              <a:rPr lang="es-ES_tradnl" baseline="0" dirty="0" err="1" smtClean="0"/>
              <a:t>effective</a:t>
            </a:r>
            <a:r>
              <a:rPr lang="es-ES_tradnl" baseline="0" dirty="0" smtClean="0"/>
              <a:t> </a:t>
            </a:r>
            <a:r>
              <a:rPr lang="es-ES_tradnl" baseline="0" dirty="0" err="1" smtClean="0"/>
              <a:t>school</a:t>
            </a:r>
            <a:r>
              <a:rPr lang="es-ES_tradnl" baseline="0" dirty="0" smtClean="0"/>
              <a:t> </a:t>
            </a:r>
            <a:r>
              <a:rPr lang="es-ES_tradnl" baseline="0" dirty="0" err="1" smtClean="0"/>
              <a:t>system</a:t>
            </a:r>
            <a:r>
              <a:rPr lang="es-ES_tradnl" baseline="0" dirty="0" smtClean="0"/>
              <a:t> </a:t>
            </a:r>
            <a:r>
              <a:rPr lang="es-ES_tradnl" baseline="0" dirty="0" err="1" smtClean="0"/>
              <a:t>than</a:t>
            </a:r>
            <a:r>
              <a:rPr lang="es-ES_tradnl" baseline="0" dirty="0" smtClean="0"/>
              <a:t> Alabama, </a:t>
            </a:r>
            <a:r>
              <a:rPr lang="es-ES_tradnl" baseline="0" dirty="0" err="1" smtClean="0"/>
              <a:t>either</a:t>
            </a:r>
            <a:r>
              <a:rPr lang="es-ES_tradnl" baseline="0" dirty="0" smtClean="0"/>
              <a:t> </a:t>
            </a:r>
            <a:r>
              <a:rPr lang="es-ES_tradnl" baseline="0" dirty="0" err="1" smtClean="0"/>
              <a:t>because</a:t>
            </a:r>
            <a:r>
              <a:rPr lang="es-ES_tradnl" baseline="0" dirty="0" smtClean="0"/>
              <a:t> </a:t>
            </a:r>
            <a:r>
              <a:rPr lang="es-ES_tradnl" baseline="0" dirty="0" err="1" smtClean="0"/>
              <a:t>it</a:t>
            </a:r>
            <a:r>
              <a:rPr lang="es-ES_tradnl" baseline="0" dirty="0" smtClean="0"/>
              <a:t> </a:t>
            </a:r>
            <a:r>
              <a:rPr lang="es-ES_tradnl" baseline="0" dirty="0" err="1" smtClean="0"/>
              <a:t>spends</a:t>
            </a:r>
            <a:r>
              <a:rPr lang="es-ES_tradnl" baseline="0" dirty="0" smtClean="0"/>
              <a:t> more </a:t>
            </a:r>
            <a:r>
              <a:rPr lang="es-ES_tradnl" baseline="0" dirty="0" err="1" smtClean="0"/>
              <a:t>money</a:t>
            </a:r>
            <a:r>
              <a:rPr lang="es-ES_tradnl" baseline="0" dirty="0" smtClean="0"/>
              <a:t>, has </a:t>
            </a:r>
            <a:r>
              <a:rPr lang="es-ES_tradnl" baseline="0" dirty="0" err="1" smtClean="0"/>
              <a:t>better</a:t>
            </a:r>
            <a:r>
              <a:rPr lang="es-ES_tradnl" baseline="0" dirty="0" smtClean="0"/>
              <a:t> </a:t>
            </a:r>
            <a:r>
              <a:rPr lang="es-ES_tradnl" baseline="0" dirty="0" err="1" smtClean="0"/>
              <a:t>trained</a:t>
            </a:r>
            <a:r>
              <a:rPr lang="es-ES_tradnl" baseline="0" dirty="0" smtClean="0"/>
              <a:t> </a:t>
            </a:r>
            <a:r>
              <a:rPr lang="es-ES_tradnl" baseline="0" dirty="0" err="1" smtClean="0"/>
              <a:t>teachers</a:t>
            </a:r>
            <a:r>
              <a:rPr lang="es-ES_tradnl" baseline="0" dirty="0" smtClean="0"/>
              <a:t>, has a </a:t>
            </a:r>
            <a:r>
              <a:rPr lang="es-ES_tradnl" baseline="0" dirty="0" err="1" smtClean="0"/>
              <a:t>better</a:t>
            </a:r>
            <a:r>
              <a:rPr lang="es-ES_tradnl" baseline="0" dirty="0" smtClean="0"/>
              <a:t> </a:t>
            </a:r>
            <a:r>
              <a:rPr lang="es-ES_tradnl" baseline="0" dirty="0" err="1" smtClean="0"/>
              <a:t>curriculum</a:t>
            </a:r>
            <a:r>
              <a:rPr lang="es-ES_tradnl" baseline="0" dirty="0" smtClean="0"/>
              <a:t>, </a:t>
            </a:r>
            <a:r>
              <a:rPr lang="es-ES_tradnl" baseline="0" dirty="0" err="1" smtClean="0"/>
              <a:t>or</a:t>
            </a:r>
            <a:r>
              <a:rPr lang="es-ES_tradnl" baseline="0" dirty="0" smtClean="0"/>
              <a:t> </a:t>
            </a:r>
            <a:r>
              <a:rPr lang="es-ES_tradnl" baseline="0" dirty="0" err="1" smtClean="0"/>
              <a:t>other</a:t>
            </a:r>
            <a:r>
              <a:rPr lang="es-ES_tradnl" baseline="0" dirty="0" smtClean="0"/>
              <a:t> </a:t>
            </a:r>
            <a:r>
              <a:rPr lang="es-ES_tradnl" baseline="0" dirty="0" err="1" smtClean="0"/>
              <a:t>reasons</a:t>
            </a:r>
            <a:r>
              <a:rPr lang="es-ES_tradnl" baseline="0" dirty="0" smtClean="0"/>
              <a:t>. </a:t>
            </a:r>
            <a:endParaRPr lang="es-ES_tradnl"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15</a:t>
            </a:fld>
            <a:endParaRPr lang="es-ES_tradnl"/>
          </a:p>
        </p:txBody>
      </p:sp>
    </p:spTree>
    <p:extLst>
      <p:ext uri="{BB962C8B-B14F-4D97-AF65-F5344CB8AC3E}">
        <p14:creationId xmlns:p14="http://schemas.microsoft.com/office/powerpoint/2010/main" val="3433161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err="1" smtClean="0"/>
              <a:t>We</a:t>
            </a:r>
            <a:r>
              <a:rPr lang="es-ES_tradnl" dirty="0" smtClean="0"/>
              <a:t> do </a:t>
            </a:r>
            <a:r>
              <a:rPr lang="es-ES_tradnl" dirty="0" err="1" smtClean="0"/>
              <a:t>not</a:t>
            </a:r>
            <a:r>
              <a:rPr lang="es-ES_tradnl" dirty="0" smtClean="0"/>
              <a:t> </a:t>
            </a:r>
            <a:r>
              <a:rPr lang="es-ES_tradnl" dirty="0" err="1" smtClean="0"/>
              <a:t>have</a:t>
            </a:r>
            <a:r>
              <a:rPr lang="es-ES_tradnl" dirty="0" smtClean="0"/>
              <a:t> </a:t>
            </a:r>
            <a:r>
              <a:rPr lang="es-ES_tradnl" dirty="0" err="1" smtClean="0"/>
              <a:t>adequate</a:t>
            </a:r>
            <a:r>
              <a:rPr lang="es-ES_tradnl" dirty="0" smtClean="0"/>
              <a:t> </a:t>
            </a:r>
            <a:r>
              <a:rPr lang="es-ES_tradnl" dirty="0" err="1" smtClean="0"/>
              <a:t>books</a:t>
            </a:r>
            <a:r>
              <a:rPr lang="es-ES_tradnl" dirty="0" smtClean="0"/>
              <a:t>-in-the-home</a:t>
            </a:r>
            <a:r>
              <a:rPr lang="es-ES_tradnl" baseline="0" dirty="0" smtClean="0"/>
              <a:t> data </a:t>
            </a:r>
            <a:r>
              <a:rPr lang="es-ES_tradnl" baseline="0" dirty="0" err="1" smtClean="0"/>
              <a:t>for</a:t>
            </a:r>
            <a:r>
              <a:rPr lang="es-ES_tradnl" baseline="0" dirty="0" smtClean="0"/>
              <a:t> NAEP </a:t>
            </a:r>
            <a:r>
              <a:rPr lang="es-ES_tradnl" baseline="0" dirty="0" err="1" smtClean="0"/>
              <a:t>before</a:t>
            </a:r>
            <a:r>
              <a:rPr lang="es-ES_tradnl" baseline="0" dirty="0" smtClean="0"/>
              <a:t> 2003, so in </a:t>
            </a:r>
            <a:r>
              <a:rPr lang="es-ES_tradnl" baseline="0" dirty="0" err="1" smtClean="0"/>
              <a:t>this</a:t>
            </a:r>
            <a:r>
              <a:rPr lang="es-ES_tradnl" baseline="0" dirty="0" smtClean="0"/>
              <a:t> chart </a:t>
            </a:r>
            <a:r>
              <a:rPr lang="es-ES_tradnl" baseline="0" dirty="0" err="1" smtClean="0"/>
              <a:t>we</a:t>
            </a:r>
            <a:r>
              <a:rPr lang="es-ES_tradnl" baseline="0" dirty="0" smtClean="0"/>
              <a:t> show the performance of </a:t>
            </a:r>
            <a:r>
              <a:rPr lang="es-ES_tradnl" baseline="0" dirty="0" err="1" smtClean="0"/>
              <a:t>students</a:t>
            </a:r>
            <a:r>
              <a:rPr lang="es-ES_tradnl" baseline="0" dirty="0" smtClean="0"/>
              <a:t> in </a:t>
            </a:r>
            <a:r>
              <a:rPr lang="es-ES_tradnl" baseline="0" dirty="0" err="1" smtClean="0"/>
              <a:t>various</a:t>
            </a:r>
            <a:r>
              <a:rPr lang="es-ES_tradnl" baseline="0" dirty="0" smtClean="0"/>
              <a:t> </a:t>
            </a:r>
            <a:r>
              <a:rPr lang="es-ES_tradnl" baseline="0" dirty="0" err="1" smtClean="0"/>
              <a:t>states</a:t>
            </a:r>
            <a:r>
              <a:rPr lang="es-ES_tradnl" baseline="0" dirty="0" smtClean="0"/>
              <a:t> </a:t>
            </a:r>
            <a:r>
              <a:rPr lang="es-ES_tradnl" baseline="0" dirty="0" err="1" smtClean="0"/>
              <a:t>whose</a:t>
            </a:r>
            <a:r>
              <a:rPr lang="es-ES_tradnl" baseline="0" dirty="0" smtClean="0"/>
              <a:t> </a:t>
            </a:r>
            <a:r>
              <a:rPr lang="es-ES_tradnl" baseline="0" dirty="0" err="1" smtClean="0"/>
              <a:t>mothers</a:t>
            </a:r>
            <a:r>
              <a:rPr lang="es-ES_tradnl" baseline="0" dirty="0" smtClean="0"/>
              <a:t> </a:t>
            </a:r>
            <a:r>
              <a:rPr lang="es-ES_tradnl" baseline="0" dirty="0" err="1" smtClean="0"/>
              <a:t>did</a:t>
            </a:r>
            <a:r>
              <a:rPr lang="es-ES_tradnl" baseline="0" dirty="0" smtClean="0"/>
              <a:t> </a:t>
            </a:r>
            <a:r>
              <a:rPr lang="es-ES_tradnl" baseline="0" dirty="0" err="1" smtClean="0"/>
              <a:t>not</a:t>
            </a:r>
            <a:r>
              <a:rPr lang="es-ES_tradnl" baseline="0" dirty="0" smtClean="0"/>
              <a:t> </a:t>
            </a:r>
            <a:r>
              <a:rPr lang="es-ES_tradnl" baseline="0" dirty="0" err="1" smtClean="0"/>
              <a:t>go</a:t>
            </a:r>
            <a:r>
              <a:rPr lang="es-ES_tradnl" baseline="0" dirty="0" smtClean="0"/>
              <a:t> </a:t>
            </a:r>
            <a:r>
              <a:rPr lang="es-ES_tradnl" baseline="0" dirty="0" err="1" smtClean="0"/>
              <a:t>beyond</a:t>
            </a:r>
            <a:r>
              <a:rPr lang="es-ES_tradnl" baseline="0" dirty="0" smtClean="0"/>
              <a:t> </a:t>
            </a:r>
            <a:r>
              <a:rPr lang="es-ES_tradnl" baseline="0" dirty="0" err="1" smtClean="0"/>
              <a:t>high</a:t>
            </a:r>
            <a:r>
              <a:rPr lang="es-ES_tradnl" baseline="0" dirty="0" smtClean="0"/>
              <a:t> </a:t>
            </a:r>
            <a:r>
              <a:rPr lang="es-ES_tradnl" baseline="0" dirty="0" err="1" smtClean="0"/>
              <a:t>school</a:t>
            </a:r>
            <a:r>
              <a:rPr lang="es-ES_tradnl" baseline="0" dirty="0" smtClean="0"/>
              <a:t>. </a:t>
            </a:r>
            <a:r>
              <a:rPr lang="es-ES_tradnl" baseline="0" dirty="0" err="1" smtClean="0"/>
              <a:t>Although</a:t>
            </a:r>
            <a:r>
              <a:rPr lang="es-ES_tradnl" baseline="0" dirty="0" smtClean="0"/>
              <a:t> the </a:t>
            </a:r>
            <a:r>
              <a:rPr lang="es-ES_tradnl" baseline="0" dirty="0" err="1" smtClean="0"/>
              <a:t>trends</a:t>
            </a:r>
            <a:r>
              <a:rPr lang="es-ES_tradnl" baseline="0" dirty="0" smtClean="0"/>
              <a:t> in </a:t>
            </a:r>
            <a:r>
              <a:rPr lang="es-ES_tradnl" baseline="0" dirty="0" err="1" smtClean="0"/>
              <a:t>most</a:t>
            </a:r>
            <a:r>
              <a:rPr lang="es-ES_tradnl" baseline="0" dirty="0" smtClean="0"/>
              <a:t> </a:t>
            </a:r>
            <a:r>
              <a:rPr lang="es-ES_tradnl" baseline="0" dirty="0" err="1" smtClean="0"/>
              <a:t>states</a:t>
            </a:r>
            <a:r>
              <a:rPr lang="es-ES_tradnl" baseline="0" dirty="0" smtClean="0"/>
              <a:t> are similar, Massachusetts and Connecticut stand </a:t>
            </a:r>
            <a:r>
              <a:rPr lang="es-ES_tradnl" baseline="0" dirty="0" err="1" smtClean="0"/>
              <a:t>out</a:t>
            </a:r>
            <a:r>
              <a:rPr lang="es-ES_tradnl" baseline="0" dirty="0" smtClean="0"/>
              <a:t>, Massachusetts </a:t>
            </a:r>
            <a:r>
              <a:rPr lang="es-ES_tradnl" baseline="0" dirty="0" err="1" smtClean="0"/>
              <a:t>because</a:t>
            </a:r>
            <a:r>
              <a:rPr lang="es-ES_tradnl" baseline="0" dirty="0" smtClean="0"/>
              <a:t> </a:t>
            </a:r>
            <a:r>
              <a:rPr lang="es-ES_tradnl" baseline="0" dirty="0" err="1" smtClean="0"/>
              <a:t>it</a:t>
            </a:r>
            <a:r>
              <a:rPr lang="es-ES_tradnl" baseline="0" dirty="0" smtClean="0"/>
              <a:t> has </a:t>
            </a:r>
            <a:r>
              <a:rPr lang="es-ES_tradnl" baseline="0" dirty="0" err="1" smtClean="0"/>
              <a:t>made</a:t>
            </a:r>
            <a:r>
              <a:rPr lang="es-ES_tradnl" baseline="0" dirty="0" smtClean="0"/>
              <a:t> </a:t>
            </a:r>
            <a:r>
              <a:rPr lang="es-ES_tradnl" baseline="0" dirty="0" err="1" smtClean="0"/>
              <a:t>unusually</a:t>
            </a:r>
            <a:r>
              <a:rPr lang="es-ES_tradnl" baseline="0" dirty="0" smtClean="0"/>
              <a:t> </a:t>
            </a:r>
            <a:r>
              <a:rPr lang="es-ES_tradnl" baseline="0" dirty="0" err="1" smtClean="0"/>
              <a:t>rapid</a:t>
            </a:r>
            <a:r>
              <a:rPr lang="es-ES_tradnl" baseline="0" dirty="0" smtClean="0"/>
              <a:t> </a:t>
            </a:r>
            <a:r>
              <a:rPr lang="es-ES_tradnl" baseline="0" dirty="0" err="1" smtClean="0"/>
              <a:t>gains</a:t>
            </a:r>
            <a:r>
              <a:rPr lang="es-ES_tradnl" baseline="0" dirty="0" smtClean="0"/>
              <a:t> </a:t>
            </a:r>
            <a:r>
              <a:rPr lang="es-ES_tradnl" baseline="0" dirty="0" err="1" smtClean="0"/>
              <a:t>for</a:t>
            </a:r>
            <a:r>
              <a:rPr lang="es-ES_tradnl" baseline="0" dirty="0" smtClean="0"/>
              <a:t> </a:t>
            </a:r>
            <a:r>
              <a:rPr lang="es-ES_tradnl" baseline="0" dirty="0" err="1" smtClean="0"/>
              <a:t>students</a:t>
            </a:r>
            <a:r>
              <a:rPr lang="es-ES_tradnl" baseline="0" dirty="0" smtClean="0"/>
              <a:t> </a:t>
            </a:r>
            <a:r>
              <a:rPr lang="es-ES_tradnl" baseline="0" dirty="0" err="1" smtClean="0"/>
              <a:t>with</a:t>
            </a:r>
            <a:r>
              <a:rPr lang="es-ES_tradnl" baseline="0" dirty="0" smtClean="0"/>
              <a:t> </a:t>
            </a:r>
            <a:r>
              <a:rPr lang="es-ES_tradnl" baseline="0" dirty="0" err="1" smtClean="0"/>
              <a:t>few</a:t>
            </a:r>
            <a:r>
              <a:rPr lang="es-ES_tradnl" baseline="0" dirty="0" smtClean="0"/>
              <a:t> </a:t>
            </a:r>
            <a:r>
              <a:rPr lang="es-ES_tradnl" baseline="0" dirty="0" err="1" smtClean="0"/>
              <a:t>family</a:t>
            </a:r>
            <a:r>
              <a:rPr lang="es-ES_tradnl" baseline="0" dirty="0" smtClean="0"/>
              <a:t> </a:t>
            </a:r>
            <a:r>
              <a:rPr lang="es-ES_tradnl" baseline="0" dirty="0" err="1" smtClean="0"/>
              <a:t>academic</a:t>
            </a:r>
            <a:r>
              <a:rPr lang="es-ES_tradnl" baseline="0" dirty="0" smtClean="0"/>
              <a:t> </a:t>
            </a:r>
            <a:r>
              <a:rPr lang="es-ES_tradnl" baseline="0" dirty="0" err="1" smtClean="0"/>
              <a:t>resources</a:t>
            </a:r>
            <a:r>
              <a:rPr lang="es-ES_tradnl" baseline="0" dirty="0" smtClean="0"/>
              <a:t>, and Connecticut </a:t>
            </a:r>
            <a:r>
              <a:rPr lang="es-ES_tradnl" baseline="0" dirty="0" err="1" smtClean="0"/>
              <a:t>because</a:t>
            </a:r>
            <a:r>
              <a:rPr lang="es-ES_tradnl" baseline="0" dirty="0" smtClean="0"/>
              <a:t> the performance of </a:t>
            </a:r>
            <a:r>
              <a:rPr lang="es-ES_tradnl" baseline="0" dirty="0" err="1" smtClean="0"/>
              <a:t>its</a:t>
            </a:r>
            <a:r>
              <a:rPr lang="es-ES_tradnl" baseline="0" dirty="0" smtClean="0"/>
              <a:t> </a:t>
            </a:r>
            <a:r>
              <a:rPr lang="es-ES_tradnl" baseline="0" dirty="0" err="1" smtClean="0"/>
              <a:t>students</a:t>
            </a:r>
            <a:r>
              <a:rPr lang="es-ES_tradnl" baseline="0" dirty="0" smtClean="0"/>
              <a:t> </a:t>
            </a:r>
            <a:r>
              <a:rPr lang="es-ES_tradnl" baseline="0" dirty="0" err="1" smtClean="0"/>
              <a:t>with</a:t>
            </a:r>
            <a:r>
              <a:rPr lang="es-ES_tradnl" baseline="0" dirty="0" smtClean="0"/>
              <a:t> </a:t>
            </a:r>
            <a:r>
              <a:rPr lang="es-ES_tradnl" baseline="0" dirty="0" err="1" smtClean="0"/>
              <a:t>few</a:t>
            </a:r>
            <a:r>
              <a:rPr lang="es-ES_tradnl" baseline="0" dirty="0" smtClean="0"/>
              <a:t> </a:t>
            </a:r>
            <a:r>
              <a:rPr lang="es-ES_tradnl" baseline="0" dirty="0" err="1" smtClean="0"/>
              <a:t>family</a:t>
            </a:r>
            <a:r>
              <a:rPr lang="es-ES_tradnl" baseline="0" dirty="0" smtClean="0"/>
              <a:t> </a:t>
            </a:r>
            <a:r>
              <a:rPr lang="es-ES_tradnl" baseline="0" dirty="0" err="1" smtClean="0"/>
              <a:t>academic</a:t>
            </a:r>
            <a:r>
              <a:rPr lang="es-ES_tradnl" baseline="0" dirty="0" smtClean="0"/>
              <a:t> </a:t>
            </a:r>
            <a:r>
              <a:rPr lang="es-ES_tradnl" baseline="0" dirty="0" err="1" smtClean="0"/>
              <a:t>resources</a:t>
            </a:r>
            <a:r>
              <a:rPr lang="es-ES_tradnl" baseline="0" dirty="0" smtClean="0"/>
              <a:t> has </a:t>
            </a:r>
            <a:r>
              <a:rPr lang="es-ES_tradnl" baseline="0" dirty="0" err="1" smtClean="0"/>
              <a:t>not</a:t>
            </a:r>
            <a:r>
              <a:rPr lang="es-ES_tradnl" baseline="0" dirty="0" smtClean="0"/>
              <a:t> </a:t>
            </a:r>
            <a:r>
              <a:rPr lang="es-ES_tradnl" baseline="0" dirty="0" err="1" smtClean="0"/>
              <a:t>improved</a:t>
            </a:r>
            <a:r>
              <a:rPr lang="es-ES_tradnl" baseline="0" dirty="0" smtClean="0"/>
              <a:t> </a:t>
            </a:r>
            <a:r>
              <a:rPr lang="es-ES_tradnl" baseline="0" dirty="0" err="1" smtClean="0"/>
              <a:t>since</a:t>
            </a:r>
            <a:r>
              <a:rPr lang="es-ES_tradnl" baseline="0" dirty="0" smtClean="0"/>
              <a:t> </a:t>
            </a:r>
            <a:r>
              <a:rPr lang="es-ES_tradnl" baseline="0" dirty="0" err="1" smtClean="0"/>
              <a:t>early</a:t>
            </a:r>
            <a:r>
              <a:rPr lang="es-ES_tradnl" baseline="0" dirty="0" smtClean="0"/>
              <a:t> in the ‘00s.</a:t>
            </a:r>
            <a:endParaRPr lang="es-ES_tradnl"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16</a:t>
            </a:fld>
            <a:endParaRPr lang="es-ES_tradnl"/>
          </a:p>
        </p:txBody>
      </p:sp>
    </p:spTree>
    <p:extLst>
      <p:ext uri="{BB962C8B-B14F-4D97-AF65-F5344CB8AC3E}">
        <p14:creationId xmlns:p14="http://schemas.microsoft.com/office/powerpoint/2010/main" val="916006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err="1" smtClean="0"/>
              <a:t>Take</a:t>
            </a:r>
            <a:r>
              <a:rPr lang="es-ES_tradnl" baseline="0" dirty="0" smtClean="0"/>
              <a:t> a look at </a:t>
            </a:r>
            <a:r>
              <a:rPr lang="es-ES_tradnl" baseline="0" dirty="0" err="1" smtClean="0"/>
              <a:t>states</a:t>
            </a:r>
            <a:r>
              <a:rPr lang="es-ES_tradnl" baseline="0" dirty="0" smtClean="0"/>
              <a:t> </a:t>
            </a:r>
            <a:r>
              <a:rPr lang="es-ES_tradnl" baseline="0" dirty="0" err="1" smtClean="0"/>
              <a:t>that</a:t>
            </a:r>
            <a:r>
              <a:rPr lang="es-ES_tradnl" baseline="0" dirty="0" smtClean="0"/>
              <a:t> </a:t>
            </a:r>
            <a:r>
              <a:rPr lang="es-ES_tradnl" baseline="0" dirty="0" err="1" smtClean="0"/>
              <a:t>had</a:t>
            </a:r>
            <a:r>
              <a:rPr lang="es-ES_tradnl" baseline="0" dirty="0" smtClean="0"/>
              <a:t> scores </a:t>
            </a:r>
            <a:r>
              <a:rPr lang="es-ES_tradnl" baseline="0" dirty="0" err="1" smtClean="0"/>
              <a:t>between</a:t>
            </a:r>
            <a:r>
              <a:rPr lang="es-ES_tradnl" baseline="0" dirty="0" smtClean="0"/>
              <a:t> 265 and 270 in 1996 </a:t>
            </a:r>
            <a:r>
              <a:rPr lang="es-ES_tradnl" baseline="0" dirty="0" err="1" smtClean="0"/>
              <a:t>for</a:t>
            </a:r>
            <a:r>
              <a:rPr lang="es-ES_tradnl" baseline="0" dirty="0" smtClean="0"/>
              <a:t> </a:t>
            </a:r>
            <a:r>
              <a:rPr lang="es-ES_tradnl" baseline="0" dirty="0" err="1" smtClean="0"/>
              <a:t>students</a:t>
            </a:r>
            <a:r>
              <a:rPr lang="es-ES_tradnl" baseline="0" dirty="0" smtClean="0"/>
              <a:t> </a:t>
            </a:r>
            <a:r>
              <a:rPr lang="es-ES_tradnl" baseline="0" dirty="0" err="1" smtClean="0"/>
              <a:t>whose</a:t>
            </a:r>
            <a:r>
              <a:rPr lang="es-ES_tradnl" baseline="0" dirty="0" smtClean="0"/>
              <a:t> </a:t>
            </a:r>
            <a:r>
              <a:rPr lang="es-ES_tradnl" baseline="0" dirty="0" err="1" smtClean="0"/>
              <a:t>mothers</a:t>
            </a:r>
            <a:r>
              <a:rPr lang="es-ES_tradnl" baseline="0" dirty="0" smtClean="0"/>
              <a:t> </a:t>
            </a:r>
            <a:r>
              <a:rPr lang="es-ES_tradnl" baseline="0" dirty="0" err="1" smtClean="0"/>
              <a:t>had</a:t>
            </a:r>
            <a:r>
              <a:rPr lang="es-ES_tradnl" baseline="0" dirty="0" smtClean="0"/>
              <a:t> no </a:t>
            </a:r>
            <a:r>
              <a:rPr lang="es-ES_tradnl" baseline="0" dirty="0" err="1" smtClean="0"/>
              <a:t>schooling</a:t>
            </a:r>
            <a:r>
              <a:rPr lang="es-ES_tradnl" baseline="0" dirty="0" smtClean="0"/>
              <a:t> </a:t>
            </a:r>
            <a:r>
              <a:rPr lang="es-ES_tradnl" baseline="0" dirty="0" err="1" smtClean="0"/>
              <a:t>beyond</a:t>
            </a:r>
            <a:r>
              <a:rPr lang="es-ES_tradnl" baseline="0" dirty="0" smtClean="0"/>
              <a:t> </a:t>
            </a:r>
            <a:r>
              <a:rPr lang="es-ES_tradnl" baseline="0" dirty="0" err="1" smtClean="0"/>
              <a:t>high</a:t>
            </a:r>
            <a:r>
              <a:rPr lang="es-ES_tradnl" baseline="0" dirty="0" smtClean="0"/>
              <a:t> </a:t>
            </a:r>
            <a:r>
              <a:rPr lang="es-ES_tradnl" baseline="0" dirty="0" err="1" smtClean="0"/>
              <a:t>school</a:t>
            </a:r>
            <a:r>
              <a:rPr lang="es-ES_tradnl" baseline="0" dirty="0" smtClean="0"/>
              <a:t>. The </a:t>
            </a:r>
            <a:r>
              <a:rPr lang="es-ES_tradnl" baseline="0" dirty="0" err="1" smtClean="0"/>
              <a:t>dot</a:t>
            </a:r>
            <a:r>
              <a:rPr lang="es-ES_tradnl" baseline="0" dirty="0" smtClean="0"/>
              <a:t> at the </a:t>
            </a:r>
            <a:r>
              <a:rPr lang="es-ES_tradnl" baseline="0" dirty="0" err="1" smtClean="0"/>
              <a:t>very</a:t>
            </a:r>
            <a:r>
              <a:rPr lang="es-ES_tradnl" baseline="0" dirty="0" smtClean="0"/>
              <a:t> top, Massachusetts, shows a </a:t>
            </a:r>
            <a:r>
              <a:rPr lang="es-ES_tradnl" baseline="0" dirty="0" err="1" smtClean="0"/>
              <a:t>gain</a:t>
            </a:r>
            <a:r>
              <a:rPr lang="es-ES_tradnl" baseline="0" dirty="0" smtClean="0"/>
              <a:t> of 18 NAEP </a:t>
            </a:r>
            <a:r>
              <a:rPr lang="es-ES_tradnl" baseline="0" dirty="0" err="1" smtClean="0"/>
              <a:t>scale</a:t>
            </a:r>
            <a:r>
              <a:rPr lang="es-ES_tradnl" baseline="0" dirty="0" smtClean="0"/>
              <a:t> </a:t>
            </a:r>
            <a:r>
              <a:rPr lang="es-ES_tradnl" baseline="0" dirty="0" err="1" smtClean="0"/>
              <a:t>points</a:t>
            </a:r>
            <a:r>
              <a:rPr lang="es-ES_tradnl" baseline="0" dirty="0" smtClean="0"/>
              <a:t> </a:t>
            </a:r>
            <a:r>
              <a:rPr lang="es-ES_tradnl" baseline="0" dirty="0" err="1" smtClean="0"/>
              <a:t>from</a:t>
            </a:r>
            <a:r>
              <a:rPr lang="es-ES_tradnl" baseline="0" dirty="0" smtClean="0"/>
              <a:t> 1996 </a:t>
            </a:r>
            <a:r>
              <a:rPr lang="es-ES_tradnl" baseline="0" dirty="0" err="1" smtClean="0"/>
              <a:t>to</a:t>
            </a:r>
            <a:r>
              <a:rPr lang="es-ES_tradnl" baseline="0" dirty="0" smtClean="0"/>
              <a:t> 2011. In </a:t>
            </a:r>
            <a:r>
              <a:rPr lang="es-ES_tradnl" baseline="0" dirty="0" err="1" smtClean="0"/>
              <a:t>contrast</a:t>
            </a:r>
            <a:r>
              <a:rPr lang="es-ES_tradnl" baseline="0" dirty="0" smtClean="0"/>
              <a:t>, Connecticut, </a:t>
            </a:r>
            <a:r>
              <a:rPr lang="es-ES_tradnl" baseline="0" dirty="0" err="1" smtClean="0"/>
              <a:t>where</a:t>
            </a:r>
            <a:r>
              <a:rPr lang="es-ES_tradnl" baseline="0" dirty="0" smtClean="0"/>
              <a:t> scores </a:t>
            </a:r>
            <a:r>
              <a:rPr lang="es-ES_tradnl" baseline="0" dirty="0" err="1" smtClean="0"/>
              <a:t>were</a:t>
            </a:r>
            <a:r>
              <a:rPr lang="es-ES_tradnl" baseline="0" dirty="0" smtClean="0"/>
              <a:t> similar </a:t>
            </a:r>
            <a:r>
              <a:rPr lang="es-ES_tradnl" baseline="0" dirty="0" err="1" smtClean="0"/>
              <a:t>to</a:t>
            </a:r>
            <a:r>
              <a:rPr lang="es-ES_tradnl" baseline="0" dirty="0" smtClean="0"/>
              <a:t> </a:t>
            </a:r>
            <a:r>
              <a:rPr lang="es-ES_tradnl" baseline="0" dirty="0" err="1" smtClean="0"/>
              <a:t>those</a:t>
            </a:r>
            <a:r>
              <a:rPr lang="es-ES_tradnl" baseline="0" dirty="0" smtClean="0"/>
              <a:t> of Massachusetts </a:t>
            </a:r>
            <a:r>
              <a:rPr lang="es-ES_tradnl" baseline="0" dirty="0" err="1" smtClean="0"/>
              <a:t>for</a:t>
            </a:r>
            <a:r>
              <a:rPr lang="es-ES_tradnl" baseline="0" dirty="0" smtClean="0"/>
              <a:t> </a:t>
            </a:r>
            <a:r>
              <a:rPr lang="es-ES_tradnl" baseline="0" dirty="0" err="1" smtClean="0"/>
              <a:t>such</a:t>
            </a:r>
            <a:r>
              <a:rPr lang="es-ES_tradnl" baseline="0" dirty="0" smtClean="0"/>
              <a:t> </a:t>
            </a:r>
            <a:r>
              <a:rPr lang="es-ES_tradnl" baseline="0" dirty="0" err="1" smtClean="0"/>
              <a:t>students</a:t>
            </a:r>
            <a:r>
              <a:rPr lang="es-ES_tradnl" baseline="0" dirty="0" smtClean="0"/>
              <a:t>, </a:t>
            </a:r>
            <a:r>
              <a:rPr lang="es-ES_tradnl" baseline="0" dirty="0" err="1" smtClean="0"/>
              <a:t>gained</a:t>
            </a:r>
            <a:r>
              <a:rPr lang="es-ES_tradnl" baseline="0" dirty="0" smtClean="0"/>
              <a:t> </a:t>
            </a:r>
            <a:r>
              <a:rPr lang="es-ES_tradnl" baseline="0" dirty="0" err="1" smtClean="0"/>
              <a:t>only</a:t>
            </a:r>
            <a:r>
              <a:rPr lang="es-ES_tradnl" baseline="0" dirty="0" smtClean="0"/>
              <a:t> 4 </a:t>
            </a:r>
            <a:r>
              <a:rPr lang="es-ES_tradnl" baseline="0" dirty="0" err="1" smtClean="0"/>
              <a:t>points</a:t>
            </a:r>
            <a:r>
              <a:rPr lang="es-ES_tradnl" baseline="0" dirty="0" smtClean="0"/>
              <a:t>.   </a:t>
            </a:r>
            <a:r>
              <a:rPr lang="es-ES_tradnl" baseline="0" dirty="0" err="1" smtClean="0"/>
              <a:t>Or</a:t>
            </a:r>
            <a:r>
              <a:rPr lang="es-ES_tradnl" baseline="0" dirty="0" smtClean="0"/>
              <a:t> </a:t>
            </a:r>
            <a:r>
              <a:rPr lang="es-ES_tradnl" baseline="0" dirty="0" err="1" smtClean="0"/>
              <a:t>take</a:t>
            </a:r>
            <a:r>
              <a:rPr lang="es-ES_tradnl" baseline="0" dirty="0" smtClean="0"/>
              <a:t> a look at </a:t>
            </a:r>
            <a:r>
              <a:rPr lang="es-ES_tradnl" baseline="0" dirty="0" err="1" smtClean="0"/>
              <a:t>states</a:t>
            </a:r>
            <a:r>
              <a:rPr lang="es-ES_tradnl" baseline="0" dirty="0" smtClean="0"/>
              <a:t> </a:t>
            </a:r>
            <a:r>
              <a:rPr lang="es-ES_tradnl" baseline="0" dirty="0" err="1" smtClean="0"/>
              <a:t>that</a:t>
            </a:r>
            <a:r>
              <a:rPr lang="es-ES_tradnl" baseline="0" dirty="0" smtClean="0"/>
              <a:t> </a:t>
            </a:r>
            <a:r>
              <a:rPr lang="es-ES_tradnl" baseline="0" dirty="0" err="1" smtClean="0"/>
              <a:t>had</a:t>
            </a:r>
            <a:r>
              <a:rPr lang="es-ES_tradnl" baseline="0" dirty="0" smtClean="0"/>
              <a:t> scores </a:t>
            </a:r>
            <a:r>
              <a:rPr lang="es-ES_tradnl" baseline="0" dirty="0" err="1" smtClean="0"/>
              <a:t>between</a:t>
            </a:r>
            <a:r>
              <a:rPr lang="es-ES_tradnl" baseline="0" dirty="0" smtClean="0"/>
              <a:t> 275 and 280 in 1996. </a:t>
            </a:r>
            <a:r>
              <a:rPr lang="es-ES_tradnl" baseline="0" dirty="0" err="1" smtClean="0"/>
              <a:t>It</a:t>
            </a:r>
            <a:r>
              <a:rPr lang="es-ES_tradnl" baseline="0" dirty="0" smtClean="0"/>
              <a:t> </a:t>
            </a:r>
            <a:r>
              <a:rPr lang="es-ES_tradnl" baseline="0" dirty="0" err="1" smtClean="0"/>
              <a:t>is</a:t>
            </a:r>
            <a:r>
              <a:rPr lang="es-ES_tradnl" baseline="0" dirty="0" smtClean="0"/>
              <a:t> </a:t>
            </a:r>
            <a:r>
              <a:rPr lang="es-ES_tradnl" baseline="0" dirty="0" err="1" smtClean="0"/>
              <a:t>to</a:t>
            </a:r>
            <a:r>
              <a:rPr lang="es-ES_tradnl" baseline="0" dirty="0" smtClean="0"/>
              <a:t> be </a:t>
            </a:r>
            <a:r>
              <a:rPr lang="es-ES_tradnl" baseline="0" dirty="0" err="1" smtClean="0"/>
              <a:t>expected</a:t>
            </a:r>
            <a:r>
              <a:rPr lang="es-ES_tradnl" baseline="0" dirty="0" smtClean="0"/>
              <a:t> </a:t>
            </a:r>
            <a:r>
              <a:rPr lang="es-ES_tradnl" baseline="0" dirty="0" err="1" smtClean="0"/>
              <a:t>that</a:t>
            </a:r>
            <a:r>
              <a:rPr lang="es-ES_tradnl" baseline="0" dirty="0" smtClean="0"/>
              <a:t> </a:t>
            </a:r>
            <a:r>
              <a:rPr lang="es-ES_tradnl" baseline="0" dirty="0" err="1" smtClean="0"/>
              <a:t>such</a:t>
            </a:r>
            <a:r>
              <a:rPr lang="es-ES_tradnl" baseline="0" dirty="0" smtClean="0"/>
              <a:t> </a:t>
            </a:r>
            <a:r>
              <a:rPr lang="es-ES_tradnl" baseline="0" dirty="0" err="1" smtClean="0"/>
              <a:t>states</a:t>
            </a:r>
            <a:r>
              <a:rPr lang="es-ES_tradnl" baseline="0" dirty="0" smtClean="0"/>
              <a:t> </a:t>
            </a:r>
            <a:r>
              <a:rPr lang="es-ES_tradnl" baseline="0" dirty="0" err="1" smtClean="0"/>
              <a:t>would</a:t>
            </a:r>
            <a:r>
              <a:rPr lang="es-ES_tradnl" baseline="0" dirty="0" smtClean="0"/>
              <a:t> </a:t>
            </a:r>
            <a:r>
              <a:rPr lang="es-ES_tradnl" baseline="0" dirty="0" err="1" smtClean="0"/>
              <a:t>likely</a:t>
            </a:r>
            <a:r>
              <a:rPr lang="es-ES_tradnl" baseline="0" dirty="0" smtClean="0"/>
              <a:t> </a:t>
            </a:r>
            <a:r>
              <a:rPr lang="es-ES_tradnl" baseline="0" dirty="0" err="1" smtClean="0"/>
              <a:t>make</a:t>
            </a:r>
            <a:r>
              <a:rPr lang="es-ES_tradnl" baseline="0" dirty="0" smtClean="0"/>
              <a:t> </a:t>
            </a:r>
            <a:r>
              <a:rPr lang="es-ES_tradnl" baseline="0" dirty="0" err="1" smtClean="0"/>
              <a:t>smaller</a:t>
            </a:r>
            <a:r>
              <a:rPr lang="es-ES_tradnl" baseline="0" dirty="0" smtClean="0"/>
              <a:t> </a:t>
            </a:r>
            <a:r>
              <a:rPr lang="es-ES_tradnl" baseline="0" dirty="0" err="1" smtClean="0"/>
              <a:t>gains</a:t>
            </a:r>
            <a:r>
              <a:rPr lang="es-ES_tradnl" baseline="0" dirty="0" smtClean="0"/>
              <a:t> </a:t>
            </a:r>
            <a:r>
              <a:rPr lang="es-ES_tradnl" baseline="0" dirty="0" err="1" smtClean="0"/>
              <a:t>than</a:t>
            </a:r>
            <a:r>
              <a:rPr lang="es-ES_tradnl" baseline="0" dirty="0" smtClean="0"/>
              <a:t> </a:t>
            </a:r>
            <a:r>
              <a:rPr lang="es-ES_tradnl" baseline="0" dirty="0" err="1" smtClean="0"/>
              <a:t>states</a:t>
            </a:r>
            <a:r>
              <a:rPr lang="es-ES_tradnl" baseline="0" dirty="0" smtClean="0"/>
              <a:t> </a:t>
            </a:r>
            <a:r>
              <a:rPr lang="es-ES_tradnl" baseline="0" dirty="0" err="1" smtClean="0"/>
              <a:t>that</a:t>
            </a:r>
            <a:r>
              <a:rPr lang="es-ES_tradnl" baseline="0" dirty="0" smtClean="0"/>
              <a:t> </a:t>
            </a:r>
            <a:r>
              <a:rPr lang="es-ES_tradnl" baseline="0" dirty="0" err="1" smtClean="0"/>
              <a:t>started</a:t>
            </a:r>
            <a:r>
              <a:rPr lang="es-ES_tradnl" baseline="0" dirty="0" smtClean="0"/>
              <a:t> </a:t>
            </a:r>
            <a:r>
              <a:rPr lang="es-ES_tradnl" baseline="0" dirty="0" err="1" smtClean="0"/>
              <a:t>out</a:t>
            </a:r>
            <a:r>
              <a:rPr lang="es-ES_tradnl" baseline="0" dirty="0" smtClean="0"/>
              <a:t> </a:t>
            </a:r>
            <a:r>
              <a:rPr lang="es-ES_tradnl" baseline="0" dirty="0" err="1" smtClean="0"/>
              <a:t>with</a:t>
            </a:r>
            <a:r>
              <a:rPr lang="es-ES_tradnl" baseline="0" dirty="0" smtClean="0"/>
              <a:t> </a:t>
            </a:r>
            <a:r>
              <a:rPr lang="es-ES_tradnl" baseline="0" dirty="0" err="1" smtClean="0"/>
              <a:t>lower</a:t>
            </a:r>
            <a:r>
              <a:rPr lang="es-ES_tradnl" baseline="0" dirty="0" smtClean="0"/>
              <a:t> scores, </a:t>
            </a:r>
            <a:r>
              <a:rPr lang="es-ES_tradnl" baseline="0" dirty="0" err="1" smtClean="0"/>
              <a:t>but</a:t>
            </a:r>
            <a:r>
              <a:rPr lang="es-ES_tradnl" baseline="0" dirty="0" smtClean="0"/>
              <a:t> the decline in scores </a:t>
            </a:r>
            <a:r>
              <a:rPr lang="es-ES_tradnl" baseline="0" dirty="0" err="1" smtClean="0"/>
              <a:t>for</a:t>
            </a:r>
            <a:r>
              <a:rPr lang="es-ES_tradnl" baseline="0" dirty="0" smtClean="0"/>
              <a:t> </a:t>
            </a:r>
            <a:r>
              <a:rPr lang="es-ES_tradnl" baseline="0" dirty="0" err="1" smtClean="0"/>
              <a:t>states</a:t>
            </a:r>
            <a:r>
              <a:rPr lang="es-ES_tradnl" baseline="0" dirty="0" smtClean="0"/>
              <a:t> </a:t>
            </a:r>
            <a:r>
              <a:rPr lang="es-ES_tradnl" baseline="0" dirty="0" err="1" smtClean="0"/>
              <a:t>like</a:t>
            </a:r>
            <a:r>
              <a:rPr lang="es-ES_tradnl" baseline="0" dirty="0" smtClean="0"/>
              <a:t> </a:t>
            </a:r>
            <a:r>
              <a:rPr lang="es-ES_tradnl" baseline="0" dirty="0" err="1" smtClean="0"/>
              <a:t>Wisconisn</a:t>
            </a:r>
            <a:r>
              <a:rPr lang="es-ES_tradnl" baseline="0" dirty="0" smtClean="0"/>
              <a:t> and Nebraska, holding </a:t>
            </a:r>
            <a:r>
              <a:rPr lang="es-ES_tradnl" baseline="0" dirty="0" err="1" smtClean="0"/>
              <a:t>family</a:t>
            </a:r>
            <a:r>
              <a:rPr lang="es-ES_tradnl" baseline="0" dirty="0" smtClean="0"/>
              <a:t> </a:t>
            </a:r>
            <a:r>
              <a:rPr lang="es-ES_tradnl" baseline="0" dirty="0" err="1" smtClean="0"/>
              <a:t>academic</a:t>
            </a:r>
            <a:r>
              <a:rPr lang="es-ES_tradnl" baseline="0" dirty="0" smtClean="0"/>
              <a:t> </a:t>
            </a:r>
            <a:r>
              <a:rPr lang="es-ES_tradnl" baseline="0" dirty="0" err="1" smtClean="0"/>
              <a:t>resources</a:t>
            </a:r>
            <a:r>
              <a:rPr lang="es-ES_tradnl" baseline="0" dirty="0" smtClean="0"/>
              <a:t> </a:t>
            </a:r>
            <a:r>
              <a:rPr lang="es-ES_tradnl" baseline="0" dirty="0" err="1" smtClean="0"/>
              <a:t>constant</a:t>
            </a:r>
            <a:r>
              <a:rPr lang="es-ES_tradnl" baseline="0" dirty="0" smtClean="0"/>
              <a:t>, </a:t>
            </a:r>
            <a:r>
              <a:rPr lang="es-ES_tradnl" baseline="0" dirty="0" err="1" smtClean="0"/>
              <a:t>needs</a:t>
            </a:r>
            <a:r>
              <a:rPr lang="es-ES_tradnl" baseline="0" dirty="0" smtClean="0"/>
              <a:t> </a:t>
            </a:r>
            <a:r>
              <a:rPr lang="es-ES_tradnl" baseline="0" dirty="0" err="1" smtClean="0"/>
              <a:t>explanation</a:t>
            </a:r>
            <a:r>
              <a:rPr lang="es-ES_tradnl" baseline="0" dirty="0" smtClean="0"/>
              <a:t>.</a:t>
            </a:r>
            <a:endParaRPr lang="es-ES_tradnl"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17</a:t>
            </a:fld>
            <a:endParaRPr lang="es-ES_tradnl"/>
          </a:p>
        </p:txBody>
      </p:sp>
    </p:spTree>
    <p:extLst>
      <p:ext uri="{BB962C8B-B14F-4D97-AF65-F5344CB8AC3E}">
        <p14:creationId xmlns:p14="http://schemas.microsoft.com/office/powerpoint/2010/main" val="11522524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if anything, do the states in each of these categories have in common? Do they have similar curricula, common trends in funding, common trends in the share of students in this category (lower F.A.R.)? This is a subject for further investigation. </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18</a:t>
            </a:fld>
            <a:endParaRPr lang="es-ES_tradnl"/>
          </a:p>
        </p:txBody>
      </p:sp>
    </p:spTree>
    <p:extLst>
      <p:ext uri="{BB962C8B-B14F-4D97-AF65-F5344CB8AC3E}">
        <p14:creationId xmlns:p14="http://schemas.microsoft.com/office/powerpoint/2010/main" val="15029905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list of states making great (or small) gains for students whose families have high F.A.R. is very similar to the list of states making great (or small) gains for students whose families</a:t>
            </a:r>
            <a:r>
              <a:rPr lang="en-US" baseline="0" dirty="0" smtClean="0"/>
              <a:t> have few F.A.R. </a:t>
            </a:r>
            <a:r>
              <a:rPr lang="en-US" dirty="0" smtClean="0"/>
              <a:t>Of particular interest would be states that made great (or</a:t>
            </a:r>
            <a:r>
              <a:rPr lang="en-US" baseline="0" dirty="0" smtClean="0"/>
              <a:t> small) gains for students with few family academic resources that were dissimilar to the gains for students with great academic resources., Arizona, Delaware, and Utah are such states, and they are of particular importance for further study.</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19</a:t>
            </a:fld>
            <a:endParaRPr lang="es-ES_tradnl"/>
          </a:p>
        </p:txBody>
      </p:sp>
    </p:spTree>
    <p:extLst>
      <p:ext uri="{BB962C8B-B14F-4D97-AF65-F5344CB8AC3E}">
        <p14:creationId xmlns:p14="http://schemas.microsoft.com/office/powerpoint/2010/main" val="3800102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err="1" smtClean="0"/>
              <a:t>Surprisingly</a:t>
            </a:r>
            <a:r>
              <a:rPr lang="es-ES_tradnl" dirty="0" smtClean="0"/>
              <a:t>,</a:t>
            </a:r>
            <a:r>
              <a:rPr lang="es-ES_tradnl" baseline="0" dirty="0" smtClean="0"/>
              <a:t> the test score gap </a:t>
            </a:r>
            <a:r>
              <a:rPr lang="es-ES_tradnl" baseline="0" dirty="0" err="1" smtClean="0"/>
              <a:t>between</a:t>
            </a:r>
            <a:r>
              <a:rPr lang="es-ES_tradnl" baseline="0" dirty="0" smtClean="0"/>
              <a:t> </a:t>
            </a:r>
            <a:r>
              <a:rPr lang="es-ES_tradnl" baseline="0" dirty="0" err="1" smtClean="0"/>
              <a:t>children</a:t>
            </a:r>
            <a:r>
              <a:rPr lang="es-ES_tradnl" baseline="0" dirty="0" smtClean="0"/>
              <a:t> </a:t>
            </a:r>
            <a:r>
              <a:rPr lang="es-ES_tradnl" baseline="0" dirty="0" err="1" smtClean="0"/>
              <a:t>with</a:t>
            </a:r>
            <a:r>
              <a:rPr lang="es-ES_tradnl" baseline="0" dirty="0" smtClean="0"/>
              <a:t> more and </a:t>
            </a:r>
            <a:r>
              <a:rPr lang="es-ES_tradnl" baseline="0" dirty="0" err="1" smtClean="0"/>
              <a:t>fewer</a:t>
            </a:r>
            <a:r>
              <a:rPr lang="es-ES_tradnl" baseline="0" dirty="0" smtClean="0"/>
              <a:t> </a:t>
            </a:r>
            <a:r>
              <a:rPr lang="es-ES_tradnl" baseline="0" dirty="0" err="1" smtClean="0"/>
              <a:t>academic</a:t>
            </a:r>
            <a:r>
              <a:rPr lang="es-ES_tradnl" baseline="0" dirty="0" smtClean="0"/>
              <a:t> </a:t>
            </a:r>
            <a:r>
              <a:rPr lang="es-ES_tradnl" baseline="0" dirty="0" err="1" smtClean="0"/>
              <a:t>resources</a:t>
            </a:r>
            <a:r>
              <a:rPr lang="es-ES_tradnl" baseline="0" dirty="0" smtClean="0"/>
              <a:t> </a:t>
            </a:r>
            <a:r>
              <a:rPr lang="es-ES_tradnl" baseline="0" dirty="0" err="1" smtClean="0"/>
              <a:t>was</a:t>
            </a:r>
            <a:r>
              <a:rPr lang="es-ES_tradnl" baseline="0" dirty="0" smtClean="0"/>
              <a:t> </a:t>
            </a:r>
            <a:r>
              <a:rPr lang="es-ES_tradnl" baseline="0" dirty="0" err="1" smtClean="0"/>
              <a:t>not</a:t>
            </a:r>
            <a:r>
              <a:rPr lang="es-ES_tradnl" baseline="0" dirty="0" smtClean="0"/>
              <a:t> </a:t>
            </a:r>
            <a:r>
              <a:rPr lang="es-ES_tradnl" baseline="0" dirty="0" err="1" smtClean="0"/>
              <a:t>greater</a:t>
            </a:r>
            <a:r>
              <a:rPr lang="es-ES_tradnl" baseline="0" dirty="0" smtClean="0"/>
              <a:t> in </a:t>
            </a:r>
            <a:r>
              <a:rPr lang="es-ES_tradnl" baseline="0" dirty="0" err="1" smtClean="0"/>
              <a:t>the</a:t>
            </a:r>
            <a:r>
              <a:rPr lang="es-ES_tradnl" baseline="0" dirty="0" smtClean="0"/>
              <a:t> U.S </a:t>
            </a:r>
            <a:r>
              <a:rPr lang="es-ES_tradnl" baseline="0" dirty="0" err="1" smtClean="0"/>
              <a:t>than</a:t>
            </a:r>
            <a:r>
              <a:rPr lang="es-ES_tradnl" baseline="0" dirty="0" smtClean="0"/>
              <a:t> in </a:t>
            </a:r>
            <a:r>
              <a:rPr lang="es-ES_tradnl" baseline="0" dirty="0" err="1" smtClean="0"/>
              <a:t>most</a:t>
            </a:r>
            <a:r>
              <a:rPr lang="es-ES_tradnl" baseline="0" dirty="0" smtClean="0"/>
              <a:t> </a:t>
            </a:r>
            <a:r>
              <a:rPr lang="es-ES_tradnl" baseline="0" dirty="0" err="1" smtClean="0"/>
              <a:t>other</a:t>
            </a:r>
            <a:r>
              <a:rPr lang="es-ES_tradnl" baseline="0" dirty="0" smtClean="0"/>
              <a:t> </a:t>
            </a:r>
            <a:r>
              <a:rPr lang="es-ES_tradnl" baseline="0" dirty="0" err="1" smtClean="0"/>
              <a:t>countries</a:t>
            </a:r>
            <a:r>
              <a:rPr lang="es-ES_tradnl" baseline="0" dirty="0" smtClean="0"/>
              <a:t> (</a:t>
            </a:r>
            <a:r>
              <a:rPr lang="es-ES_tradnl" baseline="0" dirty="0" err="1" smtClean="0"/>
              <a:t>Finland</a:t>
            </a:r>
            <a:r>
              <a:rPr lang="es-ES_tradnl" baseline="0" dirty="0" smtClean="0"/>
              <a:t> </a:t>
            </a:r>
            <a:r>
              <a:rPr lang="es-ES_tradnl" baseline="0" dirty="0" err="1" smtClean="0"/>
              <a:t>was</a:t>
            </a:r>
            <a:r>
              <a:rPr lang="es-ES_tradnl" baseline="0" dirty="0" smtClean="0"/>
              <a:t> </a:t>
            </a:r>
            <a:r>
              <a:rPr lang="es-ES_tradnl" baseline="0" dirty="0" err="1" smtClean="0"/>
              <a:t>an</a:t>
            </a:r>
            <a:r>
              <a:rPr lang="es-ES_tradnl" baseline="0" dirty="0" smtClean="0"/>
              <a:t> </a:t>
            </a:r>
            <a:r>
              <a:rPr lang="es-ES_tradnl" baseline="0" dirty="0" err="1" smtClean="0"/>
              <a:t>exception</a:t>
            </a:r>
            <a:r>
              <a:rPr lang="es-ES_tradnl" baseline="0" dirty="0" smtClean="0"/>
              <a:t>) </a:t>
            </a:r>
            <a:r>
              <a:rPr lang="es-ES_tradnl" baseline="0" dirty="0" err="1" smtClean="0"/>
              <a:t>we</a:t>
            </a:r>
            <a:r>
              <a:rPr lang="es-ES_tradnl" baseline="0" dirty="0" smtClean="0"/>
              <a:t> </a:t>
            </a:r>
            <a:r>
              <a:rPr lang="es-ES_tradnl" baseline="0" dirty="0" err="1" smtClean="0"/>
              <a:t>examined</a:t>
            </a:r>
            <a:r>
              <a:rPr lang="es-ES_tradnl" baseline="0" dirty="0" smtClean="0"/>
              <a:t>. In </a:t>
            </a:r>
            <a:r>
              <a:rPr lang="es-ES_tradnl" baseline="0" dirty="0" err="1" smtClean="0"/>
              <a:t>fact</a:t>
            </a:r>
            <a:r>
              <a:rPr lang="es-ES_tradnl" baseline="0" dirty="0" smtClean="0"/>
              <a:t>, </a:t>
            </a:r>
            <a:r>
              <a:rPr lang="es-ES_tradnl" baseline="0" dirty="0" err="1" smtClean="0"/>
              <a:t>on</a:t>
            </a:r>
            <a:r>
              <a:rPr lang="es-ES_tradnl" baseline="0" dirty="0" smtClean="0"/>
              <a:t> the </a:t>
            </a:r>
            <a:r>
              <a:rPr lang="es-ES_tradnl" baseline="0" dirty="0" err="1" smtClean="0"/>
              <a:t>measure</a:t>
            </a:r>
            <a:r>
              <a:rPr lang="es-ES_tradnl" baseline="0" dirty="0" smtClean="0"/>
              <a:t> </a:t>
            </a:r>
            <a:r>
              <a:rPr lang="es-ES_tradnl" baseline="0" dirty="0" err="1" smtClean="0"/>
              <a:t>we</a:t>
            </a:r>
            <a:r>
              <a:rPr lang="es-ES_tradnl" baseline="0" dirty="0" smtClean="0"/>
              <a:t> </a:t>
            </a:r>
            <a:r>
              <a:rPr lang="es-ES_tradnl" baseline="0" dirty="0" err="1" smtClean="0"/>
              <a:t>used</a:t>
            </a:r>
            <a:r>
              <a:rPr lang="es-ES_tradnl" baseline="0" dirty="0" smtClean="0"/>
              <a:t>, the gap </a:t>
            </a:r>
            <a:r>
              <a:rPr lang="es-ES_tradnl" baseline="0" dirty="0" err="1" smtClean="0"/>
              <a:t>was</a:t>
            </a:r>
            <a:r>
              <a:rPr lang="es-ES_tradnl" baseline="0" dirty="0" smtClean="0"/>
              <a:t> </a:t>
            </a:r>
            <a:r>
              <a:rPr lang="es-ES_tradnl" baseline="0" dirty="0" err="1" smtClean="0"/>
              <a:t>smaller</a:t>
            </a:r>
            <a:r>
              <a:rPr lang="es-ES_tradnl" baseline="0" dirty="0" smtClean="0"/>
              <a:t> in the U.S. </a:t>
            </a:r>
            <a:r>
              <a:rPr lang="es-ES_tradnl" baseline="0" dirty="0" err="1" smtClean="0"/>
              <a:t>than</a:t>
            </a:r>
            <a:r>
              <a:rPr lang="es-ES_tradnl" baseline="0" dirty="0" smtClean="0"/>
              <a:t> in the similar post industrial </a:t>
            </a:r>
            <a:r>
              <a:rPr lang="es-ES_tradnl" baseline="0" dirty="0" err="1" smtClean="0"/>
              <a:t>countries</a:t>
            </a:r>
            <a:r>
              <a:rPr lang="es-ES_tradnl" baseline="0" dirty="0" smtClean="0"/>
              <a:t> </a:t>
            </a:r>
            <a:r>
              <a:rPr lang="es-ES_tradnl" baseline="0" dirty="0" err="1" smtClean="0"/>
              <a:t>we</a:t>
            </a:r>
            <a:r>
              <a:rPr lang="es-ES_tradnl" baseline="0" dirty="0" smtClean="0"/>
              <a:t> </a:t>
            </a:r>
            <a:r>
              <a:rPr lang="es-ES_tradnl" baseline="0" dirty="0" err="1" smtClean="0"/>
              <a:t>examined</a:t>
            </a:r>
            <a:r>
              <a:rPr lang="es-ES_tradnl" baseline="0" dirty="0" smtClean="0"/>
              <a:t>.</a:t>
            </a:r>
            <a:endParaRPr lang="es-ES_tradnl"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2</a:t>
            </a:fld>
            <a:endParaRPr lang="es-ES_tradnl"/>
          </a:p>
        </p:txBody>
      </p:sp>
    </p:spTree>
    <p:extLst>
      <p:ext uri="{BB962C8B-B14F-4D97-AF65-F5344CB8AC3E}">
        <p14:creationId xmlns:p14="http://schemas.microsoft.com/office/powerpoint/2010/main" val="19573043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States that began with low</a:t>
            </a:r>
            <a:r>
              <a:rPr lang="en-US" baseline="0" dirty="0" smtClean="0"/>
              <a:t> scores and made little progress include: Alabama, West Virginia, New Mexico.</a:t>
            </a:r>
          </a:p>
          <a:p>
            <a:r>
              <a:rPr lang="en-US" baseline="0" dirty="0" smtClean="0"/>
              <a:t>States that began with high scores and made little progress include: Iowa, Nebraska, and Maine.</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20</a:t>
            </a:fld>
            <a:endParaRPr lang="es-ES_tradnl"/>
          </a:p>
        </p:txBody>
      </p:sp>
    </p:spTree>
    <p:extLst>
      <p:ext uri="{BB962C8B-B14F-4D97-AF65-F5344CB8AC3E}">
        <p14:creationId xmlns:p14="http://schemas.microsoft.com/office/powerpoint/2010/main" val="1957828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21</a:t>
            </a:fld>
            <a:endParaRPr lang="es-ES_tradnl"/>
          </a:p>
        </p:txBody>
      </p:sp>
    </p:spTree>
    <p:extLst>
      <p:ext uri="{BB962C8B-B14F-4D97-AF65-F5344CB8AC3E}">
        <p14:creationId xmlns:p14="http://schemas.microsoft.com/office/powerpoint/2010/main" val="39318933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22</a:t>
            </a:fld>
            <a:endParaRPr lang="es-ES_tradnl"/>
          </a:p>
        </p:txBody>
      </p:sp>
    </p:spTree>
    <p:extLst>
      <p:ext uri="{BB962C8B-B14F-4D97-AF65-F5344CB8AC3E}">
        <p14:creationId xmlns:p14="http://schemas.microsoft.com/office/powerpoint/2010/main" val="2102585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sz="1200" kern="1200" dirty="0" err="1" smtClean="0">
                <a:solidFill>
                  <a:schemeClr val="tx1"/>
                </a:solidFill>
                <a:latin typeface="+mn-lt"/>
                <a:ea typeface="+mn-ea"/>
                <a:cs typeface="+mn-cs"/>
              </a:rPr>
              <a:t>Because</a:t>
            </a:r>
            <a:r>
              <a:rPr lang="es-ES_tradnl" sz="1200" kern="1200" dirty="0" smtClean="0">
                <a:solidFill>
                  <a:schemeClr val="tx1"/>
                </a:solidFill>
                <a:latin typeface="+mn-lt"/>
                <a:ea typeface="+mn-ea"/>
                <a:cs typeface="+mn-cs"/>
              </a:rPr>
              <a:t> the PISA </a:t>
            </a:r>
            <a:r>
              <a:rPr lang="es-ES_tradnl" sz="1200" kern="1200" dirty="0" err="1" smtClean="0">
                <a:solidFill>
                  <a:schemeClr val="tx1"/>
                </a:solidFill>
                <a:latin typeface="+mn-lt"/>
                <a:ea typeface="+mn-ea"/>
                <a:cs typeface="+mn-cs"/>
              </a:rPr>
              <a:t>math</a:t>
            </a:r>
            <a:r>
              <a:rPr lang="es-ES_tradnl" sz="1200" kern="1200" dirty="0" smtClean="0">
                <a:solidFill>
                  <a:schemeClr val="tx1"/>
                </a:solidFill>
                <a:latin typeface="+mn-lt"/>
                <a:ea typeface="+mn-ea"/>
                <a:cs typeface="+mn-cs"/>
              </a:rPr>
              <a:t> test </a:t>
            </a:r>
            <a:r>
              <a:rPr lang="es-ES_tradnl" sz="1200" kern="1200" dirty="0" err="1" smtClean="0">
                <a:solidFill>
                  <a:schemeClr val="tx1"/>
                </a:solidFill>
                <a:latin typeface="+mn-lt"/>
                <a:ea typeface="+mn-ea"/>
                <a:cs typeface="+mn-cs"/>
              </a:rPr>
              <a:t>involves</a:t>
            </a:r>
            <a:r>
              <a:rPr lang="es-ES_tradnl" sz="1200" kern="1200" dirty="0" smtClean="0">
                <a:solidFill>
                  <a:schemeClr val="tx1"/>
                </a:solidFill>
                <a:latin typeface="+mn-lt"/>
                <a:ea typeface="+mn-ea"/>
                <a:cs typeface="+mn-cs"/>
              </a:rPr>
              <a:t> more </a:t>
            </a:r>
            <a:r>
              <a:rPr lang="es-ES_tradnl" sz="1200" kern="1200" dirty="0" err="1" smtClean="0">
                <a:solidFill>
                  <a:schemeClr val="tx1"/>
                </a:solidFill>
                <a:latin typeface="+mn-lt"/>
                <a:ea typeface="+mn-ea"/>
                <a:cs typeface="+mn-cs"/>
              </a:rPr>
              <a:t>application-type</a:t>
            </a:r>
            <a:r>
              <a:rPr lang="es-ES_tradnl" sz="1200" kern="1200" dirty="0" smtClean="0">
                <a:solidFill>
                  <a:schemeClr val="tx1"/>
                </a:solidFill>
                <a:latin typeface="+mn-lt"/>
                <a:ea typeface="+mn-ea"/>
                <a:cs typeface="+mn-cs"/>
              </a:rPr>
              <a:t> </a:t>
            </a:r>
            <a:r>
              <a:rPr lang="es-ES_tradnl" sz="1200" kern="1200" dirty="0" err="1" smtClean="0">
                <a:solidFill>
                  <a:schemeClr val="tx1"/>
                </a:solidFill>
                <a:latin typeface="+mn-lt"/>
                <a:ea typeface="+mn-ea"/>
                <a:cs typeface="+mn-cs"/>
              </a:rPr>
              <a:t>questions</a:t>
            </a:r>
            <a:r>
              <a:rPr lang="es-ES_tradnl" sz="1200" kern="1200" dirty="0" smtClean="0">
                <a:solidFill>
                  <a:schemeClr val="tx1"/>
                </a:solidFill>
                <a:latin typeface="+mn-lt"/>
                <a:ea typeface="+mn-ea"/>
                <a:cs typeface="+mn-cs"/>
              </a:rPr>
              <a:t>, the PISA </a:t>
            </a:r>
            <a:r>
              <a:rPr lang="es-ES_tradnl" sz="1200" kern="1200" dirty="0" err="1" smtClean="0">
                <a:solidFill>
                  <a:schemeClr val="tx1"/>
                </a:solidFill>
                <a:latin typeface="+mn-lt"/>
                <a:ea typeface="+mn-ea"/>
                <a:cs typeface="+mn-cs"/>
              </a:rPr>
              <a:t>math</a:t>
            </a:r>
            <a:r>
              <a:rPr lang="es-ES_tradnl" sz="1200" kern="1200" dirty="0" smtClean="0">
                <a:solidFill>
                  <a:schemeClr val="tx1"/>
                </a:solidFill>
                <a:latin typeface="+mn-lt"/>
                <a:ea typeface="+mn-ea"/>
                <a:cs typeface="+mn-cs"/>
              </a:rPr>
              <a:t> test </a:t>
            </a:r>
            <a:r>
              <a:rPr lang="es-ES_tradnl" sz="1200" kern="1200" dirty="0" err="1" smtClean="0">
                <a:solidFill>
                  <a:schemeClr val="tx1"/>
                </a:solidFill>
                <a:latin typeface="+mn-lt"/>
                <a:ea typeface="+mn-ea"/>
                <a:cs typeface="+mn-cs"/>
              </a:rPr>
              <a:t>is</a:t>
            </a:r>
            <a:r>
              <a:rPr lang="es-ES_tradnl" sz="1200" kern="1200" dirty="0" smtClean="0">
                <a:solidFill>
                  <a:schemeClr val="tx1"/>
                </a:solidFill>
                <a:latin typeface="+mn-lt"/>
                <a:ea typeface="+mn-ea"/>
                <a:cs typeface="+mn-cs"/>
              </a:rPr>
              <a:t> </a:t>
            </a:r>
            <a:r>
              <a:rPr lang="es-ES_tradnl" sz="1200" kern="1200" dirty="0" err="1" smtClean="0">
                <a:solidFill>
                  <a:schemeClr val="tx1"/>
                </a:solidFill>
                <a:latin typeface="+mn-lt"/>
                <a:ea typeface="+mn-ea"/>
                <a:cs typeface="+mn-cs"/>
              </a:rPr>
              <a:t>both</a:t>
            </a:r>
            <a:r>
              <a:rPr lang="es-ES_tradnl" sz="1200" kern="1200" dirty="0" smtClean="0">
                <a:solidFill>
                  <a:schemeClr val="tx1"/>
                </a:solidFill>
                <a:latin typeface="+mn-lt"/>
                <a:ea typeface="+mn-ea"/>
                <a:cs typeface="+mn-cs"/>
              </a:rPr>
              <a:t> a </a:t>
            </a:r>
            <a:r>
              <a:rPr lang="es-ES_tradnl" sz="1200" kern="1200" dirty="0" err="1" smtClean="0">
                <a:solidFill>
                  <a:schemeClr val="tx1"/>
                </a:solidFill>
                <a:latin typeface="+mn-lt"/>
                <a:ea typeface="+mn-ea"/>
                <a:cs typeface="+mn-cs"/>
              </a:rPr>
              <a:t>math</a:t>
            </a:r>
            <a:r>
              <a:rPr lang="es-ES_tradnl" sz="1200" kern="1200" dirty="0" smtClean="0">
                <a:solidFill>
                  <a:schemeClr val="tx1"/>
                </a:solidFill>
                <a:latin typeface="+mn-lt"/>
                <a:ea typeface="+mn-ea"/>
                <a:cs typeface="+mn-cs"/>
              </a:rPr>
              <a:t> and reading test, more </a:t>
            </a:r>
            <a:r>
              <a:rPr lang="es-ES_tradnl" sz="1200" kern="1200" dirty="0" err="1" smtClean="0">
                <a:solidFill>
                  <a:schemeClr val="tx1"/>
                </a:solidFill>
                <a:latin typeface="+mn-lt"/>
                <a:ea typeface="+mn-ea"/>
                <a:cs typeface="+mn-cs"/>
              </a:rPr>
              <a:t>than</a:t>
            </a:r>
            <a:r>
              <a:rPr lang="es-ES_tradnl" sz="1200" kern="1200" dirty="0" smtClean="0">
                <a:solidFill>
                  <a:schemeClr val="tx1"/>
                </a:solidFill>
                <a:latin typeface="+mn-lt"/>
                <a:ea typeface="+mn-ea"/>
                <a:cs typeface="+mn-cs"/>
              </a:rPr>
              <a:t> </a:t>
            </a:r>
            <a:r>
              <a:rPr lang="es-ES_tradnl" sz="1200" kern="1200" dirty="0" err="1" smtClean="0">
                <a:solidFill>
                  <a:schemeClr val="tx1"/>
                </a:solidFill>
                <a:latin typeface="+mn-lt"/>
                <a:ea typeface="+mn-ea"/>
                <a:cs typeface="+mn-cs"/>
              </a:rPr>
              <a:t>is</a:t>
            </a:r>
            <a:r>
              <a:rPr lang="es-ES_tradnl" sz="1200" kern="1200" dirty="0" smtClean="0">
                <a:solidFill>
                  <a:schemeClr val="tx1"/>
                </a:solidFill>
                <a:latin typeface="+mn-lt"/>
                <a:ea typeface="+mn-ea"/>
                <a:cs typeface="+mn-cs"/>
              </a:rPr>
              <a:t> the case </a:t>
            </a:r>
            <a:r>
              <a:rPr lang="es-ES_tradnl" sz="1200" kern="1200" dirty="0" err="1" smtClean="0">
                <a:solidFill>
                  <a:schemeClr val="tx1"/>
                </a:solidFill>
                <a:latin typeface="+mn-lt"/>
                <a:ea typeface="+mn-ea"/>
                <a:cs typeface="+mn-cs"/>
              </a:rPr>
              <a:t>for</a:t>
            </a:r>
            <a:r>
              <a:rPr lang="es-ES_tradnl" sz="1200" kern="1200" dirty="0" smtClean="0">
                <a:solidFill>
                  <a:schemeClr val="tx1"/>
                </a:solidFill>
                <a:latin typeface="+mn-lt"/>
                <a:ea typeface="+mn-ea"/>
                <a:cs typeface="+mn-cs"/>
              </a:rPr>
              <a:t> the TIMSS. </a:t>
            </a:r>
            <a:r>
              <a:rPr lang="es-ES_tradnl" sz="1200" kern="1200" dirty="0" err="1" smtClean="0">
                <a:solidFill>
                  <a:schemeClr val="tx1"/>
                </a:solidFill>
                <a:latin typeface="+mn-lt"/>
                <a:ea typeface="+mn-ea"/>
                <a:cs typeface="+mn-cs"/>
              </a:rPr>
              <a:t>It</a:t>
            </a:r>
            <a:r>
              <a:rPr lang="es-ES_tradnl" sz="1200" kern="1200" dirty="0" smtClean="0">
                <a:solidFill>
                  <a:schemeClr val="tx1"/>
                </a:solidFill>
                <a:latin typeface="+mn-lt"/>
                <a:ea typeface="+mn-ea"/>
                <a:cs typeface="+mn-cs"/>
              </a:rPr>
              <a:t> </a:t>
            </a:r>
            <a:r>
              <a:rPr lang="es-ES_tradnl" sz="1200" kern="1200" dirty="0" err="1" smtClean="0">
                <a:solidFill>
                  <a:schemeClr val="tx1"/>
                </a:solidFill>
                <a:latin typeface="+mn-lt"/>
                <a:ea typeface="+mn-ea"/>
                <a:cs typeface="+mn-cs"/>
              </a:rPr>
              <a:t>is</a:t>
            </a:r>
            <a:r>
              <a:rPr lang="es-ES_tradnl" sz="1200" kern="1200" dirty="0" smtClean="0">
                <a:solidFill>
                  <a:schemeClr val="tx1"/>
                </a:solidFill>
                <a:latin typeface="+mn-lt"/>
                <a:ea typeface="+mn-ea"/>
                <a:cs typeface="+mn-cs"/>
              </a:rPr>
              <a:t> </a:t>
            </a:r>
            <a:r>
              <a:rPr lang="es-ES_tradnl" sz="1200" kern="1200" dirty="0" err="1" smtClean="0">
                <a:solidFill>
                  <a:schemeClr val="tx1"/>
                </a:solidFill>
                <a:latin typeface="+mn-lt"/>
                <a:ea typeface="+mn-ea"/>
                <a:cs typeface="+mn-cs"/>
              </a:rPr>
              <a:t>likely</a:t>
            </a:r>
            <a:r>
              <a:rPr lang="es-ES_tradnl" sz="1200" kern="1200" dirty="0" smtClean="0">
                <a:solidFill>
                  <a:schemeClr val="tx1"/>
                </a:solidFill>
                <a:latin typeface="+mn-lt"/>
                <a:ea typeface="+mn-ea"/>
                <a:cs typeface="+mn-cs"/>
              </a:rPr>
              <a:t> </a:t>
            </a:r>
            <a:r>
              <a:rPr lang="es-ES_tradnl" sz="1200" kern="1200" dirty="0" err="1" smtClean="0">
                <a:solidFill>
                  <a:schemeClr val="tx1"/>
                </a:solidFill>
                <a:latin typeface="+mn-lt"/>
                <a:ea typeface="+mn-ea"/>
                <a:cs typeface="+mn-cs"/>
              </a:rPr>
              <a:t>that</a:t>
            </a:r>
            <a:r>
              <a:rPr lang="es-ES_tradnl" sz="1200" kern="1200" baseline="0" dirty="0" smtClean="0">
                <a:solidFill>
                  <a:schemeClr val="tx1"/>
                </a:solidFill>
                <a:latin typeface="+mn-lt"/>
                <a:ea typeface="+mn-ea"/>
                <a:cs typeface="+mn-cs"/>
              </a:rPr>
              <a:t> the </a:t>
            </a:r>
            <a:r>
              <a:rPr lang="es-ES_tradnl" sz="1200" kern="1200" baseline="0" dirty="0" err="1" smtClean="0">
                <a:solidFill>
                  <a:schemeClr val="tx1"/>
                </a:solidFill>
                <a:latin typeface="+mn-lt"/>
                <a:ea typeface="+mn-ea"/>
                <a:cs typeface="+mn-cs"/>
              </a:rPr>
              <a:t>relative</a:t>
            </a:r>
            <a:r>
              <a:rPr lang="es-ES_tradnl" sz="1200" kern="1200" baseline="0" dirty="0" smtClean="0">
                <a:solidFill>
                  <a:schemeClr val="tx1"/>
                </a:solidFill>
                <a:latin typeface="+mn-lt"/>
                <a:ea typeface="+mn-ea"/>
                <a:cs typeface="+mn-cs"/>
              </a:rPr>
              <a:t> </a:t>
            </a:r>
            <a:r>
              <a:rPr lang="es-ES_tradnl" sz="1200" kern="1200" baseline="0" dirty="0" err="1" smtClean="0">
                <a:solidFill>
                  <a:schemeClr val="tx1"/>
                </a:solidFill>
                <a:latin typeface="+mn-lt"/>
                <a:ea typeface="+mn-ea"/>
                <a:cs typeface="+mn-cs"/>
              </a:rPr>
              <a:t>importance</a:t>
            </a:r>
            <a:r>
              <a:rPr lang="es-ES_tradnl" sz="1200" kern="1200" baseline="0" dirty="0" smtClean="0">
                <a:solidFill>
                  <a:schemeClr val="tx1"/>
                </a:solidFill>
                <a:latin typeface="+mn-lt"/>
                <a:ea typeface="+mn-ea"/>
                <a:cs typeface="+mn-cs"/>
              </a:rPr>
              <a:t> of </a:t>
            </a:r>
            <a:r>
              <a:rPr lang="es-ES_tradnl" sz="1200" kern="1200" baseline="0" dirty="0" err="1" smtClean="0">
                <a:solidFill>
                  <a:schemeClr val="tx1"/>
                </a:solidFill>
                <a:latin typeface="+mn-lt"/>
                <a:ea typeface="+mn-ea"/>
                <a:cs typeface="+mn-cs"/>
              </a:rPr>
              <a:t>family</a:t>
            </a:r>
            <a:r>
              <a:rPr lang="es-ES_tradnl" sz="1200" kern="1200" baseline="0" dirty="0" smtClean="0">
                <a:solidFill>
                  <a:schemeClr val="tx1"/>
                </a:solidFill>
                <a:latin typeface="+mn-lt"/>
                <a:ea typeface="+mn-ea"/>
                <a:cs typeface="+mn-cs"/>
              </a:rPr>
              <a:t> </a:t>
            </a:r>
            <a:r>
              <a:rPr lang="es-ES_tradnl" sz="1200" kern="1200" baseline="0" dirty="0" err="1" smtClean="0">
                <a:solidFill>
                  <a:schemeClr val="tx1"/>
                </a:solidFill>
                <a:latin typeface="+mn-lt"/>
                <a:ea typeface="+mn-ea"/>
                <a:cs typeface="+mn-cs"/>
              </a:rPr>
              <a:t>academic</a:t>
            </a:r>
            <a:r>
              <a:rPr lang="es-ES_tradnl" sz="1200" kern="1200" baseline="0" dirty="0" smtClean="0">
                <a:solidFill>
                  <a:schemeClr val="tx1"/>
                </a:solidFill>
                <a:latin typeface="+mn-lt"/>
                <a:ea typeface="+mn-ea"/>
                <a:cs typeface="+mn-cs"/>
              </a:rPr>
              <a:t> </a:t>
            </a:r>
            <a:r>
              <a:rPr lang="es-ES_tradnl" sz="1200" kern="1200" baseline="0" dirty="0" err="1" smtClean="0">
                <a:solidFill>
                  <a:schemeClr val="tx1"/>
                </a:solidFill>
                <a:latin typeface="+mn-lt"/>
                <a:ea typeface="+mn-ea"/>
                <a:cs typeface="+mn-cs"/>
              </a:rPr>
              <a:t>resources</a:t>
            </a:r>
            <a:r>
              <a:rPr lang="es-ES_tradnl" sz="1200" kern="1200" baseline="0" dirty="0" smtClean="0">
                <a:solidFill>
                  <a:schemeClr val="tx1"/>
                </a:solidFill>
                <a:latin typeface="+mn-lt"/>
                <a:ea typeface="+mn-ea"/>
                <a:cs typeface="+mn-cs"/>
              </a:rPr>
              <a:t> </a:t>
            </a:r>
            <a:r>
              <a:rPr lang="es-ES_tradnl" sz="1200" kern="1200" baseline="0" dirty="0" err="1" smtClean="0">
                <a:solidFill>
                  <a:schemeClr val="tx1"/>
                </a:solidFill>
                <a:latin typeface="+mn-lt"/>
                <a:ea typeface="+mn-ea"/>
                <a:cs typeface="+mn-cs"/>
              </a:rPr>
              <a:t>differs</a:t>
            </a:r>
            <a:r>
              <a:rPr lang="es-ES_tradnl" sz="1200" kern="1200" baseline="0" dirty="0" smtClean="0">
                <a:solidFill>
                  <a:schemeClr val="tx1"/>
                </a:solidFill>
                <a:latin typeface="+mn-lt"/>
                <a:ea typeface="+mn-ea"/>
                <a:cs typeface="+mn-cs"/>
              </a:rPr>
              <a:t> </a:t>
            </a:r>
            <a:r>
              <a:rPr lang="es-ES_tradnl" sz="1200" kern="1200" baseline="0" dirty="0" err="1" smtClean="0">
                <a:solidFill>
                  <a:schemeClr val="tx1"/>
                </a:solidFill>
                <a:latin typeface="+mn-lt"/>
                <a:ea typeface="+mn-ea"/>
                <a:cs typeface="+mn-cs"/>
              </a:rPr>
              <a:t>between</a:t>
            </a:r>
            <a:r>
              <a:rPr lang="es-ES_tradnl" sz="1200" kern="1200" baseline="0" dirty="0" smtClean="0">
                <a:solidFill>
                  <a:schemeClr val="tx1"/>
                </a:solidFill>
                <a:latin typeface="+mn-lt"/>
                <a:ea typeface="+mn-ea"/>
                <a:cs typeface="+mn-cs"/>
              </a:rPr>
              <a:t> </a:t>
            </a:r>
            <a:r>
              <a:rPr lang="es-ES_tradnl" sz="1200" kern="1200" baseline="0" dirty="0" err="1" smtClean="0">
                <a:solidFill>
                  <a:schemeClr val="tx1"/>
                </a:solidFill>
                <a:latin typeface="+mn-lt"/>
                <a:ea typeface="+mn-ea"/>
                <a:cs typeface="+mn-cs"/>
              </a:rPr>
              <a:t>math</a:t>
            </a:r>
            <a:r>
              <a:rPr lang="es-ES_tradnl" sz="1200" kern="1200" baseline="0" dirty="0" smtClean="0">
                <a:solidFill>
                  <a:schemeClr val="tx1"/>
                </a:solidFill>
                <a:latin typeface="+mn-lt"/>
                <a:ea typeface="+mn-ea"/>
                <a:cs typeface="+mn-cs"/>
              </a:rPr>
              <a:t> and reading.</a:t>
            </a:r>
            <a:endParaRPr lang="es-ES_tradnl"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3</a:t>
            </a:fld>
            <a:endParaRPr lang="es-ES_tradnl"/>
          </a:p>
        </p:txBody>
      </p:sp>
    </p:spTree>
    <p:extLst>
      <p:ext uri="{BB962C8B-B14F-4D97-AF65-F5344CB8AC3E}">
        <p14:creationId xmlns:p14="http://schemas.microsoft.com/office/powerpoint/2010/main" val="496233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Both TIMSS and PISA collect</a:t>
            </a:r>
            <a:r>
              <a:rPr lang="en-US" baseline="0" dirty="0" smtClean="0"/>
              <a:t> data on books in the home, facilitating comparisons of scores on the two tests by social class group. The PISA social class index incorporates many consumer goods items that don’t seem to be related to academic achievement as strongly as our narrow “books in the home” indicator. </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4</a:t>
            </a:fld>
            <a:endParaRPr lang="es-ES_tradnl"/>
          </a:p>
        </p:txBody>
      </p:sp>
    </p:spTree>
    <p:extLst>
      <p:ext uri="{BB962C8B-B14F-4D97-AF65-F5344CB8AC3E}">
        <p14:creationId xmlns:p14="http://schemas.microsoft.com/office/powerpoint/2010/main" val="2499235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Disaggregating the data for individual countries was quite time consuming</a:t>
            </a:r>
            <a:r>
              <a:rPr lang="en-US" baseline="0" dirty="0" smtClean="0"/>
              <a:t>, which is why we had to limit our comparisons to only 6 countries. We would welcome hearing from scholars who perform similar analyses for other countries. We would be delighted to hear from any who seek our advice in how to perform a similar analysis for another country.</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5</a:t>
            </a:fld>
            <a:endParaRPr lang="es-ES_tradnl"/>
          </a:p>
        </p:txBody>
      </p:sp>
    </p:spTree>
    <p:extLst>
      <p:ext uri="{BB962C8B-B14F-4D97-AF65-F5344CB8AC3E}">
        <p14:creationId xmlns:p14="http://schemas.microsoft.com/office/powerpoint/2010/main" val="12336031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err="1" smtClean="0"/>
              <a:t>This</a:t>
            </a:r>
            <a:r>
              <a:rPr lang="es-ES_tradnl" dirty="0" smtClean="0"/>
              <a:t> chart shows </a:t>
            </a:r>
            <a:r>
              <a:rPr lang="es-ES_tradnl" dirty="0" err="1" smtClean="0"/>
              <a:t>how</a:t>
            </a:r>
            <a:r>
              <a:rPr lang="es-ES_tradnl" dirty="0" smtClean="0"/>
              <a:t> scores in </a:t>
            </a:r>
            <a:r>
              <a:rPr lang="es-ES_tradnl" dirty="0" err="1" smtClean="0"/>
              <a:t>each</a:t>
            </a:r>
            <a:r>
              <a:rPr lang="es-ES_tradnl" dirty="0" smtClean="0"/>
              <a:t> country </a:t>
            </a:r>
            <a:r>
              <a:rPr lang="es-ES_tradnl" dirty="0" err="1" smtClean="0"/>
              <a:t>would</a:t>
            </a:r>
            <a:r>
              <a:rPr lang="es-ES_tradnl" dirty="0" smtClean="0"/>
              <a:t> </a:t>
            </a:r>
            <a:r>
              <a:rPr lang="es-ES_tradnl" dirty="0" err="1" smtClean="0"/>
              <a:t>change</a:t>
            </a:r>
            <a:r>
              <a:rPr lang="es-ES_tradnl" dirty="0" smtClean="0"/>
              <a:t> </a:t>
            </a:r>
            <a:r>
              <a:rPr lang="es-ES_tradnl" dirty="0" err="1" smtClean="0"/>
              <a:t>if</a:t>
            </a:r>
            <a:r>
              <a:rPr lang="es-ES_tradnl" dirty="0" smtClean="0"/>
              <a:t> </a:t>
            </a:r>
            <a:r>
              <a:rPr lang="es-ES_tradnl" dirty="0" err="1" smtClean="0"/>
              <a:t>each</a:t>
            </a:r>
            <a:r>
              <a:rPr lang="es-ES_tradnl" baseline="0" dirty="0" smtClean="0"/>
              <a:t> country </a:t>
            </a:r>
            <a:r>
              <a:rPr lang="es-ES_tradnl" baseline="0" dirty="0" err="1" smtClean="0"/>
              <a:t>had</a:t>
            </a:r>
            <a:r>
              <a:rPr lang="es-ES_tradnl" baseline="0" dirty="0" smtClean="0"/>
              <a:t> the </a:t>
            </a:r>
            <a:r>
              <a:rPr lang="es-ES_tradnl" baseline="0" dirty="0" err="1" smtClean="0"/>
              <a:t>same</a:t>
            </a:r>
            <a:r>
              <a:rPr lang="es-ES_tradnl" baseline="0" dirty="0" smtClean="0"/>
              <a:t> social </a:t>
            </a:r>
            <a:r>
              <a:rPr lang="es-ES_tradnl" baseline="0" dirty="0" err="1" smtClean="0"/>
              <a:t>class</a:t>
            </a:r>
            <a:r>
              <a:rPr lang="es-ES_tradnl" baseline="0" dirty="0" smtClean="0"/>
              <a:t> </a:t>
            </a:r>
            <a:r>
              <a:rPr lang="es-ES_tradnl" baseline="0" dirty="0" err="1" smtClean="0"/>
              <a:t>distribution</a:t>
            </a:r>
            <a:r>
              <a:rPr lang="es-ES_tradnl" baseline="0" dirty="0" smtClean="0"/>
              <a:t> – in </a:t>
            </a:r>
            <a:r>
              <a:rPr lang="es-ES_tradnl" baseline="0" dirty="0" err="1" smtClean="0"/>
              <a:t>this</a:t>
            </a:r>
            <a:r>
              <a:rPr lang="es-ES_tradnl" baseline="0" dirty="0" smtClean="0"/>
              <a:t> case, </a:t>
            </a:r>
            <a:r>
              <a:rPr lang="es-ES_tradnl" baseline="0" dirty="0" err="1" smtClean="0"/>
              <a:t>if</a:t>
            </a:r>
            <a:r>
              <a:rPr lang="es-ES_tradnl" baseline="0" dirty="0" smtClean="0"/>
              <a:t> </a:t>
            </a:r>
            <a:r>
              <a:rPr lang="es-ES_tradnl" baseline="0" dirty="0" err="1" smtClean="0"/>
              <a:t>each</a:t>
            </a:r>
            <a:r>
              <a:rPr lang="es-ES_tradnl" baseline="0" dirty="0" smtClean="0"/>
              <a:t> country </a:t>
            </a:r>
            <a:r>
              <a:rPr lang="es-ES_tradnl" baseline="0" dirty="0" err="1" smtClean="0"/>
              <a:t>had</a:t>
            </a:r>
            <a:r>
              <a:rPr lang="es-ES_tradnl" baseline="0" dirty="0" smtClean="0"/>
              <a:t> the </a:t>
            </a:r>
            <a:r>
              <a:rPr lang="es-ES_tradnl" baseline="0" dirty="0" err="1" smtClean="0"/>
              <a:t>same</a:t>
            </a:r>
            <a:r>
              <a:rPr lang="es-ES_tradnl" baseline="0" dirty="0" smtClean="0"/>
              <a:t> </a:t>
            </a:r>
            <a:r>
              <a:rPr lang="es-ES_tradnl" baseline="0" dirty="0" err="1" smtClean="0"/>
              <a:t>proportion</a:t>
            </a:r>
            <a:r>
              <a:rPr lang="es-ES_tradnl" baseline="0" dirty="0" smtClean="0"/>
              <a:t> of </a:t>
            </a:r>
            <a:r>
              <a:rPr lang="es-ES_tradnl" baseline="0" dirty="0" err="1" smtClean="0"/>
              <a:t>its</a:t>
            </a:r>
            <a:r>
              <a:rPr lang="es-ES_tradnl" baseline="0" dirty="0" smtClean="0"/>
              <a:t> </a:t>
            </a:r>
            <a:r>
              <a:rPr lang="es-ES_tradnl" baseline="0" dirty="0" err="1" smtClean="0"/>
              <a:t>students</a:t>
            </a:r>
            <a:r>
              <a:rPr lang="es-ES_tradnl" baseline="0" dirty="0" smtClean="0"/>
              <a:t> in </a:t>
            </a:r>
            <a:r>
              <a:rPr lang="es-ES_tradnl" baseline="0" dirty="0" err="1" smtClean="0"/>
              <a:t>each</a:t>
            </a:r>
            <a:r>
              <a:rPr lang="es-ES_tradnl" baseline="0" dirty="0" smtClean="0"/>
              <a:t> social </a:t>
            </a:r>
            <a:r>
              <a:rPr lang="es-ES_tradnl" baseline="0" dirty="0" err="1" smtClean="0"/>
              <a:t>class</a:t>
            </a:r>
            <a:r>
              <a:rPr lang="es-ES_tradnl" baseline="0" dirty="0" smtClean="0"/>
              <a:t> (</a:t>
            </a:r>
            <a:r>
              <a:rPr lang="es-ES_tradnl" baseline="0" dirty="0" err="1" smtClean="0"/>
              <a:t>books</a:t>
            </a:r>
            <a:r>
              <a:rPr lang="es-ES_tradnl" baseline="0" dirty="0" smtClean="0"/>
              <a:t> in the home) </a:t>
            </a:r>
            <a:r>
              <a:rPr lang="es-ES_tradnl" baseline="0" dirty="0" err="1" smtClean="0"/>
              <a:t>group</a:t>
            </a:r>
            <a:r>
              <a:rPr lang="es-ES_tradnl" baseline="0" dirty="0" smtClean="0"/>
              <a:t> as the </a:t>
            </a:r>
            <a:r>
              <a:rPr lang="es-ES_tradnl" baseline="0" dirty="0" err="1" smtClean="0"/>
              <a:t>average</a:t>
            </a:r>
            <a:r>
              <a:rPr lang="es-ES_tradnl" baseline="0" dirty="0" smtClean="0"/>
              <a:t> </a:t>
            </a:r>
            <a:r>
              <a:rPr lang="es-ES_tradnl" baseline="0" dirty="0" err="1" smtClean="0"/>
              <a:t>proportions</a:t>
            </a:r>
            <a:r>
              <a:rPr lang="es-ES_tradnl" baseline="0" dirty="0" smtClean="0"/>
              <a:t> in </a:t>
            </a:r>
            <a:r>
              <a:rPr lang="es-ES_tradnl" baseline="0" dirty="0" err="1" smtClean="0"/>
              <a:t>Canada</a:t>
            </a:r>
            <a:r>
              <a:rPr lang="es-ES_tradnl" baseline="0" dirty="0" smtClean="0"/>
              <a:t>, </a:t>
            </a:r>
            <a:r>
              <a:rPr lang="es-ES_tradnl" baseline="0" dirty="0" err="1" smtClean="0"/>
              <a:t>Finland</a:t>
            </a:r>
            <a:r>
              <a:rPr lang="es-ES_tradnl" baseline="0" dirty="0" smtClean="0"/>
              <a:t>, and </a:t>
            </a:r>
            <a:r>
              <a:rPr lang="es-ES_tradnl" baseline="0" dirty="0" err="1" smtClean="0"/>
              <a:t>Korea</a:t>
            </a:r>
            <a:r>
              <a:rPr lang="es-ES_tradnl" baseline="0" dirty="0" smtClean="0"/>
              <a:t> (</a:t>
            </a:r>
            <a:r>
              <a:rPr lang="es-ES_tradnl" baseline="0" dirty="0" err="1" smtClean="0"/>
              <a:t>with</a:t>
            </a:r>
            <a:r>
              <a:rPr lang="es-ES_tradnl" baseline="0" dirty="0" smtClean="0"/>
              <a:t> the </a:t>
            </a:r>
            <a:r>
              <a:rPr lang="es-ES_tradnl" baseline="0" dirty="0" err="1" smtClean="0"/>
              <a:t>proportions</a:t>
            </a:r>
            <a:r>
              <a:rPr lang="es-ES_tradnl" baseline="0" dirty="0" smtClean="0"/>
              <a:t> in </a:t>
            </a:r>
            <a:r>
              <a:rPr lang="es-ES_tradnl" baseline="0" dirty="0" err="1" smtClean="0"/>
              <a:t>each</a:t>
            </a:r>
            <a:r>
              <a:rPr lang="es-ES_tradnl" baseline="0" dirty="0" smtClean="0"/>
              <a:t> country </a:t>
            </a:r>
            <a:r>
              <a:rPr lang="es-ES_tradnl" baseline="0" dirty="0" err="1" smtClean="0"/>
              <a:t>having</a:t>
            </a:r>
            <a:r>
              <a:rPr lang="es-ES_tradnl" baseline="0" dirty="0" smtClean="0"/>
              <a:t> </a:t>
            </a:r>
            <a:r>
              <a:rPr lang="es-ES_tradnl" baseline="0" dirty="0" err="1" smtClean="0"/>
              <a:t>equal</a:t>
            </a:r>
            <a:r>
              <a:rPr lang="es-ES_tradnl" baseline="0" dirty="0" smtClean="0"/>
              <a:t> </a:t>
            </a:r>
            <a:r>
              <a:rPr lang="es-ES_tradnl" baseline="0" dirty="0" err="1" smtClean="0"/>
              <a:t>weight</a:t>
            </a:r>
            <a:r>
              <a:rPr lang="es-ES_tradnl" baseline="0" dirty="0" smtClean="0"/>
              <a:t> in the </a:t>
            </a:r>
            <a:r>
              <a:rPr lang="es-ES_tradnl" baseline="0" dirty="0" err="1" smtClean="0"/>
              <a:t>average</a:t>
            </a:r>
            <a:r>
              <a:rPr lang="es-ES_tradnl" baseline="0" dirty="0" smtClean="0"/>
              <a:t>). </a:t>
            </a:r>
            <a:r>
              <a:rPr lang="es-ES_tradnl" baseline="0" dirty="0" err="1" smtClean="0"/>
              <a:t>This</a:t>
            </a:r>
            <a:r>
              <a:rPr lang="es-ES_tradnl" baseline="0" dirty="0" smtClean="0"/>
              <a:t> </a:t>
            </a:r>
            <a:r>
              <a:rPr lang="es-ES_tradnl" baseline="0" dirty="0" err="1" smtClean="0"/>
              <a:t>adjustment</a:t>
            </a:r>
            <a:r>
              <a:rPr lang="es-ES_tradnl" baseline="0" dirty="0" smtClean="0"/>
              <a:t> </a:t>
            </a:r>
            <a:r>
              <a:rPr lang="es-ES_tradnl" baseline="0" dirty="0" err="1" smtClean="0"/>
              <a:t>makes</a:t>
            </a:r>
            <a:r>
              <a:rPr lang="es-ES_tradnl" baseline="0" dirty="0" smtClean="0"/>
              <a:t> the U.S. </a:t>
            </a:r>
            <a:r>
              <a:rPr lang="es-ES_tradnl" baseline="0" dirty="0" err="1" smtClean="0"/>
              <a:t>average</a:t>
            </a:r>
            <a:r>
              <a:rPr lang="es-ES_tradnl" baseline="0" dirty="0" smtClean="0"/>
              <a:t> score in reading </a:t>
            </a:r>
            <a:r>
              <a:rPr lang="es-ES_tradnl" baseline="0" dirty="0" err="1" smtClean="0"/>
              <a:t>jump</a:t>
            </a:r>
            <a:r>
              <a:rPr lang="es-ES_tradnl" baseline="0" dirty="0" smtClean="0"/>
              <a:t> </a:t>
            </a:r>
            <a:r>
              <a:rPr lang="es-ES_tradnl" baseline="0" dirty="0" err="1" smtClean="0"/>
              <a:t>because</a:t>
            </a:r>
            <a:r>
              <a:rPr lang="es-ES_tradnl" baseline="0" dirty="0" smtClean="0"/>
              <a:t> </a:t>
            </a:r>
            <a:r>
              <a:rPr lang="es-ES_tradnl" baseline="0" dirty="0" err="1" smtClean="0"/>
              <a:t>our</a:t>
            </a:r>
            <a:r>
              <a:rPr lang="es-ES_tradnl" baseline="0" dirty="0" smtClean="0"/>
              <a:t> test-</a:t>
            </a:r>
            <a:r>
              <a:rPr lang="es-ES_tradnl" baseline="0" dirty="0" err="1" smtClean="0"/>
              <a:t>taking</a:t>
            </a:r>
            <a:r>
              <a:rPr lang="es-ES_tradnl" baseline="0" dirty="0" smtClean="0"/>
              <a:t> </a:t>
            </a:r>
            <a:r>
              <a:rPr lang="es-ES_tradnl" baseline="0" dirty="0" err="1" smtClean="0"/>
              <a:t>student</a:t>
            </a:r>
            <a:r>
              <a:rPr lang="es-ES_tradnl" baseline="0" dirty="0" smtClean="0"/>
              <a:t> </a:t>
            </a:r>
            <a:r>
              <a:rPr lang="es-ES_tradnl" baseline="0" dirty="0" err="1" smtClean="0"/>
              <a:t>sample</a:t>
            </a:r>
            <a:r>
              <a:rPr lang="es-ES_tradnl" baseline="0" dirty="0" smtClean="0"/>
              <a:t> </a:t>
            </a:r>
            <a:r>
              <a:rPr lang="es-ES_tradnl" baseline="0" dirty="0" err="1" smtClean="0"/>
              <a:t>is</a:t>
            </a:r>
            <a:r>
              <a:rPr lang="es-ES_tradnl" baseline="0" dirty="0" smtClean="0"/>
              <a:t> more </a:t>
            </a:r>
            <a:r>
              <a:rPr lang="es-ES_tradnl" baseline="0" dirty="0" err="1" smtClean="0"/>
              <a:t>heavily</a:t>
            </a:r>
            <a:r>
              <a:rPr lang="es-ES_tradnl" baseline="0" dirty="0" smtClean="0"/>
              <a:t> </a:t>
            </a:r>
            <a:r>
              <a:rPr lang="es-ES_tradnl" baseline="0" dirty="0" err="1" smtClean="0"/>
              <a:t>weighted</a:t>
            </a:r>
            <a:r>
              <a:rPr lang="es-ES_tradnl" baseline="0" dirty="0" smtClean="0"/>
              <a:t> </a:t>
            </a:r>
            <a:r>
              <a:rPr lang="es-ES_tradnl" baseline="0" dirty="0" err="1" smtClean="0"/>
              <a:t>with</a:t>
            </a:r>
            <a:r>
              <a:rPr lang="es-ES_tradnl" baseline="0" dirty="0" smtClean="0"/>
              <a:t> </a:t>
            </a:r>
            <a:r>
              <a:rPr lang="es-ES_tradnl" baseline="0" dirty="0" err="1" smtClean="0"/>
              <a:t>disadvantaged</a:t>
            </a:r>
            <a:r>
              <a:rPr lang="es-ES_tradnl" baseline="0" dirty="0" smtClean="0"/>
              <a:t> </a:t>
            </a:r>
            <a:r>
              <a:rPr lang="es-ES_tradnl" baseline="0" dirty="0" err="1" smtClean="0"/>
              <a:t>students</a:t>
            </a:r>
            <a:r>
              <a:rPr lang="es-ES_tradnl" baseline="0" dirty="0" smtClean="0"/>
              <a:t> </a:t>
            </a:r>
            <a:r>
              <a:rPr lang="es-ES_tradnl" baseline="0" dirty="0" err="1" smtClean="0"/>
              <a:t>than</a:t>
            </a:r>
            <a:r>
              <a:rPr lang="es-ES_tradnl" baseline="0" dirty="0" smtClean="0"/>
              <a:t> are the </a:t>
            </a:r>
            <a:r>
              <a:rPr lang="es-ES_tradnl" baseline="0" dirty="0" err="1" smtClean="0"/>
              <a:t>samples</a:t>
            </a:r>
            <a:r>
              <a:rPr lang="es-ES_tradnl" baseline="0" dirty="0" smtClean="0"/>
              <a:t> in </a:t>
            </a:r>
            <a:r>
              <a:rPr lang="es-ES_tradnl" baseline="0" dirty="0" err="1" smtClean="0"/>
              <a:t>comparison</a:t>
            </a:r>
            <a:r>
              <a:rPr lang="es-ES_tradnl" baseline="0" dirty="0" smtClean="0"/>
              <a:t> </a:t>
            </a:r>
            <a:r>
              <a:rPr lang="es-ES_tradnl" baseline="0" dirty="0" err="1" smtClean="0"/>
              <a:t>countries</a:t>
            </a:r>
            <a:r>
              <a:rPr lang="es-ES_tradnl" baseline="0" dirty="0" smtClean="0"/>
              <a:t>.</a:t>
            </a:r>
            <a:endParaRPr lang="es-ES_tradnl"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6</a:t>
            </a:fld>
            <a:endParaRPr lang="es-ES_tradnl"/>
          </a:p>
        </p:txBody>
      </p:sp>
    </p:spTree>
    <p:extLst>
      <p:ext uri="{BB962C8B-B14F-4D97-AF65-F5344CB8AC3E}">
        <p14:creationId xmlns:p14="http://schemas.microsoft.com/office/powerpoint/2010/main" val="1772188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chart makes the same adjustment for math as the previous</a:t>
            </a:r>
            <a:r>
              <a:rPr lang="en-US" baseline="0" dirty="0" smtClean="0"/>
              <a:t> one made for reading. Again, the U.S. math score jumps if we imagine that the social class distribution of the U.S. test taking sample was similar to that in the top scoring countries. But the difference between the unadjusted and adjusted math score is smaller than the difference between the unadjusted and adjusted reading score. This could be because family academic resources have more of an impact on reading than on math performance.</a:t>
            </a:r>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7</a:t>
            </a:fld>
            <a:endParaRPr lang="es-ES_tradnl"/>
          </a:p>
        </p:txBody>
      </p:sp>
    </p:spTree>
    <p:extLst>
      <p:ext uri="{BB962C8B-B14F-4D97-AF65-F5344CB8AC3E}">
        <p14:creationId xmlns:p14="http://schemas.microsoft.com/office/powerpoint/2010/main" val="2448643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S_tradnl" dirty="0" smtClean="0"/>
              <a:t>The </a:t>
            </a:r>
            <a:r>
              <a:rPr lang="es-ES_tradnl" dirty="0" err="1" smtClean="0"/>
              <a:t>picture</a:t>
            </a:r>
            <a:r>
              <a:rPr lang="es-ES_tradnl" dirty="0" smtClean="0"/>
              <a:t> </a:t>
            </a:r>
            <a:r>
              <a:rPr lang="es-ES_tradnl" baseline="0" dirty="0" smtClean="0"/>
              <a:t> shows </a:t>
            </a:r>
            <a:r>
              <a:rPr lang="es-ES_tradnl" baseline="0" dirty="0" err="1" smtClean="0"/>
              <a:t>bigger</a:t>
            </a:r>
            <a:r>
              <a:rPr lang="es-ES_tradnl" baseline="0" dirty="0" smtClean="0"/>
              <a:t> gaps in </a:t>
            </a:r>
            <a:r>
              <a:rPr lang="es-ES_tradnl" baseline="0" dirty="0" err="1" smtClean="0"/>
              <a:t>math</a:t>
            </a:r>
            <a:r>
              <a:rPr lang="es-ES_tradnl" baseline="0" dirty="0" smtClean="0"/>
              <a:t>, </a:t>
            </a:r>
            <a:r>
              <a:rPr lang="es-ES_tradnl" baseline="0" dirty="0" err="1" smtClean="0"/>
              <a:t>especially</a:t>
            </a:r>
            <a:r>
              <a:rPr lang="es-ES_tradnl" baseline="0" dirty="0" smtClean="0"/>
              <a:t> for </a:t>
            </a:r>
            <a:r>
              <a:rPr lang="es-ES_tradnl" baseline="0" dirty="0" err="1" smtClean="0"/>
              <a:t>low</a:t>
            </a:r>
            <a:r>
              <a:rPr lang="es-ES_tradnl" baseline="0" dirty="0" smtClean="0"/>
              <a:t> social </a:t>
            </a:r>
            <a:r>
              <a:rPr lang="es-ES_tradnl" baseline="0" dirty="0" err="1" smtClean="0"/>
              <a:t>class</a:t>
            </a:r>
            <a:r>
              <a:rPr lang="es-ES_tradnl" baseline="0" dirty="0" smtClean="0"/>
              <a:t> U.S. </a:t>
            </a:r>
            <a:r>
              <a:rPr lang="es-ES_tradnl" baseline="0" dirty="0" err="1" smtClean="0"/>
              <a:t>students</a:t>
            </a:r>
            <a:r>
              <a:rPr lang="es-ES_tradnl" baseline="0" dirty="0" smtClean="0"/>
              <a:t>, </a:t>
            </a:r>
            <a:r>
              <a:rPr lang="es-ES_tradnl" baseline="0" dirty="0" err="1" smtClean="0"/>
              <a:t>between</a:t>
            </a:r>
            <a:r>
              <a:rPr lang="es-ES_tradnl" baseline="0" dirty="0" smtClean="0"/>
              <a:t> U.S. </a:t>
            </a:r>
            <a:r>
              <a:rPr lang="es-ES_tradnl" baseline="0" dirty="0" err="1" smtClean="0"/>
              <a:t>students</a:t>
            </a:r>
            <a:r>
              <a:rPr lang="es-ES_tradnl" baseline="0" dirty="0" smtClean="0"/>
              <a:t> and </a:t>
            </a:r>
            <a:r>
              <a:rPr lang="es-ES_tradnl" baseline="0" dirty="0" err="1" smtClean="0"/>
              <a:t>those</a:t>
            </a:r>
            <a:r>
              <a:rPr lang="es-ES_tradnl" baseline="0" dirty="0" smtClean="0"/>
              <a:t> of a top </a:t>
            </a:r>
            <a:r>
              <a:rPr lang="es-ES_tradnl" baseline="0" dirty="0" err="1" smtClean="0"/>
              <a:t>scoring</a:t>
            </a:r>
            <a:r>
              <a:rPr lang="es-ES_tradnl" baseline="0" dirty="0" smtClean="0"/>
              <a:t> country </a:t>
            </a:r>
            <a:r>
              <a:rPr lang="es-ES_tradnl" baseline="0" dirty="0" err="1" smtClean="0"/>
              <a:t>like</a:t>
            </a:r>
            <a:r>
              <a:rPr lang="es-ES_tradnl" baseline="0" dirty="0" smtClean="0"/>
              <a:t> </a:t>
            </a:r>
            <a:r>
              <a:rPr lang="es-ES_tradnl" baseline="0" dirty="0" err="1" smtClean="0"/>
              <a:t>Finland</a:t>
            </a:r>
            <a:r>
              <a:rPr lang="es-ES_tradnl" baseline="0" dirty="0" smtClean="0"/>
              <a:t>, </a:t>
            </a:r>
            <a:r>
              <a:rPr lang="es-ES_tradnl" baseline="0" dirty="0" err="1" smtClean="0"/>
              <a:t>but</a:t>
            </a:r>
            <a:r>
              <a:rPr lang="es-ES_tradnl" baseline="0" dirty="0" smtClean="0"/>
              <a:t> </a:t>
            </a:r>
            <a:r>
              <a:rPr lang="es-ES_tradnl" baseline="0" dirty="0" err="1" smtClean="0"/>
              <a:t>that</a:t>
            </a:r>
            <a:r>
              <a:rPr lang="es-ES_tradnl" baseline="0" dirty="0" smtClean="0"/>
              <a:t> gap </a:t>
            </a:r>
            <a:r>
              <a:rPr lang="es-ES_tradnl" baseline="0" dirty="0" err="1" smtClean="0"/>
              <a:t>is</a:t>
            </a:r>
            <a:r>
              <a:rPr lang="es-ES_tradnl" baseline="0" dirty="0" smtClean="0"/>
              <a:t> </a:t>
            </a:r>
            <a:r>
              <a:rPr lang="es-ES_tradnl" baseline="0" dirty="0" err="1" smtClean="0"/>
              <a:t>closing</a:t>
            </a:r>
            <a:r>
              <a:rPr lang="es-ES_tradnl" baseline="0" dirty="0" smtClean="0"/>
              <a:t>. U.S. </a:t>
            </a:r>
            <a:r>
              <a:rPr lang="es-ES_tradnl" baseline="0" dirty="0" err="1" smtClean="0"/>
              <a:t>students</a:t>
            </a:r>
            <a:r>
              <a:rPr lang="es-ES_tradnl" baseline="0" dirty="0" smtClean="0"/>
              <a:t> do </a:t>
            </a:r>
            <a:r>
              <a:rPr lang="es-ES_tradnl" baseline="0" dirty="0" err="1" smtClean="0"/>
              <a:t>worse</a:t>
            </a:r>
            <a:r>
              <a:rPr lang="es-ES_tradnl" baseline="0" dirty="0" smtClean="0"/>
              <a:t> </a:t>
            </a:r>
            <a:r>
              <a:rPr lang="es-ES_tradnl" baseline="0" dirty="0" err="1" smtClean="0"/>
              <a:t>compared</a:t>
            </a:r>
            <a:r>
              <a:rPr lang="es-ES_tradnl" baseline="0" dirty="0" smtClean="0"/>
              <a:t> </a:t>
            </a:r>
            <a:r>
              <a:rPr lang="es-ES_tradnl" baseline="0" dirty="0" err="1" smtClean="0"/>
              <a:t>to</a:t>
            </a:r>
            <a:r>
              <a:rPr lang="es-ES_tradnl" baseline="0" dirty="0" smtClean="0"/>
              <a:t> </a:t>
            </a:r>
            <a:r>
              <a:rPr lang="es-ES_tradnl" baseline="0" dirty="0" err="1" smtClean="0"/>
              <a:t>students</a:t>
            </a:r>
            <a:r>
              <a:rPr lang="es-ES_tradnl" baseline="0" dirty="0" smtClean="0"/>
              <a:t> in </a:t>
            </a:r>
            <a:r>
              <a:rPr lang="es-ES_tradnl" baseline="0" dirty="0" err="1" smtClean="0"/>
              <a:t>other</a:t>
            </a:r>
            <a:r>
              <a:rPr lang="es-ES_tradnl" baseline="0" dirty="0" smtClean="0"/>
              <a:t> </a:t>
            </a:r>
            <a:r>
              <a:rPr lang="es-ES_tradnl" baseline="0" dirty="0" err="1" smtClean="0"/>
              <a:t>counttries</a:t>
            </a:r>
            <a:r>
              <a:rPr lang="es-ES_tradnl" baseline="0" dirty="0" smtClean="0"/>
              <a:t> in </a:t>
            </a:r>
            <a:r>
              <a:rPr lang="es-ES_tradnl" baseline="0" dirty="0" err="1" smtClean="0"/>
              <a:t>math</a:t>
            </a:r>
            <a:r>
              <a:rPr lang="es-ES_tradnl" baseline="0" dirty="0" smtClean="0"/>
              <a:t> </a:t>
            </a:r>
            <a:r>
              <a:rPr lang="es-ES_tradnl" baseline="0" dirty="0" err="1" smtClean="0"/>
              <a:t>than</a:t>
            </a:r>
            <a:r>
              <a:rPr lang="es-ES_tradnl" baseline="0" dirty="0" smtClean="0"/>
              <a:t> in </a:t>
            </a:r>
            <a:r>
              <a:rPr lang="es-ES_tradnl" baseline="0" dirty="0" err="1" smtClean="0"/>
              <a:t>reading</a:t>
            </a:r>
            <a:r>
              <a:rPr lang="es-ES_tradnl" baseline="0" dirty="0" smtClean="0"/>
              <a:t>. </a:t>
            </a:r>
            <a:endParaRPr lang="es-ES_tradnl"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8</a:t>
            </a:fld>
            <a:endParaRPr lang="es-ES_tradnl"/>
          </a:p>
        </p:txBody>
      </p:sp>
    </p:spTree>
    <p:extLst>
      <p:ext uri="{BB962C8B-B14F-4D97-AF65-F5344CB8AC3E}">
        <p14:creationId xmlns:p14="http://schemas.microsoft.com/office/powerpoint/2010/main" val="3702943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_tradnl" baseline="0" dirty="0" err="1" smtClean="0"/>
              <a:t>Compared</a:t>
            </a:r>
            <a:r>
              <a:rPr lang="es-ES_tradnl" baseline="0" dirty="0" smtClean="0"/>
              <a:t> </a:t>
            </a:r>
            <a:r>
              <a:rPr lang="es-ES_tradnl" baseline="0" dirty="0" err="1" smtClean="0"/>
              <a:t>to</a:t>
            </a:r>
            <a:r>
              <a:rPr lang="es-ES_tradnl" baseline="0" dirty="0" smtClean="0"/>
              <a:t> France, </a:t>
            </a:r>
            <a:r>
              <a:rPr lang="es-ES_tradnl" baseline="0" dirty="0" err="1" smtClean="0"/>
              <a:t>Germany</a:t>
            </a:r>
            <a:r>
              <a:rPr lang="es-ES_tradnl" baseline="0" dirty="0" smtClean="0"/>
              <a:t>, and the U.K.—</a:t>
            </a:r>
            <a:r>
              <a:rPr lang="es-ES_tradnl" baseline="0" dirty="0" err="1" smtClean="0"/>
              <a:t>countries</a:t>
            </a:r>
            <a:r>
              <a:rPr lang="es-ES_tradnl" baseline="0" dirty="0" smtClean="0"/>
              <a:t> </a:t>
            </a:r>
            <a:r>
              <a:rPr lang="es-ES_tradnl" baseline="0" dirty="0" err="1" smtClean="0"/>
              <a:t>with</a:t>
            </a:r>
            <a:r>
              <a:rPr lang="es-ES_tradnl" baseline="0" dirty="0" smtClean="0"/>
              <a:t> considerable </a:t>
            </a:r>
            <a:r>
              <a:rPr lang="es-ES_tradnl" baseline="0" dirty="0" err="1" smtClean="0"/>
              <a:t>low-income</a:t>
            </a:r>
            <a:r>
              <a:rPr lang="es-ES_tradnl" baseline="0" dirty="0" smtClean="0"/>
              <a:t> </a:t>
            </a:r>
            <a:r>
              <a:rPr lang="es-ES_tradnl" baseline="0" dirty="0" err="1" smtClean="0"/>
              <a:t>minority</a:t>
            </a:r>
            <a:r>
              <a:rPr lang="es-ES_tradnl" baseline="0" dirty="0" smtClean="0"/>
              <a:t> </a:t>
            </a:r>
            <a:r>
              <a:rPr lang="es-ES_tradnl" baseline="0" dirty="0" err="1" smtClean="0"/>
              <a:t>populations</a:t>
            </a:r>
            <a:r>
              <a:rPr lang="es-ES_tradnl" baseline="0" dirty="0" smtClean="0"/>
              <a:t> - </a:t>
            </a:r>
            <a:r>
              <a:rPr lang="es-ES_tradnl" baseline="0" dirty="0" err="1" smtClean="0"/>
              <a:t>our</a:t>
            </a:r>
            <a:r>
              <a:rPr lang="es-ES_tradnl" baseline="0" dirty="0" smtClean="0"/>
              <a:t> </a:t>
            </a:r>
            <a:r>
              <a:rPr lang="es-ES_tradnl" baseline="0" dirty="0" err="1" smtClean="0"/>
              <a:t>lower</a:t>
            </a:r>
            <a:r>
              <a:rPr lang="es-ES_tradnl" baseline="0" dirty="0" smtClean="0"/>
              <a:t> social </a:t>
            </a:r>
            <a:r>
              <a:rPr lang="es-ES_tradnl" baseline="0" dirty="0" err="1" smtClean="0"/>
              <a:t>class</a:t>
            </a:r>
            <a:r>
              <a:rPr lang="es-ES_tradnl" baseline="0" dirty="0" smtClean="0"/>
              <a:t> </a:t>
            </a:r>
            <a:r>
              <a:rPr lang="es-ES_tradnl" baseline="0" dirty="0" err="1" smtClean="0"/>
              <a:t>students</a:t>
            </a:r>
            <a:r>
              <a:rPr lang="es-ES_tradnl" baseline="0" dirty="0" smtClean="0"/>
              <a:t> do </a:t>
            </a:r>
            <a:r>
              <a:rPr lang="es-ES_tradnl" baseline="0" dirty="0" err="1" smtClean="0"/>
              <a:t>better</a:t>
            </a:r>
            <a:r>
              <a:rPr lang="es-ES_tradnl" baseline="0" dirty="0" smtClean="0"/>
              <a:t> in </a:t>
            </a:r>
            <a:r>
              <a:rPr lang="es-ES_tradnl" baseline="0" dirty="0" err="1" smtClean="0"/>
              <a:t>reading</a:t>
            </a:r>
            <a:r>
              <a:rPr lang="es-ES_tradnl" baseline="0" dirty="0" smtClean="0"/>
              <a:t> </a:t>
            </a:r>
            <a:r>
              <a:rPr lang="es-ES_tradnl" baseline="0" dirty="0" err="1" smtClean="0"/>
              <a:t>than</a:t>
            </a:r>
            <a:r>
              <a:rPr lang="es-ES_tradnl" baseline="0" dirty="0" smtClean="0"/>
              <a:t> </a:t>
            </a:r>
            <a:r>
              <a:rPr lang="es-ES_tradnl" baseline="0" dirty="0" err="1" smtClean="0"/>
              <a:t>lower</a:t>
            </a:r>
            <a:r>
              <a:rPr lang="es-ES_tradnl" baseline="0" dirty="0" smtClean="0"/>
              <a:t> social </a:t>
            </a:r>
            <a:r>
              <a:rPr lang="es-ES_tradnl" baseline="0" dirty="0" err="1" smtClean="0"/>
              <a:t>class</a:t>
            </a:r>
            <a:r>
              <a:rPr lang="es-ES_tradnl" baseline="0" dirty="0" smtClean="0"/>
              <a:t> </a:t>
            </a:r>
            <a:r>
              <a:rPr lang="es-ES_tradnl" baseline="0" dirty="0" err="1" smtClean="0"/>
              <a:t>students</a:t>
            </a:r>
            <a:r>
              <a:rPr lang="es-ES_tradnl" baseline="0" dirty="0" smtClean="0"/>
              <a:t> in </a:t>
            </a:r>
            <a:r>
              <a:rPr lang="es-ES_tradnl" baseline="0" dirty="0" err="1" smtClean="0"/>
              <a:t>those</a:t>
            </a:r>
            <a:r>
              <a:rPr lang="es-ES_tradnl" baseline="0" dirty="0" smtClean="0"/>
              <a:t> </a:t>
            </a:r>
            <a:r>
              <a:rPr lang="es-ES_tradnl" baseline="0" dirty="0" err="1" smtClean="0"/>
              <a:t>countries</a:t>
            </a:r>
            <a:r>
              <a:rPr lang="es-ES_tradnl" baseline="0" dirty="0" smtClean="0"/>
              <a:t>, </a:t>
            </a:r>
            <a:r>
              <a:rPr lang="es-ES_tradnl" baseline="0" dirty="0" err="1" smtClean="0"/>
              <a:t>while</a:t>
            </a:r>
            <a:r>
              <a:rPr lang="es-ES_tradnl" baseline="0" dirty="0" smtClean="0"/>
              <a:t> </a:t>
            </a:r>
            <a:r>
              <a:rPr lang="es-ES_tradnl" baseline="0" dirty="0" err="1" smtClean="0"/>
              <a:t>our</a:t>
            </a:r>
            <a:r>
              <a:rPr lang="es-ES_tradnl" baseline="0" dirty="0" smtClean="0"/>
              <a:t> </a:t>
            </a:r>
            <a:r>
              <a:rPr lang="es-ES_tradnl" baseline="0" dirty="0" err="1" smtClean="0"/>
              <a:t>higher</a:t>
            </a:r>
            <a:r>
              <a:rPr lang="es-ES_tradnl" baseline="0" dirty="0" smtClean="0"/>
              <a:t> social </a:t>
            </a:r>
            <a:r>
              <a:rPr lang="es-ES_tradnl" baseline="0" dirty="0" err="1" smtClean="0"/>
              <a:t>class</a:t>
            </a:r>
            <a:r>
              <a:rPr lang="es-ES_tradnl" baseline="0" dirty="0" smtClean="0"/>
              <a:t> </a:t>
            </a:r>
            <a:r>
              <a:rPr lang="es-ES_tradnl" baseline="0" dirty="0" err="1" smtClean="0"/>
              <a:t>students</a:t>
            </a:r>
            <a:r>
              <a:rPr lang="es-ES_tradnl" baseline="0" dirty="0" smtClean="0"/>
              <a:t>’ performance </a:t>
            </a:r>
            <a:r>
              <a:rPr lang="es-ES_tradnl" baseline="0" dirty="0" err="1" smtClean="0"/>
              <a:t>is</a:t>
            </a:r>
            <a:r>
              <a:rPr lang="es-ES_tradnl" baseline="0" dirty="0" smtClean="0"/>
              <a:t> </a:t>
            </a:r>
            <a:r>
              <a:rPr lang="es-ES_tradnl" baseline="0" dirty="0" err="1" smtClean="0"/>
              <a:t>about</a:t>
            </a:r>
            <a:r>
              <a:rPr lang="es-ES_tradnl" baseline="0" dirty="0" smtClean="0"/>
              <a:t> the </a:t>
            </a:r>
            <a:r>
              <a:rPr lang="es-ES_tradnl" baseline="0" dirty="0" err="1" smtClean="0"/>
              <a:t>same</a:t>
            </a:r>
            <a:r>
              <a:rPr lang="es-ES_tradnl" baseline="0" dirty="0" smtClean="0"/>
              <a:t> as, </a:t>
            </a:r>
            <a:r>
              <a:rPr lang="es-ES_tradnl" baseline="0" dirty="0" err="1" smtClean="0"/>
              <a:t>or</a:t>
            </a:r>
            <a:r>
              <a:rPr lang="es-ES_tradnl" baseline="0" dirty="0" smtClean="0"/>
              <a:t> </a:t>
            </a:r>
            <a:r>
              <a:rPr lang="es-ES_tradnl" baseline="0" dirty="0" err="1" smtClean="0"/>
              <a:t>better</a:t>
            </a:r>
            <a:r>
              <a:rPr lang="es-ES_tradnl" baseline="0" dirty="0" smtClean="0"/>
              <a:t> </a:t>
            </a:r>
            <a:r>
              <a:rPr lang="es-ES_tradnl" baseline="0" dirty="0" err="1" smtClean="0"/>
              <a:t>than</a:t>
            </a:r>
            <a:r>
              <a:rPr lang="es-ES_tradnl" baseline="0" dirty="0" smtClean="0"/>
              <a:t>, performance of </a:t>
            </a:r>
            <a:r>
              <a:rPr lang="es-ES_tradnl" baseline="0" dirty="0" err="1" smtClean="0"/>
              <a:t>higher</a:t>
            </a:r>
            <a:r>
              <a:rPr lang="es-ES_tradnl" baseline="0" dirty="0" smtClean="0"/>
              <a:t> social </a:t>
            </a:r>
            <a:r>
              <a:rPr lang="es-ES_tradnl" baseline="0" dirty="0" err="1" smtClean="0"/>
              <a:t>class</a:t>
            </a:r>
            <a:r>
              <a:rPr lang="es-ES_tradnl" baseline="0" dirty="0" smtClean="0"/>
              <a:t> </a:t>
            </a:r>
            <a:r>
              <a:rPr lang="es-ES_tradnl" baseline="0" dirty="0" err="1" smtClean="0"/>
              <a:t>students</a:t>
            </a:r>
            <a:r>
              <a:rPr lang="es-ES_tradnl" baseline="0" dirty="0" smtClean="0"/>
              <a:t> in </a:t>
            </a:r>
            <a:r>
              <a:rPr lang="es-ES_tradnl" baseline="0" dirty="0" err="1" smtClean="0"/>
              <a:t>those</a:t>
            </a:r>
            <a:r>
              <a:rPr lang="es-ES_tradnl" baseline="0" dirty="0" smtClean="0"/>
              <a:t> </a:t>
            </a:r>
            <a:r>
              <a:rPr lang="es-ES_tradnl" baseline="0" dirty="0" err="1" smtClean="0"/>
              <a:t>countries</a:t>
            </a:r>
            <a:r>
              <a:rPr lang="es-ES_tradnl" baseline="0" dirty="0" smtClean="0"/>
              <a:t>.</a:t>
            </a:r>
            <a:endParaRPr lang="es-ES_tradnl" dirty="0" smtClean="0"/>
          </a:p>
          <a:p>
            <a:endParaRPr lang="en-US" dirty="0"/>
          </a:p>
        </p:txBody>
      </p:sp>
      <p:sp>
        <p:nvSpPr>
          <p:cNvPr id="4" name="Slide Number Placeholder 3"/>
          <p:cNvSpPr>
            <a:spLocks noGrp="1"/>
          </p:cNvSpPr>
          <p:nvPr>
            <p:ph type="sldNum" sz="quarter" idx="10"/>
          </p:nvPr>
        </p:nvSpPr>
        <p:spPr/>
        <p:txBody>
          <a:bodyPr/>
          <a:lstStyle/>
          <a:p>
            <a:fld id="{FC703475-AE7A-C74B-9ED3-11FE03D85D5D}" type="slidenum">
              <a:rPr lang="es-ES_tradnl" smtClean="0"/>
              <a:t>9</a:t>
            </a:fld>
            <a:endParaRPr lang="es-ES_tradnl"/>
          </a:p>
        </p:txBody>
      </p:sp>
    </p:spTree>
    <p:extLst>
      <p:ext uri="{BB962C8B-B14F-4D97-AF65-F5344CB8AC3E}">
        <p14:creationId xmlns:p14="http://schemas.microsoft.com/office/powerpoint/2010/main" val="1559408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November 18, 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November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November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November 18,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November 18, 2013</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November 18,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November 18,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November 18, 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November 18,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November 18,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November 18,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November 18, 2013</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epi.org/publication/us-student-performance-testing/"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mailto:carnoy@stanford.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s-ES_tradnl" sz="3200" dirty="0" err="1" smtClean="0"/>
              <a:t>Interpreting</a:t>
            </a:r>
            <a:r>
              <a:rPr lang="es-ES_tradnl" sz="3200" dirty="0" smtClean="0"/>
              <a:t> </a:t>
            </a:r>
            <a:r>
              <a:rPr lang="es-ES_tradnl" sz="3200" dirty="0" err="1" smtClean="0"/>
              <a:t>the</a:t>
            </a:r>
            <a:r>
              <a:rPr lang="es-ES_tradnl" sz="3200" dirty="0" smtClean="0"/>
              <a:t> </a:t>
            </a:r>
            <a:r>
              <a:rPr lang="es-ES_tradnl" sz="3200" dirty="0" err="1" smtClean="0"/>
              <a:t>results</a:t>
            </a:r>
            <a:r>
              <a:rPr lang="es-ES_tradnl" sz="3200" dirty="0" smtClean="0"/>
              <a:t> of </a:t>
            </a:r>
            <a:r>
              <a:rPr lang="es-ES_tradnl" sz="3200" dirty="0" err="1" smtClean="0"/>
              <a:t>international</a:t>
            </a:r>
            <a:r>
              <a:rPr lang="es-ES_tradnl" sz="3200" dirty="0" smtClean="0"/>
              <a:t> data: a more </a:t>
            </a:r>
            <a:r>
              <a:rPr lang="es-ES_tradnl" sz="3200" dirty="0" err="1" smtClean="0"/>
              <a:t>careful</a:t>
            </a:r>
            <a:r>
              <a:rPr lang="es-ES_tradnl" sz="3200" dirty="0" smtClean="0"/>
              <a:t> </a:t>
            </a:r>
            <a:r>
              <a:rPr lang="es-ES_tradnl" sz="3200" dirty="0" err="1" smtClean="0"/>
              <a:t>examination</a:t>
            </a:r>
            <a:r>
              <a:rPr lang="es-ES_tradnl" sz="3200" dirty="0" smtClean="0"/>
              <a:t> of U.S. </a:t>
            </a:r>
            <a:r>
              <a:rPr lang="es-ES_tradnl" sz="3200" dirty="0" err="1" smtClean="0"/>
              <a:t>students</a:t>
            </a:r>
            <a:r>
              <a:rPr lang="es-ES_tradnl" sz="3200" dirty="0" smtClean="0"/>
              <a:t>’ </a:t>
            </a:r>
            <a:r>
              <a:rPr lang="es-ES_tradnl" sz="3200" dirty="0" err="1" smtClean="0"/>
              <a:t>results</a:t>
            </a:r>
            <a:r>
              <a:rPr lang="es-ES_tradnl" sz="3200" dirty="0" smtClean="0"/>
              <a:t> </a:t>
            </a:r>
            <a:r>
              <a:rPr lang="es-ES_tradnl" sz="3200" dirty="0" err="1" smtClean="0"/>
              <a:t>on</a:t>
            </a:r>
            <a:r>
              <a:rPr lang="es-ES_tradnl" sz="3200" dirty="0" smtClean="0"/>
              <a:t> pisa and </a:t>
            </a:r>
            <a:r>
              <a:rPr lang="es-ES_tradnl" sz="3200" dirty="0" err="1" smtClean="0"/>
              <a:t>timss</a:t>
            </a:r>
            <a:endParaRPr lang="es-ES_tradnl" sz="3200" dirty="0"/>
          </a:p>
        </p:txBody>
      </p:sp>
      <p:sp>
        <p:nvSpPr>
          <p:cNvPr id="3" name="Subtitle 2"/>
          <p:cNvSpPr>
            <a:spLocks noGrp="1"/>
          </p:cNvSpPr>
          <p:nvPr>
            <p:ph type="subTitle" idx="1"/>
          </p:nvPr>
        </p:nvSpPr>
        <p:spPr>
          <a:xfrm>
            <a:off x="457199" y="4800599"/>
            <a:ext cx="7941787" cy="1758577"/>
          </a:xfrm>
        </p:spPr>
        <p:txBody>
          <a:bodyPr>
            <a:normAutofit/>
          </a:bodyPr>
          <a:lstStyle/>
          <a:p>
            <a:r>
              <a:rPr lang="es-ES_tradnl" dirty="0" smtClean="0"/>
              <a:t>Martin Carnoy, Stanford </a:t>
            </a:r>
            <a:r>
              <a:rPr lang="es-ES_tradnl" dirty="0" err="1" smtClean="0"/>
              <a:t>University</a:t>
            </a:r>
            <a:endParaRPr lang="es-ES_tradnl" dirty="0" smtClean="0"/>
          </a:p>
          <a:p>
            <a:r>
              <a:rPr lang="es-ES_tradnl" dirty="0" smtClean="0"/>
              <a:t>Richard Rothstein, </a:t>
            </a:r>
            <a:r>
              <a:rPr lang="es-ES_tradnl" dirty="0" err="1" smtClean="0"/>
              <a:t>Economic</a:t>
            </a:r>
            <a:r>
              <a:rPr lang="es-ES_tradnl" dirty="0" smtClean="0"/>
              <a:t> </a:t>
            </a:r>
            <a:r>
              <a:rPr lang="es-ES_tradnl" dirty="0" err="1" smtClean="0"/>
              <a:t>Policy</a:t>
            </a:r>
            <a:r>
              <a:rPr lang="es-ES_tradnl" dirty="0" smtClean="0"/>
              <a:t> </a:t>
            </a:r>
            <a:r>
              <a:rPr lang="es-ES_tradnl" dirty="0" smtClean="0"/>
              <a:t>Institute</a:t>
            </a:r>
          </a:p>
          <a:p>
            <a:r>
              <a:rPr lang="es-ES_tradnl" dirty="0" err="1" smtClean="0">
                <a:latin typeface="+mn-lt"/>
              </a:rPr>
              <a:t>November</a:t>
            </a:r>
            <a:r>
              <a:rPr lang="es-ES_tradnl" dirty="0" smtClean="0">
                <a:latin typeface="+mn-lt"/>
              </a:rPr>
              <a:t>, 2013</a:t>
            </a:r>
            <a:endParaRPr lang="es-ES_tradnl" dirty="0" smtClean="0">
              <a:latin typeface="+mn-lt"/>
            </a:endParaRPr>
          </a:p>
        </p:txBody>
      </p:sp>
    </p:spTree>
    <p:extLst>
      <p:ext uri="{BB962C8B-B14F-4D97-AF65-F5344CB8AC3E}">
        <p14:creationId xmlns:p14="http://schemas.microsoft.com/office/powerpoint/2010/main" val="4055149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738" y="152718"/>
            <a:ext cx="8148904" cy="1371600"/>
          </a:xfrm>
        </p:spPr>
        <p:txBody>
          <a:bodyPr>
            <a:normAutofit/>
          </a:bodyPr>
          <a:lstStyle/>
          <a:p>
            <a:r>
              <a:rPr lang="es-ES_tradnl" sz="2400" dirty="0" smtClean="0"/>
              <a:t>In </a:t>
            </a:r>
            <a:r>
              <a:rPr lang="es-ES_tradnl" sz="2400" dirty="0" err="1" smtClean="0"/>
              <a:t>math</a:t>
            </a:r>
            <a:r>
              <a:rPr lang="es-ES_tradnl" sz="2400" dirty="0" smtClean="0"/>
              <a:t>, U.S. </a:t>
            </a:r>
            <a:r>
              <a:rPr lang="es-ES_tradnl" sz="2400" dirty="0" err="1" smtClean="0"/>
              <a:t>Advantaged</a:t>
            </a:r>
            <a:r>
              <a:rPr lang="es-ES_tradnl" sz="2400" dirty="0" smtClean="0"/>
              <a:t> </a:t>
            </a:r>
            <a:r>
              <a:rPr lang="es-ES_tradnl" sz="2400" dirty="0" err="1" smtClean="0"/>
              <a:t>students</a:t>
            </a:r>
            <a:r>
              <a:rPr lang="es-ES_tradnl" sz="2400" dirty="0" smtClean="0"/>
              <a:t> </a:t>
            </a:r>
            <a:r>
              <a:rPr lang="es-ES_tradnl" sz="2400" dirty="0" err="1" smtClean="0"/>
              <a:t>underperform</a:t>
            </a:r>
            <a:r>
              <a:rPr lang="es-ES_tradnl" sz="2400" dirty="0" smtClean="0"/>
              <a:t> </a:t>
            </a:r>
            <a:r>
              <a:rPr lang="es-ES_tradnl" sz="2400" dirty="0" err="1" smtClean="0"/>
              <a:t>their</a:t>
            </a:r>
            <a:r>
              <a:rPr lang="es-ES_tradnl" sz="2400" dirty="0" smtClean="0"/>
              <a:t> </a:t>
            </a:r>
            <a:r>
              <a:rPr lang="es-ES_tradnl" sz="2400" dirty="0" err="1" smtClean="0"/>
              <a:t>counterparts</a:t>
            </a:r>
            <a:r>
              <a:rPr lang="es-ES_tradnl" sz="2400" dirty="0" smtClean="0"/>
              <a:t> in </a:t>
            </a:r>
            <a:r>
              <a:rPr lang="es-ES_tradnl" sz="2400" dirty="0" err="1" smtClean="0"/>
              <a:t>the</a:t>
            </a:r>
            <a:r>
              <a:rPr lang="es-ES_tradnl" sz="2400" dirty="0" smtClean="0"/>
              <a:t> </a:t>
            </a:r>
            <a:r>
              <a:rPr lang="es-ES_tradnl" sz="2400" dirty="0" err="1" smtClean="0"/>
              <a:t>big</a:t>
            </a:r>
            <a:r>
              <a:rPr lang="es-ES_tradnl" sz="2400" dirty="0" smtClean="0"/>
              <a:t> </a:t>
            </a:r>
            <a:r>
              <a:rPr lang="es-ES_tradnl" sz="2400" dirty="0" err="1" smtClean="0"/>
              <a:t>European</a:t>
            </a:r>
            <a:r>
              <a:rPr lang="es-ES_tradnl" sz="2400" dirty="0" smtClean="0"/>
              <a:t> </a:t>
            </a:r>
            <a:r>
              <a:rPr lang="es-ES_tradnl" sz="2400" dirty="0" err="1" smtClean="0"/>
              <a:t>economies</a:t>
            </a:r>
            <a:endParaRPr lang="es-ES_tradnl"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20966488"/>
              </p:ext>
            </p:extLst>
          </p:nvPr>
        </p:nvGraphicFramePr>
        <p:xfrm>
          <a:off x="457200" y="1524000"/>
          <a:ext cx="8185150" cy="49672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658650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926882" cy="1720470"/>
          </a:xfrm>
        </p:spPr>
        <p:txBody>
          <a:bodyPr>
            <a:normAutofit fontScale="90000"/>
          </a:bodyPr>
          <a:lstStyle/>
          <a:p>
            <a:r>
              <a:rPr lang="es-ES_tradnl" sz="2400" dirty="0" smtClean="0"/>
              <a:t>IN MATH, </a:t>
            </a:r>
            <a:r>
              <a:rPr lang="es-ES_tradnl" sz="2400" dirty="0" err="1" smtClean="0"/>
              <a:t>advantaged</a:t>
            </a:r>
            <a:r>
              <a:rPr lang="es-ES_tradnl" sz="2400" dirty="0" smtClean="0"/>
              <a:t> and </a:t>
            </a:r>
            <a:r>
              <a:rPr lang="es-ES_tradnl" sz="2400" dirty="0" err="1" smtClean="0"/>
              <a:t>disadvantaged</a:t>
            </a:r>
            <a:r>
              <a:rPr lang="es-ES_tradnl" sz="2400" dirty="0" smtClean="0"/>
              <a:t> </a:t>
            </a:r>
            <a:r>
              <a:rPr lang="es-ES_tradnl" sz="2400" dirty="0" err="1" smtClean="0"/>
              <a:t>students</a:t>
            </a:r>
            <a:r>
              <a:rPr lang="es-ES_tradnl" sz="2400" dirty="0" smtClean="0"/>
              <a:t> </a:t>
            </a:r>
            <a:r>
              <a:rPr lang="es-ES_tradnl" sz="2400" dirty="0" err="1" smtClean="0"/>
              <a:t>underperform</a:t>
            </a:r>
            <a:r>
              <a:rPr lang="es-ES_tradnl" sz="2400" dirty="0"/>
              <a:t> </a:t>
            </a:r>
            <a:r>
              <a:rPr lang="es-ES_tradnl" sz="2400" dirty="0" smtClean="0"/>
              <a:t>THEIR </a:t>
            </a:r>
            <a:r>
              <a:rPr lang="es-ES_tradnl" sz="2400" dirty="0" err="1" smtClean="0"/>
              <a:t>counterparts</a:t>
            </a:r>
            <a:r>
              <a:rPr lang="es-ES_tradnl" sz="2400" dirty="0" smtClean="0"/>
              <a:t> in </a:t>
            </a:r>
            <a:r>
              <a:rPr lang="es-ES_tradnl" sz="2400" dirty="0" err="1" smtClean="0"/>
              <a:t>high-scoring</a:t>
            </a:r>
            <a:r>
              <a:rPr lang="es-ES_tradnl" sz="2400" dirty="0" smtClean="0"/>
              <a:t> </a:t>
            </a:r>
            <a:r>
              <a:rPr lang="es-ES_tradnl" sz="2400" dirty="0" err="1" smtClean="0"/>
              <a:t>countries</a:t>
            </a:r>
            <a:r>
              <a:rPr lang="es-ES_tradnl" sz="2400" dirty="0" smtClean="0"/>
              <a:t>, </a:t>
            </a:r>
            <a:r>
              <a:rPr lang="es-ES_tradnl" sz="2400" dirty="0" err="1" smtClean="0"/>
              <a:t>Yet</a:t>
            </a:r>
            <a:r>
              <a:rPr lang="es-ES_tradnl" sz="2400" dirty="0" smtClean="0"/>
              <a:t> the </a:t>
            </a:r>
            <a:r>
              <a:rPr lang="es-ES_tradnl" sz="2400" dirty="0" err="1" smtClean="0"/>
              <a:t>disadvantaged</a:t>
            </a:r>
            <a:r>
              <a:rPr lang="es-ES_tradnl" sz="2400" dirty="0" smtClean="0"/>
              <a:t> are </a:t>
            </a:r>
            <a:r>
              <a:rPr lang="es-ES_tradnl" sz="2400" dirty="0" err="1" smtClean="0"/>
              <a:t>making</a:t>
            </a:r>
            <a:r>
              <a:rPr lang="es-ES_tradnl" sz="2400" dirty="0" smtClean="0"/>
              <a:t> </a:t>
            </a:r>
            <a:r>
              <a:rPr lang="es-ES_tradnl" sz="2400" dirty="0" err="1" smtClean="0"/>
              <a:t>larger</a:t>
            </a:r>
            <a:r>
              <a:rPr lang="es-ES_tradnl" sz="2400" dirty="0" smtClean="0"/>
              <a:t> </a:t>
            </a:r>
            <a:r>
              <a:rPr lang="es-ES_tradnl" sz="2400" dirty="0" err="1" smtClean="0"/>
              <a:t>gains</a:t>
            </a:r>
            <a:r>
              <a:rPr lang="es-ES_tradnl" sz="2400" dirty="0" smtClean="0"/>
              <a:t> </a:t>
            </a:r>
            <a:r>
              <a:rPr lang="es-ES_tradnl" sz="2400" dirty="0" err="1" smtClean="0"/>
              <a:t>since</a:t>
            </a:r>
            <a:r>
              <a:rPr lang="es-ES_tradnl" sz="2400" dirty="0" smtClean="0"/>
              <a:t> 2000</a:t>
            </a:r>
            <a:endParaRPr lang="es-ES_tradnl"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8919946"/>
              </p:ext>
            </p:extLst>
          </p:nvPr>
        </p:nvGraphicFramePr>
        <p:xfrm>
          <a:off x="457200" y="1778000"/>
          <a:ext cx="7926388" cy="47942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4226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412" y="152718"/>
            <a:ext cx="8665882" cy="1550576"/>
          </a:xfrm>
        </p:spPr>
        <p:txBody>
          <a:bodyPr>
            <a:noAutofit/>
          </a:bodyPr>
          <a:lstStyle/>
          <a:p>
            <a:r>
              <a:rPr lang="es-ES_tradnl" sz="2400" dirty="0" err="1" smtClean="0"/>
              <a:t>Yet</a:t>
            </a:r>
            <a:r>
              <a:rPr lang="es-ES_tradnl" sz="2400" dirty="0" smtClean="0"/>
              <a:t> </a:t>
            </a:r>
            <a:r>
              <a:rPr lang="es-ES_tradnl" sz="2400" dirty="0" err="1" smtClean="0"/>
              <a:t>Overall</a:t>
            </a:r>
            <a:r>
              <a:rPr lang="es-ES_tradnl" sz="2400" dirty="0" smtClean="0"/>
              <a:t>, </a:t>
            </a:r>
            <a:r>
              <a:rPr lang="es-ES_tradnl" sz="2400" dirty="0" err="1" smtClean="0"/>
              <a:t>when</a:t>
            </a:r>
            <a:r>
              <a:rPr lang="es-ES_tradnl" sz="2400" dirty="0" smtClean="0"/>
              <a:t> </a:t>
            </a:r>
            <a:r>
              <a:rPr lang="es-ES_tradnl" sz="2400" dirty="0" err="1" smtClean="0"/>
              <a:t>controlling</a:t>
            </a:r>
            <a:r>
              <a:rPr lang="es-ES_tradnl" sz="2400" dirty="0" smtClean="0"/>
              <a:t> </a:t>
            </a:r>
            <a:r>
              <a:rPr lang="es-ES_tradnl" sz="2400" dirty="0" err="1" smtClean="0"/>
              <a:t>for</a:t>
            </a:r>
            <a:r>
              <a:rPr lang="es-ES_tradnl" sz="2400" dirty="0" smtClean="0"/>
              <a:t> F.A.R., </a:t>
            </a:r>
            <a:r>
              <a:rPr lang="es-ES_tradnl" sz="2400" dirty="0" err="1" smtClean="0"/>
              <a:t>u.s</a:t>
            </a:r>
            <a:r>
              <a:rPr lang="es-ES_tradnl" sz="2400" dirty="0" smtClean="0"/>
              <a:t>. </a:t>
            </a:r>
            <a:r>
              <a:rPr lang="es-ES_tradnl" sz="2400" dirty="0" err="1" smtClean="0"/>
              <a:t>Students</a:t>
            </a:r>
            <a:r>
              <a:rPr lang="es-ES_tradnl" sz="2400" dirty="0" smtClean="0"/>
              <a:t> are </a:t>
            </a:r>
            <a:r>
              <a:rPr lang="es-ES_tradnl" sz="2400" dirty="0" err="1" smtClean="0"/>
              <a:t>not</a:t>
            </a:r>
            <a:r>
              <a:rPr lang="es-ES_tradnl" sz="2400" dirty="0" smtClean="0"/>
              <a:t> </a:t>
            </a:r>
            <a:r>
              <a:rPr lang="es-ES_tradnl" sz="2400" dirty="0" err="1" smtClean="0"/>
              <a:t>making</a:t>
            </a:r>
            <a:r>
              <a:rPr lang="es-ES_tradnl" sz="2400" dirty="0" smtClean="0"/>
              <a:t> </a:t>
            </a:r>
            <a:r>
              <a:rPr lang="es-ES_tradnl" sz="2400" dirty="0" err="1" smtClean="0"/>
              <a:t>math</a:t>
            </a:r>
            <a:r>
              <a:rPr lang="es-ES_tradnl" sz="2400" dirty="0" smtClean="0"/>
              <a:t> </a:t>
            </a:r>
            <a:r>
              <a:rPr lang="es-ES_tradnl" sz="2400" dirty="0" err="1" smtClean="0"/>
              <a:t>gains</a:t>
            </a:r>
            <a:r>
              <a:rPr lang="es-ES_tradnl" sz="2400" dirty="0" smtClean="0"/>
              <a:t> </a:t>
            </a:r>
            <a:r>
              <a:rPr lang="es-ES_tradnl" sz="2400" dirty="0" err="1" smtClean="0"/>
              <a:t>on</a:t>
            </a:r>
            <a:r>
              <a:rPr lang="es-ES_tradnl" sz="2400" dirty="0" smtClean="0"/>
              <a:t> pisa </a:t>
            </a:r>
            <a:r>
              <a:rPr lang="es-ES_tradnl" sz="2400" dirty="0" err="1" smtClean="0"/>
              <a:t>compared</a:t>
            </a:r>
            <a:r>
              <a:rPr lang="es-ES_tradnl" sz="2400" dirty="0" smtClean="0"/>
              <a:t> </a:t>
            </a:r>
            <a:r>
              <a:rPr lang="es-ES_tradnl" sz="2400" dirty="0" err="1" smtClean="0"/>
              <a:t>to</a:t>
            </a:r>
            <a:r>
              <a:rPr lang="es-ES_tradnl" sz="2400" dirty="0" smtClean="0"/>
              <a:t> </a:t>
            </a:r>
            <a:r>
              <a:rPr lang="es-ES_tradnl" sz="2400" dirty="0" err="1" smtClean="0"/>
              <a:t>the</a:t>
            </a:r>
            <a:r>
              <a:rPr lang="es-ES_tradnl" sz="2400" dirty="0" smtClean="0"/>
              <a:t> </a:t>
            </a:r>
            <a:r>
              <a:rPr lang="es-ES_tradnl" sz="2400" dirty="0" err="1" smtClean="0"/>
              <a:t>high-scoring</a:t>
            </a:r>
            <a:r>
              <a:rPr lang="es-ES_tradnl" sz="2400" dirty="0" smtClean="0"/>
              <a:t> PISA </a:t>
            </a:r>
            <a:r>
              <a:rPr lang="es-ES_tradnl" sz="2400" dirty="0" err="1" smtClean="0"/>
              <a:t>countries</a:t>
            </a:r>
            <a:endParaRPr lang="es-ES_tradnl"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82952908"/>
              </p:ext>
            </p:extLst>
          </p:nvPr>
        </p:nvGraphicFramePr>
        <p:xfrm>
          <a:off x="457200" y="1703294"/>
          <a:ext cx="8208963" cy="498960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52878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61" y="152718"/>
            <a:ext cx="8746180" cy="1371600"/>
          </a:xfrm>
        </p:spPr>
        <p:txBody>
          <a:bodyPr>
            <a:noAutofit/>
          </a:bodyPr>
          <a:lstStyle/>
          <a:p>
            <a:r>
              <a:rPr lang="es-ES_tradnl" sz="2400" dirty="0" smtClean="0"/>
              <a:t>Point 3: </a:t>
            </a:r>
            <a:r>
              <a:rPr lang="es-ES_tradnl" sz="2400" dirty="0" err="1" smtClean="0"/>
              <a:t>the</a:t>
            </a:r>
            <a:r>
              <a:rPr lang="es-ES_tradnl" sz="2400" dirty="0" smtClean="0"/>
              <a:t> PISA and TIMSS </a:t>
            </a:r>
            <a:r>
              <a:rPr lang="es-ES_tradnl" sz="2400" dirty="0" err="1" smtClean="0"/>
              <a:t>tests</a:t>
            </a:r>
            <a:r>
              <a:rPr lang="es-ES_tradnl" sz="2400" dirty="0" smtClean="0"/>
              <a:t> show </a:t>
            </a:r>
            <a:r>
              <a:rPr lang="es-ES_tradnl" sz="2400" dirty="0" err="1" smtClean="0"/>
              <a:t>very</a:t>
            </a:r>
            <a:r>
              <a:rPr lang="es-ES_tradnl" sz="2400" dirty="0" smtClean="0"/>
              <a:t> </a:t>
            </a:r>
            <a:r>
              <a:rPr lang="es-ES_tradnl" sz="2400" dirty="0" err="1" smtClean="0"/>
              <a:t>different</a:t>
            </a:r>
            <a:r>
              <a:rPr lang="es-ES_tradnl" sz="2400" dirty="0" smtClean="0"/>
              <a:t> </a:t>
            </a:r>
            <a:r>
              <a:rPr lang="es-ES_tradnl" sz="2400" dirty="0" err="1" smtClean="0"/>
              <a:t>results</a:t>
            </a:r>
            <a:r>
              <a:rPr lang="es-ES_tradnl" sz="2400" dirty="0" smtClean="0"/>
              <a:t> in </a:t>
            </a:r>
            <a:r>
              <a:rPr lang="es-ES_tradnl" sz="2400" dirty="0" err="1" smtClean="0"/>
              <a:t>math</a:t>
            </a:r>
            <a:r>
              <a:rPr lang="es-ES_tradnl" sz="2400" dirty="0" smtClean="0"/>
              <a:t> </a:t>
            </a:r>
            <a:r>
              <a:rPr lang="es-ES_tradnl" sz="2400" dirty="0" err="1" smtClean="0"/>
              <a:t>for</a:t>
            </a:r>
            <a:r>
              <a:rPr lang="es-ES_tradnl" sz="2400" dirty="0" smtClean="0"/>
              <a:t> </a:t>
            </a:r>
            <a:r>
              <a:rPr lang="es-ES_tradnl" sz="2400" dirty="0" err="1" smtClean="0"/>
              <a:t>u.s</a:t>
            </a:r>
            <a:r>
              <a:rPr lang="es-ES_tradnl" sz="2400" dirty="0" smtClean="0"/>
              <a:t>. </a:t>
            </a:r>
            <a:r>
              <a:rPr lang="es-ES_tradnl" sz="2400" dirty="0" err="1" smtClean="0"/>
              <a:t>Students</a:t>
            </a:r>
            <a:r>
              <a:rPr lang="es-ES_tradnl" sz="2400" dirty="0"/>
              <a:t>.</a:t>
            </a:r>
            <a:r>
              <a:rPr lang="es-ES_tradnl" sz="2400" dirty="0" smtClean="0"/>
              <a:t> </a:t>
            </a:r>
            <a:r>
              <a:rPr lang="es-ES_tradnl" sz="2400" dirty="0" err="1" smtClean="0"/>
              <a:t>when</a:t>
            </a:r>
            <a:r>
              <a:rPr lang="es-ES_tradnl" sz="2400" dirty="0" smtClean="0"/>
              <a:t> </a:t>
            </a:r>
            <a:r>
              <a:rPr lang="es-ES_tradnl" sz="2400" dirty="0" err="1" smtClean="0"/>
              <a:t>controlling</a:t>
            </a:r>
            <a:r>
              <a:rPr lang="es-ES_tradnl" sz="2400" dirty="0" smtClean="0"/>
              <a:t> </a:t>
            </a:r>
            <a:r>
              <a:rPr lang="es-ES_tradnl" sz="2400" dirty="0" err="1" smtClean="0"/>
              <a:t>for</a:t>
            </a:r>
            <a:r>
              <a:rPr lang="es-ES_tradnl" sz="2400" dirty="0" smtClean="0"/>
              <a:t> F.A.R., U.S. </a:t>
            </a:r>
            <a:r>
              <a:rPr lang="es-ES_tradnl" sz="2400" dirty="0" err="1" smtClean="0"/>
              <a:t>math</a:t>
            </a:r>
            <a:r>
              <a:rPr lang="es-ES_tradnl" sz="2400" dirty="0" smtClean="0"/>
              <a:t> </a:t>
            </a:r>
            <a:r>
              <a:rPr lang="es-ES_tradnl" sz="2400" dirty="0" err="1" smtClean="0"/>
              <a:t>gains</a:t>
            </a:r>
            <a:r>
              <a:rPr lang="es-ES_tradnl" sz="2400" dirty="0" smtClean="0"/>
              <a:t> are </a:t>
            </a:r>
            <a:r>
              <a:rPr lang="es-ES_tradnl" sz="2400" dirty="0" err="1" smtClean="0"/>
              <a:t>much</a:t>
            </a:r>
            <a:r>
              <a:rPr lang="es-ES_tradnl" sz="2400" dirty="0" smtClean="0"/>
              <a:t> </a:t>
            </a:r>
            <a:r>
              <a:rPr lang="es-ES_tradnl" sz="2400" dirty="0" err="1" smtClean="0"/>
              <a:t>Larger</a:t>
            </a:r>
            <a:r>
              <a:rPr lang="es-ES_tradnl" sz="2400" dirty="0" smtClean="0"/>
              <a:t> </a:t>
            </a:r>
            <a:r>
              <a:rPr lang="es-ES_tradnl" sz="2400" dirty="0" err="1" smtClean="0"/>
              <a:t>on</a:t>
            </a:r>
            <a:r>
              <a:rPr lang="es-ES_tradnl" sz="2400" dirty="0" smtClean="0"/>
              <a:t> </a:t>
            </a:r>
            <a:r>
              <a:rPr lang="es-ES_tradnl" sz="2400" dirty="0" err="1" smtClean="0"/>
              <a:t>the</a:t>
            </a:r>
            <a:r>
              <a:rPr lang="es-ES_tradnl" sz="2400" dirty="0" smtClean="0"/>
              <a:t> TIMSS</a:t>
            </a:r>
            <a:endParaRPr lang="es-ES_tradnl" sz="2400" dirty="0"/>
          </a:p>
        </p:txBody>
      </p:sp>
      <p:pic>
        <p:nvPicPr>
          <p:cNvPr id="7" name="Content Placeholder 6"/>
          <p:cNvPicPr>
            <a:picLocks noGrp="1" noChangeAspect="1"/>
          </p:cNvPicPr>
          <p:nvPr>
            <p:ph idx="1"/>
          </p:nvPr>
        </p:nvPicPr>
        <p:blipFill>
          <a:blip r:embed="rId3"/>
          <a:srcRect t="2284" b="2284"/>
          <a:stretch>
            <a:fillRect/>
          </a:stretch>
        </p:blipFill>
        <p:spPr>
          <a:xfrm>
            <a:off x="457200" y="1524000"/>
            <a:ext cx="8013700" cy="5110163"/>
          </a:xfrm>
        </p:spPr>
      </p:pic>
    </p:spTree>
    <p:extLst>
      <p:ext uri="{BB962C8B-B14F-4D97-AF65-F5344CB8AC3E}">
        <p14:creationId xmlns:p14="http://schemas.microsoft.com/office/powerpoint/2010/main" val="1716059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235" y="152718"/>
            <a:ext cx="8435415" cy="908106"/>
          </a:xfrm>
        </p:spPr>
        <p:txBody>
          <a:bodyPr>
            <a:normAutofit fontScale="90000"/>
          </a:bodyPr>
          <a:lstStyle/>
          <a:p>
            <a:r>
              <a:rPr lang="es-ES_tradnl" sz="2400" dirty="0" smtClean="0"/>
              <a:t>U.S. TIMSS and NAEP </a:t>
            </a:r>
            <a:r>
              <a:rPr lang="es-ES_tradnl" sz="2400" dirty="0" err="1" smtClean="0"/>
              <a:t>Math</a:t>
            </a:r>
            <a:r>
              <a:rPr lang="es-ES_tradnl" sz="2400" dirty="0" smtClean="0"/>
              <a:t> Scores </a:t>
            </a:r>
            <a:r>
              <a:rPr lang="es-ES_tradnl" sz="2400" dirty="0" err="1" smtClean="0"/>
              <a:t>rise</a:t>
            </a:r>
            <a:r>
              <a:rPr lang="es-ES_tradnl" sz="2400" dirty="0" smtClean="0"/>
              <a:t> </a:t>
            </a:r>
            <a:r>
              <a:rPr lang="es-ES_tradnl" sz="2400" dirty="0" err="1" smtClean="0"/>
              <a:t>similarly</a:t>
            </a:r>
            <a:r>
              <a:rPr lang="es-ES_tradnl" sz="2400" dirty="0" smtClean="0"/>
              <a:t> in 2000-2011, </a:t>
            </a:r>
            <a:r>
              <a:rPr lang="es-ES_tradnl" sz="2400" dirty="0" err="1" smtClean="0"/>
              <a:t>but</a:t>
            </a:r>
            <a:r>
              <a:rPr lang="es-ES_tradnl" sz="2400" dirty="0" smtClean="0"/>
              <a:t> U.S. PISA </a:t>
            </a:r>
            <a:r>
              <a:rPr lang="es-ES_tradnl" sz="2400" dirty="0" err="1" smtClean="0"/>
              <a:t>Math</a:t>
            </a:r>
            <a:r>
              <a:rPr lang="es-ES_tradnl" sz="2400" dirty="0" smtClean="0"/>
              <a:t> scores do </a:t>
            </a:r>
            <a:r>
              <a:rPr lang="es-ES_tradnl" sz="2400" dirty="0" err="1" smtClean="0"/>
              <a:t>not</a:t>
            </a:r>
            <a:endParaRPr lang="es-ES_tradnl" sz="2400" dirty="0"/>
          </a:p>
        </p:txBody>
      </p:sp>
      <p:graphicFrame>
        <p:nvGraphicFramePr>
          <p:cNvPr id="6" name="Content Placeholder 5"/>
          <p:cNvGraphicFramePr>
            <a:graphicFrameLocks noGrp="1"/>
          </p:cNvGraphicFramePr>
          <p:nvPr>
            <p:ph idx="1"/>
          </p:nvPr>
        </p:nvGraphicFramePr>
        <p:xfrm>
          <a:off x="457200" y="1241425"/>
          <a:ext cx="8172450" cy="53387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9433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7"/>
            <a:ext cx="8030386" cy="1654509"/>
          </a:xfrm>
        </p:spPr>
        <p:txBody>
          <a:bodyPr>
            <a:normAutofit fontScale="90000"/>
          </a:bodyPr>
          <a:lstStyle/>
          <a:p>
            <a:r>
              <a:rPr lang="es-ES_tradnl" sz="2400" dirty="0" smtClean="0"/>
              <a:t>Point 4: </a:t>
            </a:r>
            <a:r>
              <a:rPr lang="es-ES_tradnl" sz="2400" dirty="0" err="1" smtClean="0"/>
              <a:t>there</a:t>
            </a:r>
            <a:r>
              <a:rPr lang="es-ES_tradnl" sz="2400" dirty="0" smtClean="0"/>
              <a:t> </a:t>
            </a:r>
            <a:r>
              <a:rPr lang="es-ES_tradnl" sz="2400" dirty="0" err="1" smtClean="0"/>
              <a:t>is</a:t>
            </a:r>
            <a:r>
              <a:rPr lang="es-ES_tradnl" sz="2400" dirty="0" smtClean="0"/>
              <a:t> </a:t>
            </a:r>
            <a:r>
              <a:rPr lang="es-ES_tradnl" sz="2400" dirty="0" err="1" smtClean="0"/>
              <a:t>large</a:t>
            </a:r>
            <a:r>
              <a:rPr lang="es-ES_tradnl" sz="2400" dirty="0" smtClean="0"/>
              <a:t> </a:t>
            </a:r>
            <a:r>
              <a:rPr lang="es-ES_tradnl" sz="2400" dirty="0" err="1" smtClean="0"/>
              <a:t>variation</a:t>
            </a:r>
            <a:r>
              <a:rPr lang="es-ES_tradnl" sz="2400" dirty="0" smtClean="0"/>
              <a:t> in </a:t>
            </a:r>
            <a:r>
              <a:rPr lang="es-ES_tradnl" sz="2400" dirty="0" err="1" smtClean="0"/>
              <a:t>the</a:t>
            </a:r>
            <a:r>
              <a:rPr lang="es-ES_tradnl" sz="2400" dirty="0" smtClean="0"/>
              <a:t> performance of </a:t>
            </a:r>
            <a:r>
              <a:rPr lang="es-ES_tradnl" sz="2400" dirty="0" err="1" smtClean="0"/>
              <a:t>apparently</a:t>
            </a:r>
            <a:r>
              <a:rPr lang="es-ES_tradnl" sz="2400" dirty="0" smtClean="0"/>
              <a:t> similar F.A.R. </a:t>
            </a:r>
            <a:r>
              <a:rPr lang="es-ES_tradnl" sz="2400" dirty="0" err="1" smtClean="0"/>
              <a:t>students</a:t>
            </a:r>
            <a:r>
              <a:rPr lang="es-ES_tradnl" sz="2400" dirty="0" smtClean="0"/>
              <a:t> in </a:t>
            </a:r>
            <a:r>
              <a:rPr lang="es-ES_tradnl" sz="2400" dirty="0" err="1" smtClean="0"/>
              <a:t>the</a:t>
            </a:r>
            <a:r>
              <a:rPr lang="es-ES_tradnl" sz="2400" dirty="0" smtClean="0"/>
              <a:t> </a:t>
            </a:r>
            <a:r>
              <a:rPr lang="es-ES_tradnl" sz="2400" dirty="0" err="1" smtClean="0"/>
              <a:t>schools</a:t>
            </a:r>
            <a:r>
              <a:rPr lang="es-ES_tradnl" sz="2400" dirty="0" smtClean="0"/>
              <a:t> of </a:t>
            </a:r>
            <a:r>
              <a:rPr lang="es-ES_tradnl" sz="2400" dirty="0" err="1" smtClean="0"/>
              <a:t>different</a:t>
            </a:r>
            <a:r>
              <a:rPr lang="es-ES_tradnl" sz="2400" dirty="0" smtClean="0"/>
              <a:t> </a:t>
            </a:r>
            <a:r>
              <a:rPr lang="es-ES_tradnl" sz="2400" dirty="0" err="1" smtClean="0"/>
              <a:t>states</a:t>
            </a:r>
            <a:r>
              <a:rPr lang="es-ES_tradnl" sz="2400" dirty="0" smtClean="0"/>
              <a:t> (2011 TIMSS test). </a:t>
            </a:r>
            <a:r>
              <a:rPr lang="es-ES_tradnl" sz="2400" dirty="0" err="1" smtClean="0"/>
              <a:t>Differences</a:t>
            </a:r>
            <a:r>
              <a:rPr lang="es-ES_tradnl" sz="2400" dirty="0" smtClean="0"/>
              <a:t> in </a:t>
            </a:r>
            <a:r>
              <a:rPr lang="es-ES_tradnl" sz="2400" dirty="0" err="1" smtClean="0"/>
              <a:t>School</a:t>
            </a:r>
            <a:r>
              <a:rPr lang="es-ES_tradnl" sz="2400" dirty="0" smtClean="0"/>
              <a:t> </a:t>
            </a:r>
            <a:r>
              <a:rPr lang="es-ES_tradnl" sz="2400" dirty="0" err="1" smtClean="0"/>
              <a:t>systems</a:t>
            </a:r>
            <a:r>
              <a:rPr lang="es-ES_tradnl" sz="2400" dirty="0" smtClean="0"/>
              <a:t> </a:t>
            </a:r>
            <a:r>
              <a:rPr lang="es-ES_tradnl" sz="2400" dirty="0" err="1" smtClean="0"/>
              <a:t>may</a:t>
            </a:r>
            <a:r>
              <a:rPr lang="es-ES_tradnl" sz="2400" dirty="0" smtClean="0"/>
              <a:t> </a:t>
            </a:r>
            <a:r>
              <a:rPr lang="es-ES_tradnl" sz="2400" dirty="0" err="1" smtClean="0"/>
              <a:t>help</a:t>
            </a:r>
            <a:r>
              <a:rPr lang="es-ES_tradnl" sz="2400" dirty="0" smtClean="0"/>
              <a:t> </a:t>
            </a:r>
            <a:r>
              <a:rPr lang="es-ES_tradnl" sz="2400" dirty="0" err="1" smtClean="0"/>
              <a:t>explain</a:t>
            </a:r>
            <a:r>
              <a:rPr lang="es-ES_tradnl" sz="2400" dirty="0" smtClean="0"/>
              <a:t> </a:t>
            </a:r>
            <a:r>
              <a:rPr lang="es-ES_tradnl" sz="2400" dirty="0" err="1" smtClean="0"/>
              <a:t>these</a:t>
            </a:r>
            <a:r>
              <a:rPr lang="es-ES_tradnl" sz="2400" dirty="0" smtClean="0"/>
              <a:t> </a:t>
            </a:r>
            <a:r>
              <a:rPr lang="es-ES_tradnl" sz="2400" dirty="0" err="1" smtClean="0"/>
              <a:t>differences</a:t>
            </a:r>
            <a:endParaRPr lang="es-ES_tradnl"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19238594"/>
              </p:ext>
            </p:extLst>
          </p:nvPr>
        </p:nvGraphicFramePr>
        <p:xfrm>
          <a:off x="291536" y="2012440"/>
          <a:ext cx="8440296" cy="2324100"/>
        </p:xfrm>
        <a:graphic>
          <a:graphicData uri="http://schemas.openxmlformats.org/drawingml/2006/table">
            <a:tbl>
              <a:tblPr firstRow="1" bandRow="1">
                <a:tableStyleId>{5C22544A-7EE6-4342-B048-85BDC9FD1C3A}</a:tableStyleId>
              </a:tblPr>
              <a:tblGrid>
                <a:gridCol w="703358"/>
                <a:gridCol w="703358"/>
                <a:gridCol w="585458"/>
                <a:gridCol w="720529"/>
                <a:gridCol w="647255"/>
                <a:gridCol w="860190"/>
                <a:gridCol w="703358"/>
                <a:gridCol w="703358"/>
                <a:gridCol w="703358"/>
                <a:gridCol w="703358"/>
                <a:gridCol w="703358"/>
                <a:gridCol w="703358"/>
              </a:tblGrid>
              <a:tr h="370840">
                <a:tc>
                  <a:txBody>
                    <a:bodyPr/>
                    <a:lstStyle/>
                    <a:p>
                      <a:endParaRPr lang="es-ES_tradnl" dirty="0"/>
                    </a:p>
                  </a:txBody>
                  <a:tcPr/>
                </a:tc>
                <a:tc>
                  <a:txBody>
                    <a:bodyPr/>
                    <a:lstStyle/>
                    <a:p>
                      <a:pPr algn="ctr" fontAlgn="ctr"/>
                      <a:r>
                        <a:rPr lang="en-US" sz="1100" b="0" i="0" u="none" strike="noStrike">
                          <a:solidFill>
                            <a:srgbClr val="000000"/>
                          </a:solidFill>
                          <a:effectLst/>
                          <a:latin typeface="Calibri"/>
                        </a:rPr>
                        <a:t>Finland</a:t>
                      </a:r>
                    </a:p>
                  </a:txBody>
                  <a:tcPr marL="12700" marR="12700" marT="12700" marB="0" anchor="ctr"/>
                </a:tc>
                <a:tc>
                  <a:txBody>
                    <a:bodyPr/>
                    <a:lstStyle/>
                    <a:p>
                      <a:pPr algn="ctr" fontAlgn="ctr"/>
                      <a:r>
                        <a:rPr lang="en-US" sz="1100" b="0" i="0" u="none" strike="noStrike">
                          <a:solidFill>
                            <a:srgbClr val="000000"/>
                          </a:solidFill>
                          <a:effectLst/>
                          <a:latin typeface="Calibri"/>
                        </a:rPr>
                        <a:t>US</a:t>
                      </a:r>
                    </a:p>
                  </a:txBody>
                  <a:tcPr marL="12700" marR="12700" marT="12700" marB="0" anchor="ctr"/>
                </a:tc>
                <a:tc>
                  <a:txBody>
                    <a:bodyPr/>
                    <a:lstStyle/>
                    <a:p>
                      <a:pPr algn="ctr" fontAlgn="ctr"/>
                      <a:r>
                        <a:rPr lang="en-US" sz="1000" b="0" i="0" u="none" strike="noStrike">
                          <a:solidFill>
                            <a:srgbClr val="000000"/>
                          </a:solidFill>
                          <a:effectLst/>
                          <a:latin typeface="Arial"/>
                        </a:rPr>
                        <a:t>US (Alabama)</a:t>
                      </a:r>
                    </a:p>
                  </a:txBody>
                  <a:tcPr marL="12700" marR="12700" marT="12700" marB="0" anchor="ctr"/>
                </a:tc>
                <a:tc>
                  <a:txBody>
                    <a:bodyPr/>
                    <a:lstStyle/>
                    <a:p>
                      <a:pPr algn="ctr" fontAlgn="ctr"/>
                      <a:r>
                        <a:rPr lang="en-US" sz="1000" b="0" i="0" u="none" strike="noStrike">
                          <a:solidFill>
                            <a:srgbClr val="000000"/>
                          </a:solidFill>
                          <a:effectLst/>
                          <a:latin typeface="Arial"/>
                        </a:rPr>
                        <a:t>US (Colorado)</a:t>
                      </a:r>
                    </a:p>
                  </a:txBody>
                  <a:tcPr marL="12700" marR="12700" marT="12700" marB="0" anchor="ctr"/>
                </a:tc>
                <a:tc>
                  <a:txBody>
                    <a:bodyPr/>
                    <a:lstStyle/>
                    <a:p>
                      <a:pPr algn="ctr" fontAlgn="ctr"/>
                      <a:r>
                        <a:rPr lang="en-US" sz="1000" b="0" i="0" u="none" strike="noStrike">
                          <a:solidFill>
                            <a:srgbClr val="000000"/>
                          </a:solidFill>
                          <a:effectLst/>
                          <a:latin typeface="Arial"/>
                        </a:rPr>
                        <a:t>US (Connecticut)</a:t>
                      </a:r>
                    </a:p>
                  </a:txBody>
                  <a:tcPr marL="12700" marR="12700" marT="12700" marB="0" anchor="ctr"/>
                </a:tc>
                <a:tc>
                  <a:txBody>
                    <a:bodyPr/>
                    <a:lstStyle/>
                    <a:p>
                      <a:pPr algn="ctr" fontAlgn="ctr"/>
                      <a:r>
                        <a:rPr lang="en-US" sz="1000" b="0" i="0" u="none" strike="noStrike">
                          <a:solidFill>
                            <a:srgbClr val="000000"/>
                          </a:solidFill>
                          <a:effectLst/>
                          <a:latin typeface="Arial"/>
                        </a:rPr>
                        <a:t>US (California)</a:t>
                      </a:r>
                    </a:p>
                  </a:txBody>
                  <a:tcPr marL="12700" marR="12700" marT="12700" marB="0" anchor="ctr"/>
                </a:tc>
                <a:tc>
                  <a:txBody>
                    <a:bodyPr/>
                    <a:lstStyle/>
                    <a:p>
                      <a:pPr algn="ctr" fontAlgn="ctr"/>
                      <a:r>
                        <a:rPr lang="en-US" sz="1000" b="0" i="0" u="none" strike="noStrike">
                          <a:solidFill>
                            <a:srgbClr val="000000"/>
                          </a:solidFill>
                          <a:effectLst/>
                          <a:latin typeface="Arial"/>
                        </a:rPr>
                        <a:t>US (Florida)</a:t>
                      </a:r>
                    </a:p>
                  </a:txBody>
                  <a:tcPr marL="12700" marR="12700" marT="12700" marB="0" anchor="ctr"/>
                </a:tc>
                <a:tc>
                  <a:txBody>
                    <a:bodyPr/>
                    <a:lstStyle/>
                    <a:p>
                      <a:pPr algn="ctr" fontAlgn="ctr"/>
                      <a:r>
                        <a:rPr lang="en-US" sz="1000" b="0" i="0" u="none" strike="noStrike">
                          <a:solidFill>
                            <a:srgbClr val="000000"/>
                          </a:solidFill>
                          <a:effectLst/>
                          <a:latin typeface="Arial"/>
                        </a:rPr>
                        <a:t>US (Indiana)</a:t>
                      </a:r>
                    </a:p>
                  </a:txBody>
                  <a:tcPr marL="12700" marR="12700" marT="12700" marB="0" anchor="ctr"/>
                </a:tc>
                <a:tc>
                  <a:txBody>
                    <a:bodyPr/>
                    <a:lstStyle/>
                    <a:p>
                      <a:pPr algn="ctr" fontAlgn="ctr"/>
                      <a:r>
                        <a:rPr lang="en-US" sz="1000" b="0" i="0" u="none" strike="noStrike">
                          <a:solidFill>
                            <a:srgbClr val="000000"/>
                          </a:solidFill>
                          <a:effectLst/>
                          <a:latin typeface="Arial"/>
                        </a:rPr>
                        <a:t>US (Massachusetts)</a:t>
                      </a:r>
                    </a:p>
                  </a:txBody>
                  <a:tcPr marL="12700" marR="12700" marT="12700" marB="0" anchor="ctr"/>
                </a:tc>
                <a:tc>
                  <a:txBody>
                    <a:bodyPr/>
                    <a:lstStyle/>
                    <a:p>
                      <a:pPr algn="ctr" fontAlgn="ctr"/>
                      <a:r>
                        <a:rPr lang="en-US" sz="1000" b="0" i="0" u="none" strike="noStrike">
                          <a:solidFill>
                            <a:srgbClr val="000000"/>
                          </a:solidFill>
                          <a:effectLst/>
                          <a:latin typeface="Arial"/>
                        </a:rPr>
                        <a:t>US (Minnesota)</a:t>
                      </a:r>
                    </a:p>
                  </a:txBody>
                  <a:tcPr marL="12700" marR="12700" marT="12700" marB="0" anchor="ctr"/>
                </a:tc>
                <a:tc>
                  <a:txBody>
                    <a:bodyPr/>
                    <a:lstStyle/>
                    <a:p>
                      <a:pPr algn="ctr" fontAlgn="ctr"/>
                      <a:r>
                        <a:rPr lang="en-US" sz="1000" b="0" i="0" u="none" strike="noStrike">
                          <a:solidFill>
                            <a:srgbClr val="000000"/>
                          </a:solidFill>
                          <a:effectLst/>
                          <a:latin typeface="Arial"/>
                        </a:rPr>
                        <a:t>US (North Carolina)</a:t>
                      </a:r>
                    </a:p>
                  </a:txBody>
                  <a:tcPr marL="12700" marR="12700" marT="12700" marB="0" anchor="ctr"/>
                </a:tc>
              </a:tr>
              <a:tr h="370840">
                <a:tc>
                  <a:txBody>
                    <a:bodyPr/>
                    <a:lstStyle/>
                    <a:p>
                      <a:pPr algn="l" fontAlgn="b"/>
                      <a:r>
                        <a:rPr lang="en-US" sz="1000" b="0" i="0" u="none" strike="noStrike">
                          <a:solidFill>
                            <a:srgbClr val="000000"/>
                          </a:solidFill>
                          <a:effectLst/>
                          <a:latin typeface="Arial"/>
                        </a:rPr>
                        <a:t>0-10 BOOKS</a:t>
                      </a:r>
                    </a:p>
                  </a:txBody>
                  <a:tcPr marL="12700" marR="12700" marT="12700" marB="0" anchor="b"/>
                </a:tc>
                <a:tc>
                  <a:txBody>
                    <a:bodyPr/>
                    <a:lstStyle/>
                    <a:p>
                      <a:pPr algn="r" fontAlgn="b"/>
                      <a:r>
                        <a:rPr lang="en-US" sz="1000" b="0" i="0" u="none" strike="noStrike">
                          <a:solidFill>
                            <a:srgbClr val="000000"/>
                          </a:solidFill>
                          <a:effectLst/>
                          <a:latin typeface="Arial"/>
                        </a:rPr>
                        <a:t>465</a:t>
                      </a:r>
                    </a:p>
                  </a:txBody>
                  <a:tcPr marL="12700" marR="12700" marT="12700" marB="0" anchor="b"/>
                </a:tc>
                <a:tc>
                  <a:txBody>
                    <a:bodyPr/>
                    <a:lstStyle/>
                    <a:p>
                      <a:pPr algn="r" fontAlgn="b"/>
                      <a:r>
                        <a:rPr lang="en-US" sz="1000" b="0" i="0" u="none" strike="noStrike">
                          <a:solidFill>
                            <a:srgbClr val="000000"/>
                          </a:solidFill>
                          <a:effectLst/>
                          <a:latin typeface="Arial"/>
                        </a:rPr>
                        <a:t>465</a:t>
                      </a:r>
                    </a:p>
                  </a:txBody>
                  <a:tcPr marL="12700" marR="12700" marT="12700" marB="0" anchor="b"/>
                </a:tc>
                <a:tc>
                  <a:txBody>
                    <a:bodyPr/>
                    <a:lstStyle/>
                    <a:p>
                      <a:pPr algn="r" fontAlgn="b"/>
                      <a:r>
                        <a:rPr lang="en-US" sz="1000" b="0" i="0" u="none" strike="noStrike">
                          <a:solidFill>
                            <a:srgbClr val="000000"/>
                          </a:solidFill>
                          <a:effectLst/>
                          <a:latin typeface="Arial"/>
                        </a:rPr>
                        <a:t>434</a:t>
                      </a:r>
                    </a:p>
                  </a:txBody>
                  <a:tcPr marL="12700" marR="12700" marT="12700" marB="0" anchor="b"/>
                </a:tc>
                <a:tc>
                  <a:txBody>
                    <a:bodyPr/>
                    <a:lstStyle/>
                    <a:p>
                      <a:pPr algn="r" fontAlgn="b"/>
                      <a:r>
                        <a:rPr lang="en-US" sz="1000" b="0" i="0" u="none" strike="noStrike">
                          <a:solidFill>
                            <a:srgbClr val="000000"/>
                          </a:solidFill>
                          <a:effectLst/>
                          <a:latin typeface="Arial"/>
                        </a:rPr>
                        <a:t>464</a:t>
                      </a:r>
                    </a:p>
                  </a:txBody>
                  <a:tcPr marL="12700" marR="12700" marT="12700" marB="0" anchor="b"/>
                </a:tc>
                <a:tc>
                  <a:txBody>
                    <a:bodyPr/>
                    <a:lstStyle/>
                    <a:p>
                      <a:pPr algn="r" fontAlgn="b"/>
                      <a:r>
                        <a:rPr lang="en-US" sz="1000" b="0" i="0" u="none" strike="noStrike">
                          <a:solidFill>
                            <a:srgbClr val="000000"/>
                          </a:solidFill>
                          <a:effectLst/>
                          <a:latin typeface="Arial"/>
                        </a:rPr>
                        <a:t>446</a:t>
                      </a:r>
                    </a:p>
                  </a:txBody>
                  <a:tcPr marL="12700" marR="12700" marT="12700" marB="0" anchor="b"/>
                </a:tc>
                <a:tc>
                  <a:txBody>
                    <a:bodyPr/>
                    <a:lstStyle/>
                    <a:p>
                      <a:pPr algn="r" fontAlgn="b"/>
                      <a:r>
                        <a:rPr lang="en-US" sz="1000" b="0" i="0" u="none" strike="noStrike">
                          <a:solidFill>
                            <a:srgbClr val="000000"/>
                          </a:solidFill>
                          <a:effectLst/>
                          <a:latin typeface="Arial"/>
                        </a:rPr>
                        <a:t>452</a:t>
                      </a:r>
                    </a:p>
                  </a:txBody>
                  <a:tcPr marL="12700" marR="12700" marT="12700" marB="0" anchor="b"/>
                </a:tc>
                <a:tc>
                  <a:txBody>
                    <a:bodyPr/>
                    <a:lstStyle/>
                    <a:p>
                      <a:pPr algn="r" fontAlgn="b"/>
                      <a:r>
                        <a:rPr lang="en-US" sz="1000" b="0" i="0" u="none" strike="noStrike">
                          <a:solidFill>
                            <a:srgbClr val="000000"/>
                          </a:solidFill>
                          <a:effectLst/>
                          <a:latin typeface="Arial"/>
                        </a:rPr>
                        <a:t>484</a:t>
                      </a:r>
                    </a:p>
                  </a:txBody>
                  <a:tcPr marL="12700" marR="12700" marT="12700" marB="0" anchor="b"/>
                </a:tc>
                <a:tc>
                  <a:txBody>
                    <a:bodyPr/>
                    <a:lstStyle/>
                    <a:p>
                      <a:pPr algn="r" fontAlgn="b"/>
                      <a:r>
                        <a:rPr lang="en-US" sz="1000" b="0" i="0" u="none" strike="noStrike">
                          <a:solidFill>
                            <a:srgbClr val="000000"/>
                          </a:solidFill>
                          <a:effectLst/>
                          <a:latin typeface="Arial"/>
                        </a:rPr>
                        <a:t>479</a:t>
                      </a:r>
                    </a:p>
                  </a:txBody>
                  <a:tcPr marL="12700" marR="12700" marT="12700" marB="0" anchor="b"/>
                </a:tc>
                <a:tc>
                  <a:txBody>
                    <a:bodyPr/>
                    <a:lstStyle/>
                    <a:p>
                      <a:pPr algn="r" fontAlgn="b"/>
                      <a:r>
                        <a:rPr lang="en-US" sz="1000" b="0" i="0" u="none" strike="noStrike" dirty="0">
                          <a:solidFill>
                            <a:srgbClr val="000000"/>
                          </a:solidFill>
                          <a:effectLst/>
                          <a:latin typeface="Arial"/>
                        </a:rPr>
                        <a:t>503</a:t>
                      </a:r>
                    </a:p>
                  </a:txBody>
                  <a:tcPr marL="12700" marR="12700" marT="12700" marB="0" anchor="b"/>
                </a:tc>
                <a:tc>
                  <a:txBody>
                    <a:bodyPr/>
                    <a:lstStyle/>
                    <a:p>
                      <a:pPr algn="r" fontAlgn="b"/>
                      <a:r>
                        <a:rPr lang="en-US" sz="1000" b="0" i="0" u="none" strike="noStrike">
                          <a:solidFill>
                            <a:srgbClr val="000000"/>
                          </a:solidFill>
                          <a:effectLst/>
                          <a:latin typeface="Arial"/>
                        </a:rPr>
                        <a:t>494</a:t>
                      </a:r>
                    </a:p>
                  </a:txBody>
                  <a:tcPr marL="12700" marR="12700" marT="12700" marB="0" anchor="b"/>
                </a:tc>
                <a:tc>
                  <a:txBody>
                    <a:bodyPr/>
                    <a:lstStyle/>
                    <a:p>
                      <a:pPr algn="r" fontAlgn="b"/>
                      <a:r>
                        <a:rPr lang="en-US" sz="1000" b="0" i="0" u="none" strike="noStrike">
                          <a:solidFill>
                            <a:srgbClr val="000000"/>
                          </a:solidFill>
                          <a:effectLst/>
                          <a:latin typeface="Arial"/>
                        </a:rPr>
                        <a:t>484</a:t>
                      </a:r>
                    </a:p>
                  </a:txBody>
                  <a:tcPr marL="12700" marR="12700" marT="12700" marB="0" anchor="b"/>
                </a:tc>
              </a:tr>
              <a:tr h="370840">
                <a:tc>
                  <a:txBody>
                    <a:bodyPr/>
                    <a:lstStyle/>
                    <a:p>
                      <a:pPr algn="l" fontAlgn="b"/>
                      <a:r>
                        <a:rPr lang="en-US" sz="1000" b="0" i="0" u="none" strike="noStrike">
                          <a:solidFill>
                            <a:srgbClr val="000000"/>
                          </a:solidFill>
                          <a:effectLst/>
                          <a:latin typeface="Arial"/>
                        </a:rPr>
                        <a:t>11-25 BOOKS</a:t>
                      </a:r>
                    </a:p>
                  </a:txBody>
                  <a:tcPr marL="12700" marR="12700" marT="12700" marB="0" anchor="b"/>
                </a:tc>
                <a:tc>
                  <a:txBody>
                    <a:bodyPr/>
                    <a:lstStyle/>
                    <a:p>
                      <a:pPr algn="r" fontAlgn="b"/>
                      <a:r>
                        <a:rPr lang="en-US" sz="1000" b="0" i="0" u="none" strike="noStrike">
                          <a:solidFill>
                            <a:srgbClr val="000000"/>
                          </a:solidFill>
                          <a:effectLst/>
                          <a:latin typeface="Arial"/>
                        </a:rPr>
                        <a:t>493</a:t>
                      </a:r>
                    </a:p>
                  </a:txBody>
                  <a:tcPr marL="12700" marR="12700" marT="12700" marB="0" anchor="b"/>
                </a:tc>
                <a:tc>
                  <a:txBody>
                    <a:bodyPr/>
                    <a:lstStyle/>
                    <a:p>
                      <a:pPr algn="r" fontAlgn="b"/>
                      <a:r>
                        <a:rPr lang="en-US" sz="1000" b="0" i="0" u="none" strike="noStrike">
                          <a:solidFill>
                            <a:srgbClr val="000000"/>
                          </a:solidFill>
                          <a:effectLst/>
                          <a:latin typeface="Arial"/>
                        </a:rPr>
                        <a:t>485</a:t>
                      </a:r>
                    </a:p>
                  </a:txBody>
                  <a:tcPr marL="12700" marR="12700" marT="12700" marB="0" anchor="b"/>
                </a:tc>
                <a:tc>
                  <a:txBody>
                    <a:bodyPr/>
                    <a:lstStyle/>
                    <a:p>
                      <a:pPr algn="r" fontAlgn="b"/>
                      <a:r>
                        <a:rPr lang="en-US" sz="1000" b="0" i="0" u="none" strike="noStrike">
                          <a:solidFill>
                            <a:srgbClr val="000000"/>
                          </a:solidFill>
                          <a:effectLst/>
                          <a:latin typeface="Arial"/>
                        </a:rPr>
                        <a:t>448</a:t>
                      </a:r>
                    </a:p>
                  </a:txBody>
                  <a:tcPr marL="12700" marR="12700" marT="12700" marB="0" anchor="b"/>
                </a:tc>
                <a:tc>
                  <a:txBody>
                    <a:bodyPr/>
                    <a:lstStyle/>
                    <a:p>
                      <a:pPr algn="r" fontAlgn="b"/>
                      <a:r>
                        <a:rPr lang="en-US" sz="1000" b="0" i="0" u="none" strike="noStrike">
                          <a:solidFill>
                            <a:srgbClr val="000000"/>
                          </a:solidFill>
                          <a:effectLst/>
                          <a:latin typeface="Arial"/>
                        </a:rPr>
                        <a:t>487</a:t>
                      </a:r>
                    </a:p>
                  </a:txBody>
                  <a:tcPr marL="12700" marR="12700" marT="12700" marB="0" anchor="b"/>
                </a:tc>
                <a:tc>
                  <a:txBody>
                    <a:bodyPr/>
                    <a:lstStyle/>
                    <a:p>
                      <a:pPr algn="r" fontAlgn="b"/>
                      <a:r>
                        <a:rPr lang="en-US" sz="1000" b="0" i="0" u="none" strike="noStrike">
                          <a:solidFill>
                            <a:srgbClr val="000000"/>
                          </a:solidFill>
                          <a:effectLst/>
                          <a:latin typeface="Arial"/>
                        </a:rPr>
                        <a:t>475</a:t>
                      </a:r>
                    </a:p>
                  </a:txBody>
                  <a:tcPr marL="12700" marR="12700" marT="12700" marB="0" anchor="b"/>
                </a:tc>
                <a:tc>
                  <a:txBody>
                    <a:bodyPr/>
                    <a:lstStyle/>
                    <a:p>
                      <a:pPr algn="r" fontAlgn="b"/>
                      <a:r>
                        <a:rPr lang="en-US" sz="1000" b="0" i="0" u="none" strike="noStrike">
                          <a:solidFill>
                            <a:srgbClr val="000000"/>
                          </a:solidFill>
                          <a:effectLst/>
                          <a:latin typeface="Arial"/>
                        </a:rPr>
                        <a:t>469</a:t>
                      </a:r>
                    </a:p>
                  </a:txBody>
                  <a:tcPr marL="12700" marR="12700" marT="12700" marB="0" anchor="b"/>
                </a:tc>
                <a:tc>
                  <a:txBody>
                    <a:bodyPr/>
                    <a:lstStyle/>
                    <a:p>
                      <a:pPr algn="r" fontAlgn="b"/>
                      <a:r>
                        <a:rPr lang="en-US" sz="1000" b="0" i="0" u="none" strike="noStrike">
                          <a:solidFill>
                            <a:srgbClr val="000000"/>
                          </a:solidFill>
                          <a:effectLst/>
                          <a:latin typeface="Arial"/>
                        </a:rPr>
                        <a:t>498</a:t>
                      </a:r>
                    </a:p>
                  </a:txBody>
                  <a:tcPr marL="12700" marR="12700" marT="12700" marB="0" anchor="b"/>
                </a:tc>
                <a:tc>
                  <a:txBody>
                    <a:bodyPr/>
                    <a:lstStyle/>
                    <a:p>
                      <a:pPr algn="r" fontAlgn="b"/>
                      <a:r>
                        <a:rPr lang="en-US" sz="1000" b="0" i="0" u="none" strike="noStrike">
                          <a:solidFill>
                            <a:srgbClr val="000000"/>
                          </a:solidFill>
                          <a:effectLst/>
                          <a:latin typeface="Arial"/>
                        </a:rPr>
                        <a:t>500</a:t>
                      </a:r>
                    </a:p>
                  </a:txBody>
                  <a:tcPr marL="12700" marR="12700" marT="12700" marB="0" anchor="b"/>
                </a:tc>
                <a:tc>
                  <a:txBody>
                    <a:bodyPr/>
                    <a:lstStyle/>
                    <a:p>
                      <a:pPr algn="r" fontAlgn="b"/>
                      <a:r>
                        <a:rPr lang="en-US" sz="1000" b="0" i="0" u="none" strike="noStrike">
                          <a:solidFill>
                            <a:srgbClr val="000000"/>
                          </a:solidFill>
                          <a:effectLst/>
                          <a:latin typeface="Arial"/>
                        </a:rPr>
                        <a:t>522</a:t>
                      </a:r>
                    </a:p>
                  </a:txBody>
                  <a:tcPr marL="12700" marR="12700" marT="12700" marB="0" anchor="b"/>
                </a:tc>
                <a:tc>
                  <a:txBody>
                    <a:bodyPr/>
                    <a:lstStyle/>
                    <a:p>
                      <a:pPr algn="r" fontAlgn="b"/>
                      <a:r>
                        <a:rPr lang="en-US" sz="1000" b="0" i="0" u="none" strike="noStrike">
                          <a:solidFill>
                            <a:srgbClr val="000000"/>
                          </a:solidFill>
                          <a:effectLst/>
                          <a:latin typeface="Arial"/>
                        </a:rPr>
                        <a:t>506</a:t>
                      </a:r>
                    </a:p>
                  </a:txBody>
                  <a:tcPr marL="12700" marR="12700" marT="12700" marB="0" anchor="b"/>
                </a:tc>
                <a:tc>
                  <a:txBody>
                    <a:bodyPr/>
                    <a:lstStyle/>
                    <a:p>
                      <a:pPr algn="r" fontAlgn="b"/>
                      <a:r>
                        <a:rPr lang="en-US" sz="1000" b="0" i="0" u="none" strike="noStrike">
                          <a:solidFill>
                            <a:srgbClr val="000000"/>
                          </a:solidFill>
                          <a:effectLst/>
                          <a:latin typeface="Arial"/>
                        </a:rPr>
                        <a:t>518</a:t>
                      </a:r>
                    </a:p>
                  </a:txBody>
                  <a:tcPr marL="12700" marR="12700" marT="12700" marB="0" anchor="b"/>
                </a:tc>
              </a:tr>
              <a:tr h="370840">
                <a:tc>
                  <a:txBody>
                    <a:bodyPr/>
                    <a:lstStyle/>
                    <a:p>
                      <a:pPr algn="l" fontAlgn="b"/>
                      <a:r>
                        <a:rPr lang="en-US" sz="1000" b="0" i="0" u="none" strike="noStrike">
                          <a:solidFill>
                            <a:srgbClr val="000000"/>
                          </a:solidFill>
                          <a:effectLst/>
                          <a:latin typeface="Arial"/>
                        </a:rPr>
                        <a:t>26-100 BOOKS</a:t>
                      </a:r>
                    </a:p>
                  </a:txBody>
                  <a:tcPr marL="12700" marR="12700" marT="12700" marB="0" anchor="b"/>
                </a:tc>
                <a:tc>
                  <a:txBody>
                    <a:bodyPr/>
                    <a:lstStyle/>
                    <a:p>
                      <a:pPr algn="r" fontAlgn="b"/>
                      <a:r>
                        <a:rPr lang="en-US" sz="1000" b="0" i="0" u="none" strike="noStrike">
                          <a:solidFill>
                            <a:srgbClr val="000000"/>
                          </a:solidFill>
                          <a:effectLst/>
                          <a:latin typeface="Arial"/>
                        </a:rPr>
                        <a:t>514</a:t>
                      </a:r>
                    </a:p>
                  </a:txBody>
                  <a:tcPr marL="12700" marR="12700" marT="12700" marB="0" anchor="b"/>
                </a:tc>
                <a:tc>
                  <a:txBody>
                    <a:bodyPr/>
                    <a:lstStyle/>
                    <a:p>
                      <a:pPr algn="r" fontAlgn="b"/>
                      <a:r>
                        <a:rPr lang="en-US" sz="1000" b="0" i="0" u="none" strike="noStrike">
                          <a:solidFill>
                            <a:srgbClr val="000000"/>
                          </a:solidFill>
                          <a:effectLst/>
                          <a:latin typeface="Arial"/>
                        </a:rPr>
                        <a:t>516</a:t>
                      </a:r>
                    </a:p>
                  </a:txBody>
                  <a:tcPr marL="12700" marR="12700" marT="12700" marB="0" anchor="b"/>
                </a:tc>
                <a:tc>
                  <a:txBody>
                    <a:bodyPr/>
                    <a:lstStyle/>
                    <a:p>
                      <a:pPr algn="r" fontAlgn="b"/>
                      <a:r>
                        <a:rPr lang="en-US" sz="1000" b="0" i="0" u="none" strike="noStrike">
                          <a:solidFill>
                            <a:srgbClr val="000000"/>
                          </a:solidFill>
                          <a:effectLst/>
                          <a:latin typeface="Arial"/>
                        </a:rPr>
                        <a:t>481</a:t>
                      </a:r>
                    </a:p>
                  </a:txBody>
                  <a:tcPr marL="12700" marR="12700" marT="12700" marB="0" anchor="b"/>
                </a:tc>
                <a:tc>
                  <a:txBody>
                    <a:bodyPr/>
                    <a:lstStyle/>
                    <a:p>
                      <a:pPr algn="r" fontAlgn="b"/>
                      <a:r>
                        <a:rPr lang="en-US" sz="1000" b="0" i="0" u="none" strike="noStrike">
                          <a:solidFill>
                            <a:srgbClr val="000000"/>
                          </a:solidFill>
                          <a:effectLst/>
                          <a:latin typeface="Arial"/>
                        </a:rPr>
                        <a:t>521</a:t>
                      </a:r>
                    </a:p>
                  </a:txBody>
                  <a:tcPr marL="12700" marR="12700" marT="12700" marB="0" anchor="b"/>
                </a:tc>
                <a:tc>
                  <a:txBody>
                    <a:bodyPr/>
                    <a:lstStyle/>
                    <a:p>
                      <a:pPr algn="r" fontAlgn="b"/>
                      <a:r>
                        <a:rPr lang="en-US" sz="1000" b="0" i="0" u="none" strike="noStrike">
                          <a:solidFill>
                            <a:srgbClr val="000000"/>
                          </a:solidFill>
                          <a:effectLst/>
                          <a:latin typeface="Arial"/>
                        </a:rPr>
                        <a:t>521</a:t>
                      </a:r>
                    </a:p>
                  </a:txBody>
                  <a:tcPr marL="12700" marR="12700" marT="12700" marB="0" anchor="b"/>
                </a:tc>
                <a:tc>
                  <a:txBody>
                    <a:bodyPr/>
                    <a:lstStyle/>
                    <a:p>
                      <a:pPr algn="r" fontAlgn="b"/>
                      <a:r>
                        <a:rPr lang="en-US" sz="1000" b="0" i="0" u="none" strike="noStrike" dirty="0">
                          <a:solidFill>
                            <a:srgbClr val="000000"/>
                          </a:solidFill>
                          <a:effectLst/>
                          <a:latin typeface="Arial"/>
                        </a:rPr>
                        <a:t>507</a:t>
                      </a:r>
                    </a:p>
                  </a:txBody>
                  <a:tcPr marL="12700" marR="12700" marT="12700" marB="0" anchor="b"/>
                </a:tc>
                <a:tc>
                  <a:txBody>
                    <a:bodyPr/>
                    <a:lstStyle/>
                    <a:p>
                      <a:pPr algn="r" fontAlgn="b"/>
                      <a:r>
                        <a:rPr lang="en-US" sz="1000" b="0" i="0" u="none" strike="noStrike">
                          <a:solidFill>
                            <a:srgbClr val="000000"/>
                          </a:solidFill>
                          <a:effectLst/>
                          <a:latin typeface="Arial"/>
                        </a:rPr>
                        <a:t>518</a:t>
                      </a:r>
                    </a:p>
                  </a:txBody>
                  <a:tcPr marL="12700" marR="12700" marT="12700" marB="0" anchor="b"/>
                </a:tc>
                <a:tc>
                  <a:txBody>
                    <a:bodyPr/>
                    <a:lstStyle/>
                    <a:p>
                      <a:pPr algn="r" fontAlgn="b"/>
                      <a:r>
                        <a:rPr lang="en-US" sz="1000" b="0" i="0" u="none" strike="noStrike">
                          <a:solidFill>
                            <a:srgbClr val="000000"/>
                          </a:solidFill>
                          <a:effectLst/>
                          <a:latin typeface="Arial"/>
                        </a:rPr>
                        <a:t>526</a:t>
                      </a:r>
                    </a:p>
                  </a:txBody>
                  <a:tcPr marL="12700" marR="12700" marT="12700" marB="0" anchor="b"/>
                </a:tc>
                <a:tc>
                  <a:txBody>
                    <a:bodyPr/>
                    <a:lstStyle/>
                    <a:p>
                      <a:pPr algn="r" fontAlgn="b"/>
                      <a:r>
                        <a:rPr lang="en-US" sz="1000" b="0" i="0" u="none" strike="noStrike">
                          <a:solidFill>
                            <a:srgbClr val="000000"/>
                          </a:solidFill>
                          <a:effectLst/>
                          <a:latin typeface="Arial"/>
                        </a:rPr>
                        <a:t>563</a:t>
                      </a:r>
                    </a:p>
                  </a:txBody>
                  <a:tcPr marL="12700" marR="12700" marT="12700" marB="0" anchor="b"/>
                </a:tc>
                <a:tc>
                  <a:txBody>
                    <a:bodyPr/>
                    <a:lstStyle/>
                    <a:p>
                      <a:pPr algn="r" fontAlgn="b"/>
                      <a:r>
                        <a:rPr lang="en-US" sz="1000" b="0" i="0" u="none" strike="noStrike">
                          <a:solidFill>
                            <a:srgbClr val="000000"/>
                          </a:solidFill>
                          <a:effectLst/>
                          <a:latin typeface="Arial"/>
                        </a:rPr>
                        <a:t>543</a:t>
                      </a:r>
                    </a:p>
                  </a:txBody>
                  <a:tcPr marL="12700" marR="12700" marT="12700" marB="0" anchor="b"/>
                </a:tc>
                <a:tc>
                  <a:txBody>
                    <a:bodyPr/>
                    <a:lstStyle/>
                    <a:p>
                      <a:pPr algn="r" fontAlgn="b"/>
                      <a:r>
                        <a:rPr lang="en-US" sz="1000" b="0" i="0" u="none" strike="noStrike">
                          <a:solidFill>
                            <a:srgbClr val="000000"/>
                          </a:solidFill>
                          <a:effectLst/>
                          <a:latin typeface="Arial"/>
                        </a:rPr>
                        <a:t>539</a:t>
                      </a:r>
                    </a:p>
                  </a:txBody>
                  <a:tcPr marL="12700" marR="12700" marT="12700" marB="0" anchor="b"/>
                </a:tc>
              </a:tr>
              <a:tr h="370840">
                <a:tc>
                  <a:txBody>
                    <a:bodyPr/>
                    <a:lstStyle/>
                    <a:p>
                      <a:pPr algn="l" fontAlgn="b"/>
                      <a:r>
                        <a:rPr lang="en-US" sz="1000" b="0" i="0" u="none" strike="noStrike">
                          <a:solidFill>
                            <a:srgbClr val="000000"/>
                          </a:solidFill>
                          <a:effectLst/>
                          <a:latin typeface="Arial"/>
                        </a:rPr>
                        <a:t>101-200 BOOKS</a:t>
                      </a:r>
                    </a:p>
                  </a:txBody>
                  <a:tcPr marL="12700" marR="12700" marT="12700" marB="0" anchor="b"/>
                </a:tc>
                <a:tc>
                  <a:txBody>
                    <a:bodyPr/>
                    <a:lstStyle/>
                    <a:p>
                      <a:pPr algn="r" fontAlgn="b"/>
                      <a:r>
                        <a:rPr lang="en-US" sz="1000" b="0" i="0" u="none" strike="noStrike">
                          <a:solidFill>
                            <a:srgbClr val="000000"/>
                          </a:solidFill>
                          <a:effectLst/>
                          <a:latin typeface="Arial"/>
                        </a:rPr>
                        <a:t>530</a:t>
                      </a:r>
                    </a:p>
                  </a:txBody>
                  <a:tcPr marL="12700" marR="12700" marT="12700" marB="0" anchor="b"/>
                </a:tc>
                <a:tc>
                  <a:txBody>
                    <a:bodyPr/>
                    <a:lstStyle/>
                    <a:p>
                      <a:pPr algn="r" fontAlgn="b"/>
                      <a:r>
                        <a:rPr lang="en-US" sz="1000" b="0" i="0" u="none" strike="noStrike">
                          <a:solidFill>
                            <a:srgbClr val="000000"/>
                          </a:solidFill>
                          <a:effectLst/>
                          <a:latin typeface="Arial"/>
                        </a:rPr>
                        <a:t>542</a:t>
                      </a:r>
                    </a:p>
                  </a:txBody>
                  <a:tcPr marL="12700" marR="12700" marT="12700" marB="0" anchor="b"/>
                </a:tc>
                <a:tc>
                  <a:txBody>
                    <a:bodyPr/>
                    <a:lstStyle/>
                    <a:p>
                      <a:pPr algn="r" fontAlgn="b"/>
                      <a:r>
                        <a:rPr lang="en-US" sz="1000" b="0" i="0" u="none" strike="noStrike">
                          <a:solidFill>
                            <a:srgbClr val="000000"/>
                          </a:solidFill>
                          <a:effectLst/>
                          <a:latin typeface="Arial"/>
                        </a:rPr>
                        <a:t>510</a:t>
                      </a:r>
                    </a:p>
                  </a:txBody>
                  <a:tcPr marL="12700" marR="12700" marT="12700" marB="0" anchor="b"/>
                </a:tc>
                <a:tc>
                  <a:txBody>
                    <a:bodyPr/>
                    <a:lstStyle/>
                    <a:p>
                      <a:pPr algn="r" fontAlgn="b"/>
                      <a:r>
                        <a:rPr lang="en-US" sz="1000" b="0" i="0" u="none" strike="noStrike">
                          <a:solidFill>
                            <a:srgbClr val="000000"/>
                          </a:solidFill>
                          <a:effectLst/>
                          <a:latin typeface="Arial"/>
                        </a:rPr>
                        <a:t>544</a:t>
                      </a:r>
                    </a:p>
                  </a:txBody>
                  <a:tcPr marL="12700" marR="12700" marT="12700" marB="0" anchor="b"/>
                </a:tc>
                <a:tc>
                  <a:txBody>
                    <a:bodyPr/>
                    <a:lstStyle/>
                    <a:p>
                      <a:pPr algn="r" fontAlgn="b"/>
                      <a:r>
                        <a:rPr lang="en-US" sz="1000" b="0" i="0" u="none" strike="noStrike">
                          <a:solidFill>
                            <a:srgbClr val="000000"/>
                          </a:solidFill>
                          <a:effectLst/>
                          <a:latin typeface="Arial"/>
                        </a:rPr>
                        <a:t>550</a:t>
                      </a:r>
                    </a:p>
                  </a:txBody>
                  <a:tcPr marL="12700" marR="12700" marT="12700" marB="0" anchor="b"/>
                </a:tc>
                <a:tc>
                  <a:txBody>
                    <a:bodyPr/>
                    <a:lstStyle/>
                    <a:p>
                      <a:pPr algn="r" fontAlgn="b"/>
                      <a:r>
                        <a:rPr lang="en-US" sz="1000" b="0" i="0" u="none" strike="noStrike" dirty="0">
                          <a:solidFill>
                            <a:srgbClr val="000000"/>
                          </a:solidFill>
                          <a:effectLst/>
                          <a:latin typeface="Arial"/>
                        </a:rPr>
                        <a:t>532</a:t>
                      </a:r>
                    </a:p>
                  </a:txBody>
                  <a:tcPr marL="12700" marR="12700" marT="12700" marB="0" anchor="b"/>
                </a:tc>
                <a:tc>
                  <a:txBody>
                    <a:bodyPr/>
                    <a:lstStyle/>
                    <a:p>
                      <a:pPr algn="r" fontAlgn="b"/>
                      <a:r>
                        <a:rPr lang="en-US" sz="1000" b="0" i="0" u="none" strike="noStrike">
                          <a:solidFill>
                            <a:srgbClr val="000000"/>
                          </a:solidFill>
                          <a:effectLst/>
                          <a:latin typeface="Arial"/>
                        </a:rPr>
                        <a:t>544</a:t>
                      </a:r>
                    </a:p>
                  </a:txBody>
                  <a:tcPr marL="12700" marR="12700" marT="12700" marB="0" anchor="b"/>
                </a:tc>
                <a:tc>
                  <a:txBody>
                    <a:bodyPr/>
                    <a:lstStyle/>
                    <a:p>
                      <a:pPr algn="r" fontAlgn="b"/>
                      <a:r>
                        <a:rPr lang="en-US" sz="1000" b="0" i="0" u="none" strike="noStrike">
                          <a:solidFill>
                            <a:srgbClr val="000000"/>
                          </a:solidFill>
                          <a:effectLst/>
                          <a:latin typeface="Arial"/>
                        </a:rPr>
                        <a:t>544</a:t>
                      </a:r>
                    </a:p>
                  </a:txBody>
                  <a:tcPr marL="12700" marR="12700" marT="12700" marB="0" anchor="b"/>
                </a:tc>
                <a:tc>
                  <a:txBody>
                    <a:bodyPr/>
                    <a:lstStyle/>
                    <a:p>
                      <a:pPr algn="r" fontAlgn="b"/>
                      <a:r>
                        <a:rPr lang="en-US" sz="1000" b="0" i="0" u="none" strike="noStrike">
                          <a:solidFill>
                            <a:srgbClr val="000000"/>
                          </a:solidFill>
                          <a:effectLst/>
                          <a:latin typeface="Arial"/>
                        </a:rPr>
                        <a:t>575</a:t>
                      </a:r>
                    </a:p>
                  </a:txBody>
                  <a:tcPr marL="12700" marR="12700" marT="12700" marB="0" anchor="b"/>
                </a:tc>
                <a:tc>
                  <a:txBody>
                    <a:bodyPr/>
                    <a:lstStyle/>
                    <a:p>
                      <a:pPr algn="r" fontAlgn="b"/>
                      <a:r>
                        <a:rPr lang="en-US" sz="1000" b="0" i="0" u="none" strike="noStrike">
                          <a:solidFill>
                            <a:srgbClr val="000000"/>
                          </a:solidFill>
                          <a:effectLst/>
                          <a:latin typeface="Arial"/>
                        </a:rPr>
                        <a:t>568</a:t>
                      </a:r>
                    </a:p>
                  </a:txBody>
                  <a:tcPr marL="12700" marR="12700" marT="12700" marB="0" anchor="b"/>
                </a:tc>
                <a:tc>
                  <a:txBody>
                    <a:bodyPr/>
                    <a:lstStyle/>
                    <a:p>
                      <a:pPr algn="r" fontAlgn="b"/>
                      <a:r>
                        <a:rPr lang="en-US" sz="1000" b="0" i="0" u="none" strike="noStrike">
                          <a:solidFill>
                            <a:srgbClr val="000000"/>
                          </a:solidFill>
                          <a:effectLst/>
                          <a:latin typeface="Arial"/>
                        </a:rPr>
                        <a:t>560</a:t>
                      </a:r>
                    </a:p>
                  </a:txBody>
                  <a:tcPr marL="12700" marR="12700" marT="12700" marB="0" anchor="b"/>
                </a:tc>
              </a:tr>
              <a:tr h="370840">
                <a:tc>
                  <a:txBody>
                    <a:bodyPr/>
                    <a:lstStyle/>
                    <a:p>
                      <a:pPr algn="l" fontAlgn="b"/>
                      <a:r>
                        <a:rPr lang="en-US" sz="1000" b="0" i="0" u="none" strike="noStrike" dirty="0">
                          <a:solidFill>
                            <a:srgbClr val="000000"/>
                          </a:solidFill>
                          <a:effectLst/>
                          <a:latin typeface="Arial"/>
                        </a:rPr>
                        <a:t>MORE THAN 200</a:t>
                      </a:r>
                    </a:p>
                  </a:txBody>
                  <a:tcPr marL="12700" marR="12700" marT="12700" marB="0" anchor="b"/>
                </a:tc>
                <a:tc>
                  <a:txBody>
                    <a:bodyPr/>
                    <a:lstStyle/>
                    <a:p>
                      <a:pPr algn="r" fontAlgn="b"/>
                      <a:r>
                        <a:rPr lang="en-US" sz="1000" b="0" i="0" u="none" strike="noStrike">
                          <a:solidFill>
                            <a:srgbClr val="000000"/>
                          </a:solidFill>
                          <a:effectLst/>
                          <a:latin typeface="Arial"/>
                        </a:rPr>
                        <a:t>535</a:t>
                      </a:r>
                    </a:p>
                  </a:txBody>
                  <a:tcPr marL="12700" marR="12700" marT="12700" marB="0" anchor="b"/>
                </a:tc>
                <a:tc>
                  <a:txBody>
                    <a:bodyPr/>
                    <a:lstStyle/>
                    <a:p>
                      <a:pPr algn="r" fontAlgn="b"/>
                      <a:r>
                        <a:rPr lang="en-US" sz="1000" b="0" i="0" u="none" strike="noStrike">
                          <a:solidFill>
                            <a:srgbClr val="000000"/>
                          </a:solidFill>
                          <a:effectLst/>
                          <a:latin typeface="Arial"/>
                        </a:rPr>
                        <a:t>548</a:t>
                      </a:r>
                    </a:p>
                  </a:txBody>
                  <a:tcPr marL="12700" marR="12700" marT="12700" marB="0" anchor="b"/>
                </a:tc>
                <a:tc>
                  <a:txBody>
                    <a:bodyPr/>
                    <a:lstStyle/>
                    <a:p>
                      <a:pPr algn="r" fontAlgn="b"/>
                      <a:r>
                        <a:rPr lang="en-US" sz="1000" b="0" i="0" u="none" strike="noStrike">
                          <a:solidFill>
                            <a:srgbClr val="000000"/>
                          </a:solidFill>
                          <a:effectLst/>
                          <a:latin typeface="Arial"/>
                        </a:rPr>
                        <a:t>502</a:t>
                      </a:r>
                    </a:p>
                  </a:txBody>
                  <a:tcPr marL="12700" marR="12700" marT="12700" marB="0" anchor="b"/>
                </a:tc>
                <a:tc>
                  <a:txBody>
                    <a:bodyPr/>
                    <a:lstStyle/>
                    <a:p>
                      <a:pPr algn="r" fontAlgn="b"/>
                      <a:r>
                        <a:rPr lang="en-US" sz="1000" b="0" i="0" u="none" strike="noStrike">
                          <a:solidFill>
                            <a:srgbClr val="000000"/>
                          </a:solidFill>
                          <a:effectLst/>
                          <a:latin typeface="Arial"/>
                        </a:rPr>
                        <a:t>557</a:t>
                      </a:r>
                    </a:p>
                  </a:txBody>
                  <a:tcPr marL="12700" marR="12700" marT="12700" marB="0" anchor="b"/>
                </a:tc>
                <a:tc>
                  <a:txBody>
                    <a:bodyPr/>
                    <a:lstStyle/>
                    <a:p>
                      <a:pPr algn="r" fontAlgn="b"/>
                      <a:r>
                        <a:rPr lang="en-US" sz="1000" b="0" i="0" u="none" strike="noStrike">
                          <a:solidFill>
                            <a:srgbClr val="000000"/>
                          </a:solidFill>
                          <a:effectLst/>
                          <a:latin typeface="Arial"/>
                        </a:rPr>
                        <a:t>565</a:t>
                      </a:r>
                    </a:p>
                  </a:txBody>
                  <a:tcPr marL="12700" marR="12700" marT="12700" marB="0" anchor="b"/>
                </a:tc>
                <a:tc>
                  <a:txBody>
                    <a:bodyPr/>
                    <a:lstStyle/>
                    <a:p>
                      <a:pPr algn="r" fontAlgn="b"/>
                      <a:r>
                        <a:rPr lang="en-US" sz="1000" b="0" i="0" u="none" strike="noStrike">
                          <a:solidFill>
                            <a:srgbClr val="000000"/>
                          </a:solidFill>
                          <a:effectLst/>
                          <a:latin typeface="Arial"/>
                        </a:rPr>
                        <a:t>535</a:t>
                      </a:r>
                    </a:p>
                  </a:txBody>
                  <a:tcPr marL="12700" marR="12700" marT="12700" marB="0" anchor="b"/>
                </a:tc>
                <a:tc>
                  <a:txBody>
                    <a:bodyPr/>
                    <a:lstStyle/>
                    <a:p>
                      <a:pPr algn="r" fontAlgn="b"/>
                      <a:r>
                        <a:rPr lang="en-US" sz="1000" b="0" i="0" u="none" strike="noStrike">
                          <a:solidFill>
                            <a:srgbClr val="000000"/>
                          </a:solidFill>
                          <a:effectLst/>
                          <a:latin typeface="Arial"/>
                        </a:rPr>
                        <a:t>553</a:t>
                      </a:r>
                    </a:p>
                  </a:txBody>
                  <a:tcPr marL="12700" marR="12700" marT="12700" marB="0" anchor="b"/>
                </a:tc>
                <a:tc>
                  <a:txBody>
                    <a:bodyPr/>
                    <a:lstStyle/>
                    <a:p>
                      <a:pPr algn="r" fontAlgn="b"/>
                      <a:r>
                        <a:rPr lang="en-US" sz="1000" b="0" i="0" u="none" strike="noStrike">
                          <a:solidFill>
                            <a:srgbClr val="000000"/>
                          </a:solidFill>
                          <a:effectLst/>
                          <a:latin typeface="Arial"/>
                        </a:rPr>
                        <a:t>558</a:t>
                      </a:r>
                    </a:p>
                  </a:txBody>
                  <a:tcPr marL="12700" marR="12700" marT="12700" marB="0" anchor="b"/>
                </a:tc>
                <a:tc>
                  <a:txBody>
                    <a:bodyPr/>
                    <a:lstStyle/>
                    <a:p>
                      <a:pPr algn="r" fontAlgn="b"/>
                      <a:r>
                        <a:rPr lang="en-US" sz="1000" b="0" i="0" u="none" strike="noStrike">
                          <a:solidFill>
                            <a:srgbClr val="000000"/>
                          </a:solidFill>
                          <a:effectLst/>
                          <a:latin typeface="Arial"/>
                        </a:rPr>
                        <a:t>598</a:t>
                      </a:r>
                    </a:p>
                  </a:txBody>
                  <a:tcPr marL="12700" marR="12700" marT="12700" marB="0" anchor="b"/>
                </a:tc>
                <a:tc>
                  <a:txBody>
                    <a:bodyPr/>
                    <a:lstStyle/>
                    <a:p>
                      <a:pPr algn="r" fontAlgn="b"/>
                      <a:r>
                        <a:rPr lang="en-US" sz="1000" b="0" i="0" u="none" strike="noStrike">
                          <a:solidFill>
                            <a:srgbClr val="000000"/>
                          </a:solidFill>
                          <a:effectLst/>
                          <a:latin typeface="Arial"/>
                        </a:rPr>
                        <a:t>574</a:t>
                      </a:r>
                    </a:p>
                  </a:txBody>
                  <a:tcPr marL="12700" marR="12700" marT="12700" marB="0" anchor="b"/>
                </a:tc>
                <a:tc>
                  <a:txBody>
                    <a:bodyPr/>
                    <a:lstStyle/>
                    <a:p>
                      <a:pPr algn="r" fontAlgn="b"/>
                      <a:r>
                        <a:rPr lang="en-US" sz="1000" b="0" i="0" u="none" strike="noStrike" dirty="0">
                          <a:solidFill>
                            <a:srgbClr val="000000"/>
                          </a:solidFill>
                          <a:effectLst/>
                          <a:latin typeface="Arial"/>
                        </a:rPr>
                        <a:t>585</a:t>
                      </a:r>
                    </a:p>
                  </a:txBody>
                  <a:tcPr marL="12700" marR="12700" marT="12700" marB="0" anchor="b"/>
                </a:tc>
              </a:tr>
            </a:tbl>
          </a:graphicData>
        </a:graphic>
      </p:graphicFrame>
    </p:spTree>
    <p:extLst>
      <p:ext uri="{BB962C8B-B14F-4D97-AF65-F5344CB8AC3E}">
        <p14:creationId xmlns:p14="http://schemas.microsoft.com/office/powerpoint/2010/main" val="467205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091448" cy="1092803"/>
          </a:xfrm>
        </p:spPr>
        <p:txBody>
          <a:bodyPr>
            <a:normAutofit fontScale="90000"/>
          </a:bodyPr>
          <a:lstStyle/>
          <a:p>
            <a:r>
              <a:rPr lang="es-ES_tradnl" sz="2400" smtClean="0"/>
              <a:t>Point 5: On</a:t>
            </a:r>
            <a:r>
              <a:rPr lang="es-ES_tradnl" sz="2400" dirty="0" smtClean="0"/>
              <a:t> U.S. </a:t>
            </a:r>
            <a:r>
              <a:rPr lang="es-ES_tradnl" sz="2400" dirty="0" err="1" smtClean="0"/>
              <a:t>National</a:t>
            </a:r>
            <a:r>
              <a:rPr lang="es-ES_tradnl" sz="2400" dirty="0" smtClean="0"/>
              <a:t> </a:t>
            </a:r>
            <a:r>
              <a:rPr lang="es-ES_tradnl" sz="2400" dirty="0" err="1" smtClean="0"/>
              <a:t>Assessments</a:t>
            </a:r>
            <a:r>
              <a:rPr lang="es-ES_tradnl" sz="2400" dirty="0" smtClean="0"/>
              <a:t> </a:t>
            </a:r>
            <a:r>
              <a:rPr lang="es-ES_tradnl" sz="2400" dirty="0" err="1" smtClean="0"/>
              <a:t>pupils</a:t>
            </a:r>
            <a:r>
              <a:rPr lang="es-ES_tradnl" sz="2400" dirty="0" smtClean="0"/>
              <a:t> </a:t>
            </a:r>
            <a:r>
              <a:rPr lang="es-ES_tradnl" sz="2400" dirty="0" err="1" smtClean="0"/>
              <a:t>have</a:t>
            </a:r>
            <a:r>
              <a:rPr lang="es-ES_tradnl" sz="2400" dirty="0" smtClean="0"/>
              <a:t> </a:t>
            </a:r>
            <a:r>
              <a:rPr lang="es-ES_tradnl" sz="2400" dirty="0" err="1" smtClean="0"/>
              <a:t>Also</a:t>
            </a:r>
            <a:r>
              <a:rPr lang="es-ES_tradnl" sz="2400" dirty="0" smtClean="0"/>
              <a:t> </a:t>
            </a:r>
            <a:r>
              <a:rPr lang="es-ES_tradnl" sz="2400" dirty="0" err="1" smtClean="0"/>
              <a:t>made</a:t>
            </a:r>
            <a:r>
              <a:rPr lang="es-ES_tradnl" sz="2400" dirty="0" smtClean="0"/>
              <a:t> </a:t>
            </a:r>
            <a:r>
              <a:rPr lang="es-ES_tradnl" sz="2400" dirty="0" err="1" smtClean="0"/>
              <a:t>big</a:t>
            </a:r>
            <a:r>
              <a:rPr lang="es-ES_tradnl" sz="2400" dirty="0" smtClean="0"/>
              <a:t> </a:t>
            </a:r>
            <a:r>
              <a:rPr lang="es-ES_tradnl" sz="2400" dirty="0" err="1" smtClean="0"/>
              <a:t>gains</a:t>
            </a:r>
            <a:r>
              <a:rPr lang="es-ES_tradnl" sz="2400" dirty="0" smtClean="0"/>
              <a:t> in </a:t>
            </a:r>
            <a:r>
              <a:rPr lang="es-ES_tradnl" sz="2400" dirty="0" err="1" smtClean="0"/>
              <a:t>the</a:t>
            </a:r>
            <a:r>
              <a:rPr lang="es-ES_tradnl" sz="2400" dirty="0" smtClean="0"/>
              <a:t> </a:t>
            </a:r>
            <a:r>
              <a:rPr lang="es-ES_tradnl" sz="2400" dirty="0" err="1" smtClean="0"/>
              <a:t>past</a:t>
            </a:r>
            <a:r>
              <a:rPr lang="es-ES_tradnl" sz="2400" dirty="0" smtClean="0"/>
              <a:t> 20 </a:t>
            </a:r>
            <a:r>
              <a:rPr lang="es-ES_tradnl" sz="2400" dirty="0" err="1" smtClean="0"/>
              <a:t>years</a:t>
            </a:r>
            <a:r>
              <a:rPr lang="es-ES_tradnl" sz="2400" dirty="0" smtClean="0"/>
              <a:t>, </a:t>
            </a:r>
            <a:r>
              <a:rPr lang="es-ES_tradnl" sz="2400" dirty="0" err="1" smtClean="0"/>
              <a:t>but</a:t>
            </a:r>
            <a:r>
              <a:rPr lang="es-ES_tradnl" sz="2400" dirty="0" smtClean="0"/>
              <a:t> </a:t>
            </a:r>
            <a:r>
              <a:rPr lang="es-ES_tradnl" sz="2400" dirty="0" err="1" smtClean="0"/>
              <a:t>differences</a:t>
            </a:r>
            <a:r>
              <a:rPr lang="es-ES_tradnl" sz="2400" dirty="0" smtClean="0"/>
              <a:t> </a:t>
            </a:r>
            <a:r>
              <a:rPr lang="es-ES_tradnl" sz="2400" dirty="0" err="1" smtClean="0"/>
              <a:t>exist</a:t>
            </a:r>
            <a:r>
              <a:rPr lang="es-ES_tradnl" sz="2400" dirty="0" smtClean="0"/>
              <a:t> </a:t>
            </a:r>
            <a:r>
              <a:rPr lang="es-ES_tradnl" sz="2400" dirty="0" err="1" smtClean="0"/>
              <a:t>between</a:t>
            </a:r>
            <a:r>
              <a:rPr lang="es-ES_tradnl" sz="2400" dirty="0" smtClean="0"/>
              <a:t> </a:t>
            </a:r>
            <a:r>
              <a:rPr lang="es-ES_tradnl" sz="2400" dirty="0" err="1" smtClean="0"/>
              <a:t>states</a:t>
            </a:r>
            <a:endParaRPr lang="es-ES_tradnl" sz="2400" dirty="0"/>
          </a:p>
        </p:txBody>
      </p:sp>
      <p:graphicFrame>
        <p:nvGraphicFramePr>
          <p:cNvPr id="9" name="Content Placeholder 8"/>
          <p:cNvGraphicFramePr>
            <a:graphicFrameLocks noGrp="1"/>
          </p:cNvGraphicFramePr>
          <p:nvPr>
            <p:ph idx="1"/>
          </p:nvPr>
        </p:nvGraphicFramePr>
        <p:xfrm>
          <a:off x="134938" y="1246188"/>
          <a:ext cx="8589962" cy="5418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444900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53507" cy="1371600"/>
          </a:xfrm>
        </p:spPr>
        <p:txBody>
          <a:bodyPr>
            <a:normAutofit fontScale="90000"/>
          </a:bodyPr>
          <a:lstStyle/>
          <a:p>
            <a:r>
              <a:rPr lang="es-ES_tradnl" sz="2400" dirty="0" err="1" smtClean="0"/>
              <a:t>math</a:t>
            </a:r>
            <a:r>
              <a:rPr lang="es-ES_tradnl" sz="2400" dirty="0" smtClean="0"/>
              <a:t> </a:t>
            </a:r>
            <a:r>
              <a:rPr lang="es-ES_tradnl" sz="2400" dirty="0" err="1" smtClean="0"/>
              <a:t>gains</a:t>
            </a:r>
            <a:r>
              <a:rPr lang="es-ES_tradnl" sz="2400" dirty="0" smtClean="0"/>
              <a:t> (as </a:t>
            </a:r>
            <a:r>
              <a:rPr lang="es-ES_tradnl" sz="2400" dirty="0" err="1" smtClean="0"/>
              <a:t>measured</a:t>
            </a:r>
            <a:r>
              <a:rPr lang="es-ES_tradnl" sz="2400" dirty="0" smtClean="0"/>
              <a:t> </a:t>
            </a:r>
            <a:r>
              <a:rPr lang="es-ES_tradnl" sz="2400" dirty="0" err="1" smtClean="0"/>
              <a:t>by</a:t>
            </a:r>
            <a:r>
              <a:rPr lang="es-ES_tradnl" sz="2400" dirty="0" smtClean="0"/>
              <a:t> </a:t>
            </a:r>
            <a:r>
              <a:rPr lang="es-ES_tradnl" sz="2400" dirty="0" err="1" smtClean="0"/>
              <a:t>the</a:t>
            </a:r>
            <a:r>
              <a:rPr lang="es-ES_tradnl" sz="2400" dirty="0" smtClean="0"/>
              <a:t> </a:t>
            </a:r>
            <a:r>
              <a:rPr lang="es-ES_tradnl" sz="2400" dirty="0" err="1" smtClean="0"/>
              <a:t>Naep</a:t>
            </a:r>
            <a:r>
              <a:rPr lang="es-ES_tradnl" sz="2400" dirty="0" smtClean="0"/>
              <a:t> 8th Grade test) are </a:t>
            </a:r>
            <a:r>
              <a:rPr lang="es-ES_tradnl" sz="2400" dirty="0" err="1" smtClean="0"/>
              <a:t>related</a:t>
            </a:r>
            <a:r>
              <a:rPr lang="es-ES_tradnl" sz="2400" dirty="0" smtClean="0"/>
              <a:t> </a:t>
            </a:r>
            <a:r>
              <a:rPr lang="es-ES_tradnl" sz="2400" dirty="0" err="1" smtClean="0"/>
              <a:t>to</a:t>
            </a:r>
            <a:r>
              <a:rPr lang="es-ES_tradnl" sz="2400" dirty="0" smtClean="0"/>
              <a:t> </a:t>
            </a:r>
            <a:r>
              <a:rPr lang="es-ES_tradnl" sz="2400" dirty="0" err="1" smtClean="0"/>
              <a:t>State</a:t>
            </a:r>
            <a:r>
              <a:rPr lang="es-ES_tradnl" sz="2400" dirty="0" smtClean="0"/>
              <a:t> </a:t>
            </a:r>
            <a:r>
              <a:rPr lang="es-ES_tradnl" sz="2400" dirty="0" err="1" smtClean="0"/>
              <a:t>math</a:t>
            </a:r>
            <a:r>
              <a:rPr lang="es-ES_tradnl" sz="2400" dirty="0" smtClean="0"/>
              <a:t> score </a:t>
            </a:r>
            <a:r>
              <a:rPr lang="es-ES_tradnl" sz="2400" dirty="0" err="1" smtClean="0"/>
              <a:t>starting</a:t>
            </a:r>
            <a:r>
              <a:rPr lang="es-ES_tradnl" sz="2400" dirty="0" smtClean="0"/>
              <a:t> </a:t>
            </a:r>
            <a:r>
              <a:rPr lang="es-ES_tradnl" sz="2400" dirty="0" err="1" smtClean="0"/>
              <a:t>point</a:t>
            </a:r>
            <a:r>
              <a:rPr lang="es-ES_tradnl" sz="2400" dirty="0" smtClean="0"/>
              <a:t>, </a:t>
            </a:r>
            <a:r>
              <a:rPr lang="es-ES_tradnl" sz="2400" dirty="0" err="1" smtClean="0"/>
              <a:t>but</a:t>
            </a:r>
            <a:r>
              <a:rPr lang="es-ES_tradnl" sz="2400" dirty="0" smtClean="0"/>
              <a:t> </a:t>
            </a:r>
            <a:r>
              <a:rPr lang="es-ES_tradnl" sz="2400" dirty="0" err="1" smtClean="0"/>
              <a:t>even</a:t>
            </a:r>
            <a:r>
              <a:rPr lang="es-ES_tradnl" sz="2400" dirty="0" smtClean="0"/>
              <a:t> so, </a:t>
            </a:r>
            <a:r>
              <a:rPr lang="es-ES_tradnl" sz="2400" dirty="0" err="1" smtClean="0"/>
              <a:t>gains</a:t>
            </a:r>
            <a:r>
              <a:rPr lang="es-ES_tradnl" sz="2400" dirty="0" smtClean="0"/>
              <a:t> </a:t>
            </a:r>
            <a:r>
              <a:rPr lang="es-ES_tradnl" sz="2400" dirty="0" err="1" smtClean="0"/>
              <a:t>vary</a:t>
            </a:r>
            <a:r>
              <a:rPr lang="es-ES_tradnl" sz="2400" dirty="0" smtClean="0"/>
              <a:t> </a:t>
            </a:r>
            <a:r>
              <a:rPr lang="es-ES_tradnl" sz="2400" dirty="0" err="1" smtClean="0"/>
              <a:t>greatly</a:t>
            </a:r>
            <a:r>
              <a:rPr lang="es-ES_tradnl" sz="2400" dirty="0" smtClean="0"/>
              <a:t> </a:t>
            </a:r>
            <a:r>
              <a:rPr lang="es-ES_tradnl" sz="2400" dirty="0" err="1" smtClean="0"/>
              <a:t>across</a:t>
            </a:r>
            <a:r>
              <a:rPr lang="es-ES_tradnl" sz="2400" dirty="0" smtClean="0"/>
              <a:t> U.S. </a:t>
            </a:r>
            <a:r>
              <a:rPr lang="es-ES_tradnl" sz="2400" dirty="0" err="1" smtClean="0"/>
              <a:t>states</a:t>
            </a:r>
            <a:endParaRPr lang="es-ES_tradnl" sz="2400" dirty="0"/>
          </a:p>
        </p:txBody>
      </p:sp>
      <p:sp>
        <p:nvSpPr>
          <p:cNvPr id="3" name="Content Placeholder 2"/>
          <p:cNvSpPr>
            <a:spLocks noGrp="1"/>
          </p:cNvSpPr>
          <p:nvPr>
            <p:ph idx="1"/>
          </p:nvPr>
        </p:nvSpPr>
        <p:spPr>
          <a:xfrm>
            <a:off x="179294" y="1524318"/>
            <a:ext cx="8531412" cy="5109564"/>
          </a:xfrm>
        </p:spPr>
        <p:txBody>
          <a:bodyPr/>
          <a:lstStyle/>
          <a:p>
            <a:r>
              <a:rPr lang="es-ES_tradnl" sz="1600" dirty="0"/>
              <a:t>1996-2011 </a:t>
            </a:r>
            <a:r>
              <a:rPr lang="es-ES_tradnl" sz="1600" dirty="0" err="1"/>
              <a:t>state</a:t>
            </a:r>
            <a:r>
              <a:rPr lang="es-ES_tradnl" sz="1600" dirty="0"/>
              <a:t> </a:t>
            </a:r>
            <a:r>
              <a:rPr lang="es-ES_tradnl" sz="1600" dirty="0" err="1"/>
              <a:t>mathematics</a:t>
            </a:r>
            <a:r>
              <a:rPr lang="es-ES_tradnl" sz="1600" dirty="0"/>
              <a:t> </a:t>
            </a:r>
            <a:r>
              <a:rPr lang="es-ES_tradnl" sz="1600" dirty="0" err="1"/>
              <a:t>gains</a:t>
            </a:r>
            <a:r>
              <a:rPr lang="es-ES_tradnl" sz="1600" dirty="0"/>
              <a:t> versus </a:t>
            </a:r>
            <a:r>
              <a:rPr lang="es-ES_tradnl" sz="1600" dirty="0" err="1"/>
              <a:t>beginning</a:t>
            </a:r>
            <a:r>
              <a:rPr lang="es-ES_tradnl" sz="1600" dirty="0"/>
              <a:t> score in 1996 </a:t>
            </a:r>
            <a:r>
              <a:rPr lang="es-ES_tradnl" sz="1600" dirty="0" err="1"/>
              <a:t>for</a:t>
            </a:r>
            <a:r>
              <a:rPr lang="es-ES_tradnl" sz="1600" dirty="0"/>
              <a:t> </a:t>
            </a:r>
            <a:r>
              <a:rPr lang="es-ES_tradnl" sz="1600" dirty="0" err="1"/>
              <a:t>students</a:t>
            </a:r>
            <a:r>
              <a:rPr lang="es-ES_tradnl" sz="1600" dirty="0"/>
              <a:t> </a:t>
            </a:r>
            <a:r>
              <a:rPr lang="es-ES_tradnl" sz="1600" dirty="0" err="1"/>
              <a:t>with</a:t>
            </a:r>
            <a:r>
              <a:rPr lang="es-ES_tradnl" sz="1600" dirty="0"/>
              <a:t> </a:t>
            </a:r>
            <a:r>
              <a:rPr lang="es-ES_tradnl" sz="1600" dirty="0" err="1"/>
              <a:t>mothers</a:t>
            </a:r>
            <a:r>
              <a:rPr lang="es-ES_tradnl" sz="1600" dirty="0"/>
              <a:t> </a:t>
            </a:r>
            <a:r>
              <a:rPr lang="es-ES_tradnl" sz="1600" dirty="0" err="1"/>
              <a:t>who</a:t>
            </a:r>
            <a:r>
              <a:rPr lang="es-ES_tradnl" sz="1600" dirty="0"/>
              <a:t> </a:t>
            </a:r>
            <a:r>
              <a:rPr lang="es-ES_tradnl" sz="1600" dirty="0" err="1"/>
              <a:t>completed</a:t>
            </a:r>
            <a:r>
              <a:rPr lang="es-ES_tradnl" sz="1600" dirty="0"/>
              <a:t> </a:t>
            </a:r>
            <a:r>
              <a:rPr lang="es-ES_tradnl" sz="1600" dirty="0" err="1"/>
              <a:t>high</a:t>
            </a:r>
            <a:r>
              <a:rPr lang="es-ES_tradnl" sz="1600" dirty="0"/>
              <a:t> </a:t>
            </a:r>
            <a:r>
              <a:rPr lang="es-ES_tradnl" sz="1600" dirty="0" err="1"/>
              <a:t>school</a:t>
            </a:r>
            <a:r>
              <a:rPr lang="es-ES_tradnl" sz="1600" dirty="0"/>
              <a:t> </a:t>
            </a:r>
            <a:r>
              <a:rPr lang="es-ES_tradnl" sz="1600" dirty="0" err="1"/>
              <a:t>or</a:t>
            </a:r>
            <a:r>
              <a:rPr lang="es-ES_tradnl" sz="1600" dirty="0"/>
              <a:t> </a:t>
            </a:r>
            <a:r>
              <a:rPr lang="es-ES_tradnl" sz="1600" dirty="0" err="1"/>
              <a:t>less</a:t>
            </a:r>
            <a:endParaRPr lang="es-ES_tradnl" sz="1600" dirty="0"/>
          </a:p>
          <a:p>
            <a:endParaRPr lang="es-ES_tradnl" dirty="0"/>
          </a:p>
        </p:txBody>
      </p:sp>
      <p:graphicFrame>
        <p:nvGraphicFramePr>
          <p:cNvPr id="5" name="Chart 4"/>
          <p:cNvGraphicFramePr>
            <a:graphicFrameLocks/>
          </p:cNvGraphicFramePr>
          <p:nvPr>
            <p:extLst>
              <p:ext uri="{D42A27DB-BD31-4B8C-83A1-F6EECF244321}">
                <p14:modId xmlns:p14="http://schemas.microsoft.com/office/powerpoint/2010/main" val="33888987"/>
              </p:ext>
            </p:extLst>
          </p:nvPr>
        </p:nvGraphicFramePr>
        <p:xfrm>
          <a:off x="1055858" y="2226546"/>
          <a:ext cx="6248400" cy="44857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70251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471" y="152718"/>
            <a:ext cx="8665881" cy="1371600"/>
          </a:xfrm>
        </p:spPr>
        <p:txBody>
          <a:bodyPr>
            <a:normAutofit fontScale="90000"/>
          </a:bodyPr>
          <a:lstStyle/>
          <a:p>
            <a:r>
              <a:rPr lang="es-ES_tradnl" sz="2400" dirty="0" err="1" smtClean="0"/>
              <a:t>lower</a:t>
            </a:r>
            <a:r>
              <a:rPr lang="es-ES_tradnl" sz="2400" dirty="0" smtClean="0"/>
              <a:t> F.A.R. </a:t>
            </a:r>
            <a:r>
              <a:rPr lang="es-ES_tradnl" sz="2400" dirty="0" err="1" smtClean="0"/>
              <a:t>Students</a:t>
            </a:r>
            <a:r>
              <a:rPr lang="es-ES_tradnl" sz="2400" dirty="0" smtClean="0"/>
              <a:t> In </a:t>
            </a:r>
            <a:r>
              <a:rPr lang="es-ES_tradnl" sz="2400" dirty="0" err="1" smtClean="0"/>
              <a:t>Some</a:t>
            </a:r>
            <a:r>
              <a:rPr lang="es-ES_tradnl" sz="2400" dirty="0" smtClean="0"/>
              <a:t> </a:t>
            </a:r>
            <a:r>
              <a:rPr lang="es-ES_tradnl" sz="2400" dirty="0" err="1" smtClean="0"/>
              <a:t>states</a:t>
            </a:r>
            <a:r>
              <a:rPr lang="es-ES_tradnl" sz="2400" dirty="0" smtClean="0"/>
              <a:t> </a:t>
            </a:r>
            <a:r>
              <a:rPr lang="es-ES_tradnl" sz="2400" dirty="0" err="1" smtClean="0"/>
              <a:t>made</a:t>
            </a:r>
            <a:r>
              <a:rPr lang="es-ES_tradnl" sz="2400" dirty="0" smtClean="0"/>
              <a:t> </a:t>
            </a:r>
            <a:r>
              <a:rPr lang="es-ES_tradnl" sz="2400" dirty="0" err="1" smtClean="0"/>
              <a:t>big</a:t>
            </a:r>
            <a:r>
              <a:rPr lang="es-ES_tradnl" sz="2400" dirty="0" smtClean="0"/>
              <a:t> </a:t>
            </a:r>
            <a:r>
              <a:rPr lang="es-ES_tradnl" sz="2400" dirty="0" err="1" smtClean="0"/>
              <a:t>gains</a:t>
            </a:r>
            <a:r>
              <a:rPr lang="es-ES_tradnl" sz="2400" dirty="0" smtClean="0"/>
              <a:t> </a:t>
            </a:r>
            <a:r>
              <a:rPr lang="es-ES_tradnl" sz="2400" dirty="0" err="1" smtClean="0"/>
              <a:t>on</a:t>
            </a:r>
            <a:r>
              <a:rPr lang="es-ES_tradnl" sz="2400" dirty="0" smtClean="0"/>
              <a:t> </a:t>
            </a:r>
            <a:r>
              <a:rPr lang="es-ES_tradnl" sz="2400" dirty="0" err="1" smtClean="0"/>
              <a:t>the</a:t>
            </a:r>
            <a:r>
              <a:rPr lang="es-ES_tradnl" sz="2400" dirty="0" smtClean="0"/>
              <a:t> 8th grade </a:t>
            </a:r>
            <a:r>
              <a:rPr lang="es-ES_tradnl" sz="2400" dirty="0" err="1" smtClean="0"/>
              <a:t>math</a:t>
            </a:r>
            <a:r>
              <a:rPr lang="es-ES_tradnl" sz="2400" dirty="0" smtClean="0"/>
              <a:t> </a:t>
            </a:r>
            <a:r>
              <a:rPr lang="es-ES_tradnl" sz="2400" dirty="0" err="1" smtClean="0"/>
              <a:t>naep</a:t>
            </a:r>
            <a:r>
              <a:rPr lang="es-ES_tradnl" sz="2400" dirty="0" smtClean="0"/>
              <a:t>; </a:t>
            </a:r>
            <a:r>
              <a:rPr lang="es-ES_tradnl" sz="2400" dirty="0" err="1" smtClean="0"/>
              <a:t>Lower</a:t>
            </a:r>
            <a:r>
              <a:rPr lang="es-ES_tradnl" sz="2400" dirty="0" smtClean="0"/>
              <a:t> F.A.R. </a:t>
            </a:r>
            <a:r>
              <a:rPr lang="es-ES_tradnl" sz="2400" dirty="0" err="1" smtClean="0"/>
              <a:t>students</a:t>
            </a:r>
            <a:r>
              <a:rPr lang="es-ES_tradnl" sz="2400" dirty="0" smtClean="0"/>
              <a:t> in </a:t>
            </a:r>
            <a:r>
              <a:rPr lang="es-ES_tradnl" sz="2400" dirty="0" err="1" smtClean="0"/>
              <a:t>other</a:t>
            </a:r>
            <a:r>
              <a:rPr lang="es-ES_tradnl" sz="2400" dirty="0" smtClean="0"/>
              <a:t> </a:t>
            </a:r>
            <a:r>
              <a:rPr lang="es-ES_tradnl" sz="2400" dirty="0" err="1" smtClean="0"/>
              <a:t>states</a:t>
            </a:r>
            <a:r>
              <a:rPr lang="es-ES_tradnl" sz="2400" dirty="0" smtClean="0"/>
              <a:t> </a:t>
            </a:r>
            <a:r>
              <a:rPr lang="es-ES_tradnl" sz="2400" dirty="0" err="1" smtClean="0"/>
              <a:t>made</a:t>
            </a:r>
            <a:r>
              <a:rPr lang="es-ES_tradnl" sz="2400" dirty="0" smtClean="0"/>
              <a:t> </a:t>
            </a:r>
            <a:r>
              <a:rPr lang="es-ES_tradnl" sz="2400" dirty="0" err="1" smtClean="0"/>
              <a:t>small</a:t>
            </a:r>
            <a:r>
              <a:rPr lang="es-ES_tradnl" sz="2400" dirty="0" smtClean="0"/>
              <a:t> </a:t>
            </a:r>
            <a:r>
              <a:rPr lang="es-ES_tradnl" sz="2400" dirty="0" err="1" smtClean="0"/>
              <a:t>gains</a:t>
            </a:r>
            <a:endParaRPr lang="es-ES_tradnl" sz="2400" dirty="0"/>
          </a:p>
        </p:txBody>
      </p:sp>
      <p:sp>
        <p:nvSpPr>
          <p:cNvPr id="3" name="Content Placeholder 2"/>
          <p:cNvSpPr>
            <a:spLocks noGrp="1"/>
          </p:cNvSpPr>
          <p:nvPr>
            <p:ph idx="1"/>
          </p:nvPr>
        </p:nvSpPr>
        <p:spPr>
          <a:xfrm>
            <a:off x="457200" y="1524318"/>
            <a:ext cx="8208682" cy="5079682"/>
          </a:xfrm>
        </p:spPr>
        <p:txBody>
          <a:bodyPr>
            <a:normAutofit/>
          </a:bodyPr>
          <a:lstStyle/>
          <a:p>
            <a:r>
              <a:rPr lang="es-ES_tradnl" sz="2400" dirty="0" err="1" smtClean="0"/>
              <a:t>Controlling</a:t>
            </a:r>
            <a:r>
              <a:rPr lang="es-ES_tradnl" sz="2400" dirty="0" smtClean="0"/>
              <a:t> </a:t>
            </a:r>
            <a:r>
              <a:rPr lang="es-ES_tradnl" sz="2400" dirty="0" err="1" smtClean="0"/>
              <a:t>for</a:t>
            </a:r>
            <a:r>
              <a:rPr lang="es-ES_tradnl" sz="2400" dirty="0" smtClean="0"/>
              <a:t> </a:t>
            </a:r>
            <a:r>
              <a:rPr lang="es-ES_tradnl" sz="2400" dirty="0" err="1" smtClean="0"/>
              <a:t>starting</a:t>
            </a:r>
            <a:r>
              <a:rPr lang="es-ES_tradnl" sz="2400" dirty="0" smtClean="0"/>
              <a:t> score, </a:t>
            </a:r>
            <a:r>
              <a:rPr lang="es-ES_tradnl" sz="2400" dirty="0" err="1" smtClean="0"/>
              <a:t>the</a:t>
            </a:r>
            <a:r>
              <a:rPr lang="es-ES_tradnl" sz="2400" dirty="0" smtClean="0"/>
              <a:t> </a:t>
            </a:r>
            <a:r>
              <a:rPr lang="es-ES_tradnl" sz="2400" i="1" dirty="0" err="1" smtClean="0"/>
              <a:t>highest</a:t>
            </a:r>
            <a:r>
              <a:rPr lang="es-ES_tradnl" sz="2400" dirty="0" smtClean="0"/>
              <a:t> </a:t>
            </a:r>
            <a:r>
              <a:rPr lang="es-ES_tradnl" sz="2400" dirty="0" err="1" smtClean="0"/>
              <a:t>gainers</a:t>
            </a:r>
            <a:r>
              <a:rPr lang="es-ES_tradnl" sz="2400" dirty="0" smtClean="0"/>
              <a:t> </a:t>
            </a:r>
            <a:r>
              <a:rPr lang="es-ES_tradnl" sz="2400" dirty="0" err="1" smtClean="0"/>
              <a:t>for</a:t>
            </a:r>
            <a:r>
              <a:rPr lang="es-ES_tradnl" sz="2400" dirty="0" smtClean="0"/>
              <a:t> </a:t>
            </a:r>
            <a:r>
              <a:rPr lang="es-ES_tradnl" sz="2400" dirty="0" err="1" smtClean="0"/>
              <a:t>students</a:t>
            </a:r>
            <a:r>
              <a:rPr lang="es-ES_tradnl" sz="2400" dirty="0" smtClean="0"/>
              <a:t> </a:t>
            </a:r>
            <a:r>
              <a:rPr lang="es-ES_tradnl" sz="2400" dirty="0" err="1" smtClean="0"/>
              <a:t>with</a:t>
            </a:r>
            <a:r>
              <a:rPr lang="es-ES_tradnl" sz="2400" dirty="0" smtClean="0"/>
              <a:t> </a:t>
            </a:r>
            <a:r>
              <a:rPr lang="es-ES_tradnl" sz="2400" dirty="0" err="1" smtClean="0"/>
              <a:t>lower</a:t>
            </a:r>
            <a:r>
              <a:rPr lang="es-ES_tradnl" sz="2400" dirty="0" smtClean="0"/>
              <a:t> </a:t>
            </a:r>
            <a:r>
              <a:rPr lang="es-ES_tradnl" sz="2400" dirty="0" err="1" smtClean="0"/>
              <a:t>family</a:t>
            </a:r>
            <a:r>
              <a:rPr lang="es-ES_tradnl" sz="2400" dirty="0" smtClean="0"/>
              <a:t> </a:t>
            </a:r>
            <a:r>
              <a:rPr lang="es-ES_tradnl" sz="2400" dirty="0" err="1" smtClean="0"/>
              <a:t>academic</a:t>
            </a:r>
            <a:r>
              <a:rPr lang="es-ES_tradnl" sz="2400" dirty="0" smtClean="0"/>
              <a:t> </a:t>
            </a:r>
            <a:r>
              <a:rPr lang="es-ES_tradnl" sz="2400" dirty="0" err="1" smtClean="0"/>
              <a:t>resource</a:t>
            </a:r>
            <a:r>
              <a:rPr lang="es-ES_tradnl" sz="2400" dirty="0" smtClean="0"/>
              <a:t> (</a:t>
            </a:r>
            <a:r>
              <a:rPr lang="es-ES_tradnl" sz="2400" dirty="0" err="1" smtClean="0"/>
              <a:t>mother’s</a:t>
            </a:r>
            <a:r>
              <a:rPr lang="es-ES_tradnl" sz="2400" dirty="0" smtClean="0"/>
              <a:t> </a:t>
            </a:r>
            <a:r>
              <a:rPr lang="es-ES_tradnl" sz="2400" dirty="0" err="1" smtClean="0"/>
              <a:t>education</a:t>
            </a:r>
            <a:r>
              <a:rPr lang="es-ES_tradnl" sz="2400" dirty="0" smtClean="0"/>
              <a:t> HS complete </a:t>
            </a:r>
            <a:r>
              <a:rPr lang="es-ES_tradnl" sz="2400" dirty="0" err="1" smtClean="0"/>
              <a:t>or</a:t>
            </a:r>
            <a:r>
              <a:rPr lang="es-ES_tradnl" sz="2400" dirty="0" smtClean="0"/>
              <a:t> </a:t>
            </a:r>
            <a:r>
              <a:rPr lang="es-ES_tradnl" sz="2400" dirty="0" err="1" smtClean="0"/>
              <a:t>less</a:t>
            </a:r>
            <a:r>
              <a:rPr lang="es-ES_tradnl" sz="2400" dirty="0" smtClean="0"/>
              <a:t>*) in 1996-2011 </a:t>
            </a:r>
            <a:r>
              <a:rPr lang="es-ES_tradnl" sz="2400" dirty="0" err="1" smtClean="0"/>
              <a:t>were</a:t>
            </a:r>
            <a:r>
              <a:rPr lang="es-ES_tradnl" sz="2400" dirty="0" smtClean="0"/>
              <a:t>: </a:t>
            </a:r>
            <a:r>
              <a:rPr lang="en-US" sz="2400" dirty="0" smtClean="0"/>
              <a:t>Texas, Massachusetts,</a:t>
            </a:r>
            <a:r>
              <a:rPr lang="en-US" sz="2400" dirty="0"/>
              <a:t> </a:t>
            </a:r>
            <a:r>
              <a:rPr lang="en-US" sz="2400" dirty="0" smtClean="0"/>
              <a:t>Montana, Delaware,</a:t>
            </a:r>
            <a:r>
              <a:rPr lang="en-US" sz="2400" dirty="0"/>
              <a:t> </a:t>
            </a:r>
            <a:r>
              <a:rPr lang="en-US" sz="2400" dirty="0" smtClean="0"/>
              <a:t>Virginia, Vermont, and </a:t>
            </a:r>
            <a:r>
              <a:rPr lang="en-US" sz="2400" dirty="0"/>
              <a:t>North Carolina </a:t>
            </a:r>
          </a:p>
          <a:p>
            <a:r>
              <a:rPr lang="es-ES_tradnl" sz="2400" dirty="0" err="1" smtClean="0"/>
              <a:t>Controlling</a:t>
            </a:r>
            <a:r>
              <a:rPr lang="es-ES_tradnl" sz="2400" dirty="0" smtClean="0"/>
              <a:t> </a:t>
            </a:r>
            <a:r>
              <a:rPr lang="es-ES_tradnl" sz="2400" dirty="0" err="1"/>
              <a:t>for</a:t>
            </a:r>
            <a:r>
              <a:rPr lang="es-ES_tradnl" sz="2400" dirty="0"/>
              <a:t> </a:t>
            </a:r>
            <a:r>
              <a:rPr lang="es-ES_tradnl" sz="2400" dirty="0" err="1"/>
              <a:t>starting</a:t>
            </a:r>
            <a:r>
              <a:rPr lang="es-ES_tradnl" sz="2400" dirty="0"/>
              <a:t> score, the </a:t>
            </a:r>
            <a:r>
              <a:rPr lang="es-ES_tradnl" sz="2400" i="1" dirty="0" err="1" smtClean="0"/>
              <a:t>lowest</a:t>
            </a:r>
            <a:r>
              <a:rPr lang="es-ES_tradnl" sz="2400" dirty="0" smtClean="0"/>
              <a:t> </a:t>
            </a:r>
            <a:r>
              <a:rPr lang="es-ES_tradnl" sz="2400" dirty="0" err="1"/>
              <a:t>gainers</a:t>
            </a:r>
            <a:r>
              <a:rPr lang="es-ES_tradnl" sz="2400" dirty="0"/>
              <a:t> </a:t>
            </a:r>
            <a:r>
              <a:rPr lang="es-ES_tradnl" sz="2400" dirty="0" err="1"/>
              <a:t>for</a:t>
            </a:r>
            <a:r>
              <a:rPr lang="es-ES_tradnl" sz="2400" dirty="0"/>
              <a:t> </a:t>
            </a:r>
            <a:r>
              <a:rPr lang="es-ES_tradnl" sz="2400" dirty="0" err="1"/>
              <a:t>students</a:t>
            </a:r>
            <a:r>
              <a:rPr lang="es-ES_tradnl" sz="2400" dirty="0"/>
              <a:t> </a:t>
            </a:r>
            <a:r>
              <a:rPr lang="es-ES_tradnl" sz="2400" dirty="0" err="1"/>
              <a:t>with</a:t>
            </a:r>
            <a:r>
              <a:rPr lang="es-ES_tradnl" sz="2400" dirty="0"/>
              <a:t> </a:t>
            </a:r>
            <a:r>
              <a:rPr lang="es-ES_tradnl" sz="2400" dirty="0" err="1"/>
              <a:t>low</a:t>
            </a:r>
            <a:r>
              <a:rPr lang="es-ES_tradnl" sz="2400" dirty="0"/>
              <a:t> </a:t>
            </a:r>
            <a:r>
              <a:rPr lang="es-ES_tradnl" sz="2400" dirty="0" err="1"/>
              <a:t>family</a:t>
            </a:r>
            <a:r>
              <a:rPr lang="es-ES_tradnl" sz="2400" dirty="0"/>
              <a:t> </a:t>
            </a:r>
            <a:r>
              <a:rPr lang="es-ES_tradnl" sz="2400" dirty="0" err="1"/>
              <a:t>academic</a:t>
            </a:r>
            <a:r>
              <a:rPr lang="es-ES_tradnl" sz="2400" dirty="0"/>
              <a:t> </a:t>
            </a:r>
            <a:r>
              <a:rPr lang="es-ES_tradnl" sz="2400" dirty="0" err="1"/>
              <a:t>resource</a:t>
            </a:r>
            <a:r>
              <a:rPr lang="es-ES_tradnl" sz="2400" dirty="0"/>
              <a:t> (</a:t>
            </a:r>
            <a:r>
              <a:rPr lang="es-ES_tradnl" sz="2400" dirty="0" err="1"/>
              <a:t>mother’s</a:t>
            </a:r>
            <a:r>
              <a:rPr lang="es-ES_tradnl" sz="2400" dirty="0"/>
              <a:t> </a:t>
            </a:r>
            <a:r>
              <a:rPr lang="es-ES_tradnl" sz="2400" dirty="0" err="1"/>
              <a:t>education</a:t>
            </a:r>
            <a:r>
              <a:rPr lang="es-ES_tradnl" sz="2400" dirty="0"/>
              <a:t> </a:t>
            </a:r>
            <a:r>
              <a:rPr lang="es-ES_tradnl" sz="2400" dirty="0" smtClean="0"/>
              <a:t>HS complete </a:t>
            </a:r>
            <a:r>
              <a:rPr lang="es-ES_tradnl" sz="2400" dirty="0" err="1" smtClean="0"/>
              <a:t>or</a:t>
            </a:r>
            <a:r>
              <a:rPr lang="es-ES_tradnl" sz="2400" dirty="0" smtClean="0"/>
              <a:t> </a:t>
            </a:r>
            <a:r>
              <a:rPr lang="es-ES_tradnl" sz="2400" dirty="0" err="1" smtClean="0"/>
              <a:t>less</a:t>
            </a:r>
            <a:r>
              <a:rPr lang="es-ES_tradnl" sz="2400" dirty="0" smtClean="0"/>
              <a:t>) </a:t>
            </a:r>
            <a:r>
              <a:rPr lang="es-ES_tradnl" sz="2400" dirty="0"/>
              <a:t>in 1996-2011 </a:t>
            </a:r>
            <a:r>
              <a:rPr lang="es-ES_tradnl" sz="2400" dirty="0" err="1"/>
              <a:t>were</a:t>
            </a:r>
            <a:r>
              <a:rPr lang="es-ES_tradnl" sz="2400" dirty="0"/>
              <a:t>: </a:t>
            </a:r>
            <a:r>
              <a:rPr lang="es-ES_tradnl" sz="2400" dirty="0" smtClean="0"/>
              <a:t>Utah, Nebraska, West Virginia, California, Alabama, and Michigan.</a:t>
            </a:r>
          </a:p>
          <a:p>
            <a:r>
              <a:rPr lang="es-ES_tradnl" dirty="0" smtClean="0"/>
              <a:t>*</a:t>
            </a:r>
            <a:r>
              <a:rPr lang="es-ES_tradnl" dirty="0" err="1" smtClean="0"/>
              <a:t>Lower</a:t>
            </a:r>
            <a:r>
              <a:rPr lang="es-ES_tradnl" dirty="0" smtClean="0"/>
              <a:t> F.A.R. </a:t>
            </a:r>
            <a:r>
              <a:rPr lang="es-ES_tradnl" dirty="0" err="1"/>
              <a:t>s</a:t>
            </a:r>
            <a:r>
              <a:rPr lang="es-ES_tradnl" dirty="0" err="1" smtClean="0"/>
              <a:t>tudents</a:t>
            </a:r>
            <a:r>
              <a:rPr lang="es-ES_tradnl" dirty="0" smtClean="0"/>
              <a:t> </a:t>
            </a:r>
            <a:r>
              <a:rPr lang="es-ES_tradnl" dirty="0" err="1" smtClean="0"/>
              <a:t>defined</a:t>
            </a:r>
            <a:r>
              <a:rPr lang="es-ES_tradnl" dirty="0" smtClean="0"/>
              <a:t> </a:t>
            </a:r>
            <a:r>
              <a:rPr lang="es-ES_tradnl" dirty="0" err="1" smtClean="0"/>
              <a:t>this</a:t>
            </a:r>
            <a:r>
              <a:rPr lang="es-ES_tradnl" dirty="0" smtClean="0"/>
              <a:t> </a:t>
            </a:r>
            <a:r>
              <a:rPr lang="es-ES_tradnl" dirty="0" err="1" smtClean="0"/>
              <a:t>way</a:t>
            </a:r>
            <a:r>
              <a:rPr lang="es-ES_tradnl" dirty="0" smtClean="0"/>
              <a:t> </a:t>
            </a:r>
            <a:r>
              <a:rPr lang="es-ES_tradnl" dirty="0" err="1" smtClean="0"/>
              <a:t>represent</a:t>
            </a:r>
            <a:r>
              <a:rPr lang="es-ES_tradnl" dirty="0" smtClean="0"/>
              <a:t> </a:t>
            </a:r>
            <a:r>
              <a:rPr lang="es-ES_tradnl" dirty="0" err="1" smtClean="0"/>
              <a:t>about</a:t>
            </a:r>
            <a:r>
              <a:rPr lang="es-ES_tradnl" dirty="0" smtClean="0"/>
              <a:t> 30-35 </a:t>
            </a:r>
            <a:r>
              <a:rPr lang="es-ES_tradnl" dirty="0" err="1" smtClean="0"/>
              <a:t>percent</a:t>
            </a:r>
            <a:r>
              <a:rPr lang="es-ES_tradnl" dirty="0" smtClean="0"/>
              <a:t> of </a:t>
            </a:r>
            <a:r>
              <a:rPr lang="es-ES_tradnl" dirty="0" err="1" smtClean="0"/>
              <a:t>the</a:t>
            </a:r>
            <a:r>
              <a:rPr lang="es-ES_tradnl" dirty="0" smtClean="0"/>
              <a:t> </a:t>
            </a:r>
            <a:r>
              <a:rPr lang="es-ES_tradnl" dirty="0" err="1" smtClean="0"/>
              <a:t>students</a:t>
            </a:r>
            <a:r>
              <a:rPr lang="es-ES_tradnl" dirty="0" smtClean="0"/>
              <a:t> </a:t>
            </a:r>
            <a:r>
              <a:rPr lang="es-ES_tradnl" dirty="0" err="1" smtClean="0"/>
              <a:t>taking</a:t>
            </a:r>
            <a:r>
              <a:rPr lang="es-ES_tradnl" dirty="0" smtClean="0"/>
              <a:t> </a:t>
            </a:r>
            <a:r>
              <a:rPr lang="es-ES_tradnl" dirty="0" err="1" smtClean="0"/>
              <a:t>the</a:t>
            </a:r>
            <a:r>
              <a:rPr lang="es-ES_tradnl" dirty="0" smtClean="0"/>
              <a:t> NAEP test.</a:t>
            </a:r>
            <a:endParaRPr lang="es-ES_tradnl" dirty="0"/>
          </a:p>
        </p:txBody>
      </p:sp>
    </p:spTree>
    <p:extLst>
      <p:ext uri="{BB962C8B-B14F-4D97-AF65-F5344CB8AC3E}">
        <p14:creationId xmlns:p14="http://schemas.microsoft.com/office/powerpoint/2010/main" val="765273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941" y="152718"/>
            <a:ext cx="8650941" cy="1371600"/>
          </a:xfrm>
        </p:spPr>
        <p:txBody>
          <a:bodyPr>
            <a:noAutofit/>
          </a:bodyPr>
          <a:lstStyle/>
          <a:p>
            <a:r>
              <a:rPr lang="es-ES_tradnl" sz="2400" dirty="0" smtClean="0"/>
              <a:t>High F</a:t>
            </a:r>
            <a:r>
              <a:rPr lang="es-ES_tradnl" sz="2400" dirty="0"/>
              <a:t>.A.R. </a:t>
            </a:r>
            <a:r>
              <a:rPr lang="es-ES_tradnl" sz="2400" dirty="0" err="1"/>
              <a:t>Students</a:t>
            </a:r>
            <a:r>
              <a:rPr lang="es-ES_tradnl" sz="2400" dirty="0"/>
              <a:t> In </a:t>
            </a:r>
            <a:r>
              <a:rPr lang="es-ES_tradnl" sz="2400" dirty="0" err="1"/>
              <a:t>Some</a:t>
            </a:r>
            <a:r>
              <a:rPr lang="es-ES_tradnl" sz="2400" dirty="0"/>
              <a:t> </a:t>
            </a:r>
            <a:r>
              <a:rPr lang="es-ES_tradnl" sz="2400" dirty="0" err="1"/>
              <a:t>states</a:t>
            </a:r>
            <a:r>
              <a:rPr lang="es-ES_tradnl" sz="2400" dirty="0"/>
              <a:t> </a:t>
            </a:r>
            <a:r>
              <a:rPr lang="es-ES_tradnl" sz="2400" dirty="0" err="1"/>
              <a:t>made</a:t>
            </a:r>
            <a:r>
              <a:rPr lang="es-ES_tradnl" sz="2400" dirty="0"/>
              <a:t> </a:t>
            </a:r>
            <a:r>
              <a:rPr lang="es-ES_tradnl" sz="2400" dirty="0" err="1"/>
              <a:t>big</a:t>
            </a:r>
            <a:r>
              <a:rPr lang="es-ES_tradnl" sz="2400" dirty="0"/>
              <a:t> </a:t>
            </a:r>
            <a:r>
              <a:rPr lang="es-ES_tradnl" sz="2400" dirty="0" err="1"/>
              <a:t>gains</a:t>
            </a:r>
            <a:r>
              <a:rPr lang="es-ES_tradnl" sz="2400" dirty="0"/>
              <a:t> </a:t>
            </a:r>
            <a:r>
              <a:rPr lang="es-ES_tradnl" sz="2400" dirty="0" err="1"/>
              <a:t>on</a:t>
            </a:r>
            <a:r>
              <a:rPr lang="es-ES_tradnl" sz="2400" dirty="0"/>
              <a:t> </a:t>
            </a:r>
            <a:r>
              <a:rPr lang="es-ES_tradnl" sz="2400" dirty="0" err="1"/>
              <a:t>the</a:t>
            </a:r>
            <a:r>
              <a:rPr lang="es-ES_tradnl" sz="2400" dirty="0"/>
              <a:t> 8th grade </a:t>
            </a:r>
            <a:r>
              <a:rPr lang="es-ES_tradnl" sz="2400" dirty="0" err="1"/>
              <a:t>math</a:t>
            </a:r>
            <a:r>
              <a:rPr lang="es-ES_tradnl" sz="2400" dirty="0"/>
              <a:t> </a:t>
            </a:r>
            <a:r>
              <a:rPr lang="es-ES_tradnl" sz="2400" dirty="0" err="1"/>
              <a:t>naep</a:t>
            </a:r>
            <a:r>
              <a:rPr lang="es-ES_tradnl" sz="2400" dirty="0"/>
              <a:t>; </a:t>
            </a:r>
            <a:r>
              <a:rPr lang="es-ES_tradnl" sz="2400" dirty="0" err="1" smtClean="0"/>
              <a:t>high</a:t>
            </a:r>
            <a:r>
              <a:rPr lang="es-ES_tradnl" sz="2400" dirty="0" smtClean="0"/>
              <a:t> F</a:t>
            </a:r>
            <a:r>
              <a:rPr lang="es-ES_tradnl" sz="2400" dirty="0"/>
              <a:t>.A.R. </a:t>
            </a:r>
            <a:r>
              <a:rPr lang="es-ES_tradnl" sz="2400" dirty="0" err="1"/>
              <a:t>students</a:t>
            </a:r>
            <a:r>
              <a:rPr lang="es-ES_tradnl" sz="2400" dirty="0"/>
              <a:t> in </a:t>
            </a:r>
            <a:r>
              <a:rPr lang="es-ES_tradnl" sz="2400" dirty="0" err="1"/>
              <a:t>other</a:t>
            </a:r>
            <a:r>
              <a:rPr lang="es-ES_tradnl" sz="2400" dirty="0"/>
              <a:t> </a:t>
            </a:r>
            <a:r>
              <a:rPr lang="es-ES_tradnl" sz="2400" dirty="0" err="1"/>
              <a:t>states</a:t>
            </a:r>
            <a:r>
              <a:rPr lang="es-ES_tradnl" sz="2400" dirty="0"/>
              <a:t> </a:t>
            </a:r>
            <a:r>
              <a:rPr lang="es-ES_tradnl" sz="2400" dirty="0" err="1"/>
              <a:t>made</a:t>
            </a:r>
            <a:r>
              <a:rPr lang="es-ES_tradnl" sz="2400" dirty="0"/>
              <a:t> </a:t>
            </a:r>
            <a:r>
              <a:rPr lang="es-ES_tradnl" sz="2400" dirty="0" err="1"/>
              <a:t>small</a:t>
            </a:r>
            <a:r>
              <a:rPr lang="es-ES_tradnl" sz="2400" dirty="0"/>
              <a:t> </a:t>
            </a:r>
            <a:r>
              <a:rPr lang="es-ES_tradnl" sz="2400" dirty="0" err="1"/>
              <a:t>gains</a:t>
            </a:r>
            <a:endParaRPr lang="es-ES_tradnl" sz="2400" dirty="0"/>
          </a:p>
        </p:txBody>
      </p:sp>
      <p:sp>
        <p:nvSpPr>
          <p:cNvPr id="3" name="Content Placeholder 2"/>
          <p:cNvSpPr>
            <a:spLocks noGrp="1"/>
          </p:cNvSpPr>
          <p:nvPr>
            <p:ph idx="1"/>
          </p:nvPr>
        </p:nvSpPr>
        <p:spPr>
          <a:xfrm>
            <a:off x="457200" y="1752600"/>
            <a:ext cx="7620000" cy="4896224"/>
          </a:xfrm>
        </p:spPr>
        <p:txBody>
          <a:bodyPr/>
          <a:lstStyle/>
          <a:p>
            <a:r>
              <a:rPr lang="es-ES_tradnl" sz="2400" dirty="0" err="1"/>
              <a:t>The</a:t>
            </a:r>
            <a:r>
              <a:rPr lang="es-ES_tradnl" sz="2400" dirty="0"/>
              <a:t> </a:t>
            </a:r>
            <a:r>
              <a:rPr lang="es-ES_tradnl" sz="2400" i="1" dirty="0" err="1"/>
              <a:t>highest</a:t>
            </a:r>
            <a:r>
              <a:rPr lang="es-ES_tradnl" sz="2400" dirty="0"/>
              <a:t> </a:t>
            </a:r>
            <a:r>
              <a:rPr lang="es-ES_tradnl" sz="2400" dirty="0" err="1" smtClean="0"/>
              <a:t>gaining</a:t>
            </a:r>
            <a:r>
              <a:rPr lang="es-ES_tradnl" sz="2400" dirty="0" smtClean="0"/>
              <a:t> </a:t>
            </a:r>
            <a:r>
              <a:rPr lang="es-ES_tradnl" sz="2400" dirty="0" err="1" smtClean="0"/>
              <a:t>states</a:t>
            </a:r>
            <a:r>
              <a:rPr lang="es-ES_tradnl" sz="2400" dirty="0" smtClean="0"/>
              <a:t> </a:t>
            </a:r>
            <a:r>
              <a:rPr lang="es-ES_tradnl" sz="2400" dirty="0" err="1"/>
              <a:t>for</a:t>
            </a:r>
            <a:r>
              <a:rPr lang="es-ES_tradnl" sz="2400" dirty="0"/>
              <a:t> </a:t>
            </a:r>
            <a:r>
              <a:rPr lang="es-ES_tradnl" sz="2400" dirty="0" err="1"/>
              <a:t>students</a:t>
            </a:r>
            <a:r>
              <a:rPr lang="es-ES_tradnl" sz="2400" dirty="0"/>
              <a:t> </a:t>
            </a:r>
            <a:r>
              <a:rPr lang="es-ES_tradnl" sz="2400" dirty="0" err="1"/>
              <a:t>with</a:t>
            </a:r>
            <a:r>
              <a:rPr lang="es-ES_tradnl" sz="2400" dirty="0"/>
              <a:t> </a:t>
            </a:r>
            <a:r>
              <a:rPr lang="es-ES_tradnl" sz="2400" dirty="0" err="1"/>
              <a:t>high</a:t>
            </a:r>
            <a:r>
              <a:rPr lang="es-ES_tradnl" sz="2400" dirty="0"/>
              <a:t> </a:t>
            </a:r>
            <a:r>
              <a:rPr lang="es-ES_tradnl" sz="2400" dirty="0" err="1"/>
              <a:t>family</a:t>
            </a:r>
            <a:r>
              <a:rPr lang="es-ES_tradnl" sz="2400" dirty="0"/>
              <a:t> </a:t>
            </a:r>
            <a:r>
              <a:rPr lang="es-ES_tradnl" sz="2400" dirty="0" err="1"/>
              <a:t>academic</a:t>
            </a:r>
            <a:r>
              <a:rPr lang="es-ES_tradnl" sz="2400" dirty="0"/>
              <a:t> </a:t>
            </a:r>
            <a:r>
              <a:rPr lang="es-ES_tradnl" sz="2400" dirty="0" err="1"/>
              <a:t>resources</a:t>
            </a:r>
            <a:r>
              <a:rPr lang="es-ES_tradnl" sz="2400" dirty="0"/>
              <a:t> (</a:t>
            </a:r>
            <a:r>
              <a:rPr lang="es-ES_tradnl" sz="2400" dirty="0" err="1"/>
              <a:t>mother’s</a:t>
            </a:r>
            <a:r>
              <a:rPr lang="es-ES_tradnl" sz="2400" dirty="0"/>
              <a:t> </a:t>
            </a:r>
            <a:r>
              <a:rPr lang="es-ES_tradnl" sz="2400" dirty="0" err="1"/>
              <a:t>education</a:t>
            </a:r>
            <a:r>
              <a:rPr lang="es-ES_tradnl" sz="2400" dirty="0"/>
              <a:t> </a:t>
            </a:r>
            <a:r>
              <a:rPr lang="es-ES_tradnl" sz="2400" dirty="0" err="1"/>
              <a:t>college</a:t>
            </a:r>
            <a:r>
              <a:rPr lang="es-ES_tradnl" sz="2400" dirty="0"/>
              <a:t> </a:t>
            </a:r>
            <a:r>
              <a:rPr lang="es-ES_tradnl" sz="2400" dirty="0" smtClean="0"/>
              <a:t>complete*) </a:t>
            </a:r>
            <a:r>
              <a:rPr lang="es-ES_tradnl" sz="2400" dirty="0"/>
              <a:t>in 1996-2011 </a:t>
            </a:r>
            <a:r>
              <a:rPr lang="es-ES_tradnl" sz="2400" dirty="0" err="1"/>
              <a:t>were</a:t>
            </a:r>
            <a:r>
              <a:rPr lang="es-ES_tradnl" sz="2400" dirty="0"/>
              <a:t>: Texas, Colorado, Maryland, Massachusetts, Vermont, Virginia, and Minnesota</a:t>
            </a:r>
            <a:r>
              <a:rPr lang="es-ES_tradnl" sz="2400" dirty="0" smtClean="0"/>
              <a:t>.</a:t>
            </a:r>
          </a:p>
          <a:p>
            <a:r>
              <a:rPr lang="es-ES_tradnl" sz="2400" dirty="0" err="1"/>
              <a:t>The</a:t>
            </a:r>
            <a:r>
              <a:rPr lang="es-ES_tradnl" sz="2400" dirty="0"/>
              <a:t> </a:t>
            </a:r>
            <a:r>
              <a:rPr lang="es-ES_tradnl" sz="2400" i="1" dirty="0" err="1"/>
              <a:t>lowest</a:t>
            </a:r>
            <a:r>
              <a:rPr lang="es-ES_tradnl" sz="2400" dirty="0"/>
              <a:t> </a:t>
            </a:r>
            <a:r>
              <a:rPr lang="es-ES_tradnl" sz="2400" dirty="0" err="1" smtClean="0"/>
              <a:t>gaining</a:t>
            </a:r>
            <a:r>
              <a:rPr lang="es-ES_tradnl" sz="2400" dirty="0" smtClean="0"/>
              <a:t> </a:t>
            </a:r>
            <a:r>
              <a:rPr lang="es-ES_tradnl" sz="2400" dirty="0" err="1" smtClean="0"/>
              <a:t>states</a:t>
            </a:r>
            <a:r>
              <a:rPr lang="es-ES_tradnl" sz="2400" dirty="0" smtClean="0"/>
              <a:t> </a:t>
            </a:r>
            <a:r>
              <a:rPr lang="es-ES_tradnl" sz="2400" dirty="0" err="1"/>
              <a:t>for</a:t>
            </a:r>
            <a:r>
              <a:rPr lang="es-ES_tradnl" sz="2400" dirty="0"/>
              <a:t> </a:t>
            </a:r>
            <a:r>
              <a:rPr lang="es-ES_tradnl" sz="2400" dirty="0" err="1"/>
              <a:t>students</a:t>
            </a:r>
            <a:r>
              <a:rPr lang="es-ES_tradnl" sz="2400" dirty="0"/>
              <a:t> </a:t>
            </a:r>
            <a:r>
              <a:rPr lang="es-ES_tradnl" sz="2400" dirty="0" err="1"/>
              <a:t>with</a:t>
            </a:r>
            <a:r>
              <a:rPr lang="es-ES_tradnl" sz="2400" dirty="0"/>
              <a:t> </a:t>
            </a:r>
            <a:r>
              <a:rPr lang="es-ES_tradnl" sz="2400" dirty="0" err="1"/>
              <a:t>high</a:t>
            </a:r>
            <a:r>
              <a:rPr lang="es-ES_tradnl" sz="2400" dirty="0"/>
              <a:t> </a:t>
            </a:r>
            <a:r>
              <a:rPr lang="es-ES_tradnl" sz="2400" dirty="0" err="1"/>
              <a:t>family</a:t>
            </a:r>
            <a:r>
              <a:rPr lang="es-ES_tradnl" sz="2400" dirty="0"/>
              <a:t> </a:t>
            </a:r>
            <a:r>
              <a:rPr lang="es-ES_tradnl" sz="2400" dirty="0" err="1"/>
              <a:t>academic</a:t>
            </a:r>
            <a:r>
              <a:rPr lang="es-ES_tradnl" sz="2400" dirty="0"/>
              <a:t> </a:t>
            </a:r>
            <a:r>
              <a:rPr lang="es-ES_tradnl" sz="2400" dirty="0" err="1"/>
              <a:t>resources</a:t>
            </a:r>
            <a:r>
              <a:rPr lang="es-ES_tradnl" sz="2400" dirty="0"/>
              <a:t> (</a:t>
            </a:r>
            <a:r>
              <a:rPr lang="es-ES_tradnl" sz="2400" dirty="0" err="1"/>
              <a:t>mother’s</a:t>
            </a:r>
            <a:r>
              <a:rPr lang="es-ES_tradnl" sz="2400" dirty="0"/>
              <a:t> </a:t>
            </a:r>
            <a:r>
              <a:rPr lang="es-ES_tradnl" sz="2400" dirty="0" err="1"/>
              <a:t>education</a:t>
            </a:r>
            <a:r>
              <a:rPr lang="es-ES_tradnl" sz="2400" dirty="0"/>
              <a:t> </a:t>
            </a:r>
            <a:r>
              <a:rPr lang="es-ES_tradnl" sz="2400" dirty="0" err="1"/>
              <a:t>college</a:t>
            </a:r>
            <a:r>
              <a:rPr lang="es-ES_tradnl" sz="2400" dirty="0"/>
              <a:t> complete) in 1996-2011 </a:t>
            </a:r>
            <a:r>
              <a:rPr lang="es-ES_tradnl" sz="2400" dirty="0" err="1"/>
              <a:t>were</a:t>
            </a:r>
            <a:r>
              <a:rPr lang="es-ES_tradnl" sz="2400" dirty="0"/>
              <a:t>: Michigan, West Virginia, Nebraska, Iowa, Alabama, and New </a:t>
            </a:r>
            <a:r>
              <a:rPr lang="es-ES_tradnl" sz="2400" dirty="0" err="1"/>
              <a:t>Mexico</a:t>
            </a:r>
            <a:endParaRPr lang="es-ES_tradnl" sz="2400" dirty="0"/>
          </a:p>
          <a:p>
            <a:r>
              <a:rPr lang="es-ES_tradnl" dirty="0" smtClean="0"/>
              <a:t>*High F.A.R. </a:t>
            </a:r>
            <a:r>
              <a:rPr lang="es-ES_tradnl" dirty="0" err="1" smtClean="0"/>
              <a:t>Students</a:t>
            </a:r>
            <a:r>
              <a:rPr lang="es-ES_tradnl" dirty="0" smtClean="0"/>
              <a:t> </a:t>
            </a:r>
            <a:r>
              <a:rPr lang="es-ES_tradnl" dirty="0" err="1" smtClean="0"/>
              <a:t>defined</a:t>
            </a:r>
            <a:r>
              <a:rPr lang="es-ES_tradnl" dirty="0" smtClean="0"/>
              <a:t> </a:t>
            </a:r>
            <a:r>
              <a:rPr lang="es-ES_tradnl" dirty="0" err="1" smtClean="0"/>
              <a:t>this</a:t>
            </a:r>
            <a:r>
              <a:rPr lang="es-ES_tradnl" dirty="0" smtClean="0"/>
              <a:t> </a:t>
            </a:r>
            <a:r>
              <a:rPr lang="es-ES_tradnl" dirty="0" err="1" smtClean="0"/>
              <a:t>way</a:t>
            </a:r>
            <a:r>
              <a:rPr lang="es-ES_tradnl" dirty="0" smtClean="0"/>
              <a:t> </a:t>
            </a:r>
            <a:r>
              <a:rPr lang="es-ES_tradnl" dirty="0" err="1" smtClean="0"/>
              <a:t>represent</a:t>
            </a:r>
            <a:r>
              <a:rPr lang="es-ES_tradnl" dirty="0" smtClean="0"/>
              <a:t> </a:t>
            </a:r>
            <a:r>
              <a:rPr lang="es-ES_tradnl" dirty="0" err="1" smtClean="0"/>
              <a:t>about</a:t>
            </a:r>
            <a:r>
              <a:rPr lang="es-ES_tradnl" dirty="0" smtClean="0"/>
              <a:t> 40-45 </a:t>
            </a:r>
            <a:r>
              <a:rPr lang="es-ES_tradnl" dirty="0" err="1" smtClean="0"/>
              <a:t>percent</a:t>
            </a:r>
            <a:r>
              <a:rPr lang="es-ES_tradnl" dirty="0" smtClean="0"/>
              <a:t> of </a:t>
            </a:r>
            <a:r>
              <a:rPr lang="es-ES_tradnl" dirty="0" err="1" smtClean="0"/>
              <a:t>the</a:t>
            </a:r>
            <a:r>
              <a:rPr lang="es-ES_tradnl" dirty="0" smtClean="0"/>
              <a:t> </a:t>
            </a:r>
            <a:r>
              <a:rPr lang="es-ES_tradnl" dirty="0" err="1" smtClean="0"/>
              <a:t>students</a:t>
            </a:r>
            <a:r>
              <a:rPr lang="es-ES_tradnl" dirty="0" smtClean="0"/>
              <a:t> </a:t>
            </a:r>
            <a:r>
              <a:rPr lang="es-ES_tradnl" dirty="0" err="1" smtClean="0"/>
              <a:t>taking</a:t>
            </a:r>
            <a:r>
              <a:rPr lang="es-ES_tradnl" dirty="0" smtClean="0"/>
              <a:t> </a:t>
            </a:r>
            <a:r>
              <a:rPr lang="es-ES_tradnl" dirty="0" err="1" smtClean="0"/>
              <a:t>the</a:t>
            </a:r>
            <a:r>
              <a:rPr lang="es-ES_tradnl" dirty="0" smtClean="0"/>
              <a:t> NAEP test.</a:t>
            </a:r>
            <a:endParaRPr lang="es-ES_tradnl" dirty="0"/>
          </a:p>
        </p:txBody>
      </p:sp>
    </p:spTree>
    <p:extLst>
      <p:ext uri="{BB962C8B-B14F-4D97-AF65-F5344CB8AC3E}">
        <p14:creationId xmlns:p14="http://schemas.microsoft.com/office/powerpoint/2010/main" val="1893854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173820" cy="1371600"/>
          </a:xfrm>
        </p:spPr>
        <p:txBody>
          <a:bodyPr>
            <a:noAutofit/>
          </a:bodyPr>
          <a:lstStyle/>
          <a:p>
            <a:r>
              <a:rPr lang="es-ES_tradnl" sz="2400" dirty="0" err="1" smtClean="0"/>
              <a:t>Average</a:t>
            </a:r>
            <a:r>
              <a:rPr lang="es-ES_tradnl" sz="2400" dirty="0" smtClean="0"/>
              <a:t> </a:t>
            </a:r>
            <a:r>
              <a:rPr lang="es-ES_tradnl" sz="2400" dirty="0" err="1" smtClean="0"/>
              <a:t>national</a:t>
            </a:r>
            <a:r>
              <a:rPr lang="es-ES_tradnl" sz="2400" dirty="0" smtClean="0"/>
              <a:t> </a:t>
            </a:r>
            <a:r>
              <a:rPr lang="es-ES_tradnl" sz="2400" dirty="0" err="1" smtClean="0"/>
              <a:t>or</a:t>
            </a:r>
            <a:r>
              <a:rPr lang="es-ES_tradnl" sz="2400" dirty="0" smtClean="0"/>
              <a:t> </a:t>
            </a:r>
            <a:r>
              <a:rPr lang="es-ES_tradnl" sz="2400" dirty="0" err="1" smtClean="0"/>
              <a:t>state</a:t>
            </a:r>
            <a:r>
              <a:rPr lang="es-ES_tradnl" sz="2400" dirty="0" smtClean="0"/>
              <a:t> scores </a:t>
            </a:r>
            <a:r>
              <a:rPr lang="es-ES_tradnl" sz="2400" dirty="0" err="1" smtClean="0"/>
              <a:t>on</a:t>
            </a:r>
            <a:r>
              <a:rPr lang="es-ES_tradnl" sz="2400" dirty="0" smtClean="0"/>
              <a:t> </a:t>
            </a:r>
            <a:r>
              <a:rPr lang="es-ES_tradnl" sz="2400" dirty="0" err="1" smtClean="0"/>
              <a:t>assessment</a:t>
            </a:r>
            <a:r>
              <a:rPr lang="es-ES_tradnl" sz="2400" dirty="0" smtClean="0"/>
              <a:t> </a:t>
            </a:r>
            <a:r>
              <a:rPr lang="es-ES_tradnl" sz="2400" dirty="0" err="1" smtClean="0"/>
              <a:t>tests</a:t>
            </a:r>
            <a:r>
              <a:rPr lang="es-ES_tradnl" sz="2400" dirty="0" smtClean="0"/>
              <a:t> can BE </a:t>
            </a:r>
            <a:r>
              <a:rPr lang="es-ES_tradnl" sz="2400" dirty="0" err="1" smtClean="0"/>
              <a:t>misleading</a:t>
            </a:r>
            <a:endParaRPr lang="es-ES_tradnl" sz="2400" dirty="0"/>
          </a:p>
        </p:txBody>
      </p:sp>
      <p:sp>
        <p:nvSpPr>
          <p:cNvPr id="3" name="Content Placeholder 2"/>
          <p:cNvSpPr>
            <a:spLocks noGrp="1"/>
          </p:cNvSpPr>
          <p:nvPr>
            <p:ph idx="1"/>
          </p:nvPr>
        </p:nvSpPr>
        <p:spPr>
          <a:xfrm>
            <a:off x="457199" y="1752600"/>
            <a:ext cx="8173819" cy="4373563"/>
          </a:xfrm>
        </p:spPr>
        <p:txBody>
          <a:bodyPr>
            <a:normAutofit lnSpcReduction="10000"/>
          </a:bodyPr>
          <a:lstStyle/>
          <a:p>
            <a:r>
              <a:rPr lang="es-ES_tradnl" dirty="0" err="1" smtClean="0"/>
              <a:t>Average</a:t>
            </a:r>
            <a:r>
              <a:rPr lang="es-ES_tradnl" dirty="0" smtClean="0"/>
              <a:t> test scores </a:t>
            </a:r>
            <a:r>
              <a:rPr lang="es-ES_tradnl" dirty="0" err="1" smtClean="0"/>
              <a:t>for</a:t>
            </a:r>
            <a:r>
              <a:rPr lang="es-ES_tradnl" dirty="0" smtClean="0"/>
              <a:t> </a:t>
            </a:r>
            <a:r>
              <a:rPr lang="es-ES_tradnl" dirty="0" err="1" smtClean="0"/>
              <a:t>countries</a:t>
            </a:r>
            <a:r>
              <a:rPr lang="es-ES_tradnl" dirty="0" smtClean="0"/>
              <a:t> and </a:t>
            </a:r>
            <a:r>
              <a:rPr lang="es-ES_tradnl" dirty="0" err="1" smtClean="0"/>
              <a:t>states</a:t>
            </a:r>
            <a:r>
              <a:rPr lang="es-ES_tradnl" dirty="0" smtClean="0"/>
              <a:t> </a:t>
            </a:r>
            <a:r>
              <a:rPr lang="es-ES_tradnl" dirty="0" err="1" smtClean="0"/>
              <a:t>reflect</a:t>
            </a:r>
            <a:r>
              <a:rPr lang="es-ES_tradnl" dirty="0" smtClean="0"/>
              <a:t> </a:t>
            </a:r>
            <a:r>
              <a:rPr lang="es-ES_tradnl" dirty="0" err="1" smtClean="0"/>
              <a:t>not</a:t>
            </a:r>
            <a:r>
              <a:rPr lang="es-ES_tradnl" dirty="0" smtClean="0"/>
              <a:t> </a:t>
            </a:r>
            <a:r>
              <a:rPr lang="es-ES_tradnl" dirty="0" err="1" smtClean="0"/>
              <a:t>only</a:t>
            </a:r>
            <a:r>
              <a:rPr lang="es-ES_tradnl" dirty="0" smtClean="0"/>
              <a:t> </a:t>
            </a:r>
            <a:r>
              <a:rPr lang="es-ES_tradnl" dirty="0" err="1" smtClean="0"/>
              <a:t>the</a:t>
            </a:r>
            <a:r>
              <a:rPr lang="es-ES_tradnl" dirty="0" smtClean="0"/>
              <a:t> </a:t>
            </a:r>
            <a:r>
              <a:rPr lang="es-ES_tradnl" dirty="0" err="1" smtClean="0"/>
              <a:t>quality</a:t>
            </a:r>
            <a:r>
              <a:rPr lang="es-ES_tradnl" dirty="0" smtClean="0"/>
              <a:t> of </a:t>
            </a:r>
            <a:r>
              <a:rPr lang="es-ES_tradnl" dirty="0" err="1" smtClean="0"/>
              <a:t>schooling</a:t>
            </a:r>
            <a:r>
              <a:rPr lang="es-ES_tradnl" dirty="0" smtClean="0"/>
              <a:t>, </a:t>
            </a:r>
            <a:r>
              <a:rPr lang="es-ES_tradnl" dirty="0" err="1" smtClean="0"/>
              <a:t>but</a:t>
            </a:r>
            <a:r>
              <a:rPr lang="es-ES_tradnl" dirty="0" smtClean="0"/>
              <a:t> </a:t>
            </a:r>
            <a:r>
              <a:rPr lang="es-ES_tradnl" dirty="0" err="1" smtClean="0"/>
              <a:t>also</a:t>
            </a:r>
            <a:r>
              <a:rPr lang="es-ES_tradnl" dirty="0" smtClean="0"/>
              <a:t> </a:t>
            </a:r>
            <a:r>
              <a:rPr lang="es-ES_tradnl" dirty="0" err="1" smtClean="0"/>
              <a:t>students</a:t>
            </a:r>
            <a:r>
              <a:rPr lang="es-ES_tradnl" dirty="0" smtClean="0"/>
              <a:t>’ </a:t>
            </a:r>
            <a:r>
              <a:rPr lang="es-ES_tradnl" dirty="0" err="1" smtClean="0"/>
              <a:t>family</a:t>
            </a:r>
            <a:r>
              <a:rPr lang="es-ES_tradnl" dirty="0" smtClean="0"/>
              <a:t> </a:t>
            </a:r>
            <a:r>
              <a:rPr lang="es-ES_tradnl" dirty="0" err="1" smtClean="0"/>
              <a:t>academic</a:t>
            </a:r>
            <a:r>
              <a:rPr lang="es-ES_tradnl" dirty="0" smtClean="0"/>
              <a:t> </a:t>
            </a:r>
            <a:r>
              <a:rPr lang="es-ES_tradnl" dirty="0" err="1" smtClean="0"/>
              <a:t>resources</a:t>
            </a:r>
            <a:r>
              <a:rPr lang="es-ES_tradnl" dirty="0" smtClean="0"/>
              <a:t> (F.A.R.).</a:t>
            </a:r>
          </a:p>
          <a:p>
            <a:r>
              <a:rPr lang="es-ES_tradnl" dirty="0" smtClean="0"/>
              <a:t>In </a:t>
            </a:r>
            <a:r>
              <a:rPr lang="es-ES_tradnl" dirty="0" err="1" smtClean="0"/>
              <a:t>every</a:t>
            </a:r>
            <a:r>
              <a:rPr lang="es-ES_tradnl" dirty="0" smtClean="0"/>
              <a:t> country of the </a:t>
            </a:r>
            <a:r>
              <a:rPr lang="es-ES_tradnl" dirty="0" err="1" smtClean="0"/>
              <a:t>world</a:t>
            </a:r>
            <a:r>
              <a:rPr lang="es-ES_tradnl" dirty="0" smtClean="0"/>
              <a:t>, </a:t>
            </a:r>
            <a:r>
              <a:rPr lang="es-ES_tradnl" dirty="0" err="1" smtClean="0"/>
              <a:t>children</a:t>
            </a:r>
            <a:r>
              <a:rPr lang="es-ES_tradnl" dirty="0" smtClean="0"/>
              <a:t> </a:t>
            </a:r>
            <a:r>
              <a:rPr lang="es-ES_tradnl" dirty="0" err="1" smtClean="0"/>
              <a:t>who</a:t>
            </a:r>
            <a:r>
              <a:rPr lang="es-ES_tradnl" dirty="0" smtClean="0"/>
              <a:t> come </a:t>
            </a:r>
            <a:r>
              <a:rPr lang="es-ES_tradnl" dirty="0" err="1" smtClean="0"/>
              <a:t>from</a:t>
            </a:r>
            <a:r>
              <a:rPr lang="es-ES_tradnl" dirty="0" smtClean="0"/>
              <a:t> </a:t>
            </a:r>
            <a:r>
              <a:rPr lang="es-ES_tradnl" dirty="0" err="1"/>
              <a:t>disadvantaged</a:t>
            </a:r>
            <a:r>
              <a:rPr lang="es-ES_tradnl" dirty="0"/>
              <a:t> </a:t>
            </a:r>
            <a:r>
              <a:rPr lang="es-ES_tradnl" dirty="0" err="1" smtClean="0"/>
              <a:t>families</a:t>
            </a:r>
            <a:r>
              <a:rPr lang="es-ES_tradnl" dirty="0" smtClean="0"/>
              <a:t> - in </a:t>
            </a:r>
            <a:r>
              <a:rPr lang="es-ES_tradnl" dirty="0" err="1" smtClean="0"/>
              <a:t>terms</a:t>
            </a:r>
            <a:r>
              <a:rPr lang="es-ES_tradnl" dirty="0" smtClean="0"/>
              <a:t> of </a:t>
            </a:r>
            <a:r>
              <a:rPr lang="es-ES_tradnl" dirty="0" err="1" smtClean="0"/>
              <a:t>their</a:t>
            </a:r>
            <a:r>
              <a:rPr lang="es-ES_tradnl" dirty="0" smtClean="0"/>
              <a:t> </a:t>
            </a:r>
            <a:r>
              <a:rPr lang="es-ES_tradnl" dirty="0" err="1" smtClean="0"/>
              <a:t>families</a:t>
            </a:r>
            <a:r>
              <a:rPr lang="es-ES_tradnl" dirty="0" smtClean="0"/>
              <a:t>’ and </a:t>
            </a:r>
            <a:r>
              <a:rPr lang="es-ES_tradnl" dirty="0" err="1" smtClean="0"/>
              <a:t>communities</a:t>
            </a:r>
            <a:r>
              <a:rPr lang="es-ES_tradnl" dirty="0" smtClean="0"/>
              <a:t>’ cultural, social, and human capital - score </a:t>
            </a:r>
            <a:r>
              <a:rPr lang="es-ES_tradnl" dirty="0" err="1" smtClean="0"/>
              <a:t>much</a:t>
            </a:r>
            <a:r>
              <a:rPr lang="es-ES_tradnl" dirty="0" smtClean="0"/>
              <a:t> </a:t>
            </a:r>
            <a:r>
              <a:rPr lang="es-ES_tradnl" dirty="0" err="1" smtClean="0"/>
              <a:t>lower</a:t>
            </a:r>
            <a:r>
              <a:rPr lang="es-ES_tradnl" dirty="0" smtClean="0"/>
              <a:t> </a:t>
            </a:r>
            <a:r>
              <a:rPr lang="es-ES_tradnl" dirty="0" err="1" smtClean="0"/>
              <a:t>than</a:t>
            </a:r>
            <a:r>
              <a:rPr lang="es-ES_tradnl" dirty="0" smtClean="0"/>
              <a:t> </a:t>
            </a:r>
            <a:r>
              <a:rPr lang="es-ES_tradnl" dirty="0" err="1" smtClean="0"/>
              <a:t>their</a:t>
            </a:r>
            <a:r>
              <a:rPr lang="es-ES_tradnl" dirty="0" smtClean="0"/>
              <a:t> </a:t>
            </a:r>
            <a:r>
              <a:rPr lang="es-ES_tradnl" dirty="0" err="1" smtClean="0"/>
              <a:t>advantaged</a:t>
            </a:r>
            <a:r>
              <a:rPr lang="es-ES_tradnl" dirty="0" smtClean="0"/>
              <a:t> </a:t>
            </a:r>
            <a:r>
              <a:rPr lang="es-ES_tradnl" dirty="0" err="1" smtClean="0"/>
              <a:t>counterparts</a:t>
            </a:r>
            <a:r>
              <a:rPr lang="es-ES_tradnl" dirty="0"/>
              <a:t>, </a:t>
            </a:r>
            <a:r>
              <a:rPr lang="es-ES_tradnl" dirty="0" err="1"/>
              <a:t>on</a:t>
            </a:r>
            <a:r>
              <a:rPr lang="es-ES_tradnl" dirty="0"/>
              <a:t> </a:t>
            </a:r>
            <a:r>
              <a:rPr lang="es-ES_tradnl" dirty="0" err="1" smtClean="0"/>
              <a:t>average</a:t>
            </a:r>
            <a:r>
              <a:rPr lang="es-ES_tradnl" dirty="0" smtClean="0"/>
              <a:t>. </a:t>
            </a:r>
          </a:p>
          <a:p>
            <a:r>
              <a:rPr lang="es-ES_tradnl" dirty="0" err="1" smtClean="0"/>
              <a:t>This</a:t>
            </a:r>
            <a:r>
              <a:rPr lang="es-ES_tradnl" dirty="0" smtClean="0"/>
              <a:t> </a:t>
            </a:r>
            <a:r>
              <a:rPr lang="es-ES_tradnl" dirty="0" err="1" smtClean="0"/>
              <a:t>is</a:t>
            </a:r>
            <a:r>
              <a:rPr lang="es-ES_tradnl" dirty="0" smtClean="0"/>
              <a:t> true </a:t>
            </a:r>
            <a:r>
              <a:rPr lang="es-ES_tradnl" dirty="0" err="1" smtClean="0"/>
              <a:t>even</a:t>
            </a:r>
            <a:r>
              <a:rPr lang="es-ES_tradnl" dirty="0" smtClean="0"/>
              <a:t> </a:t>
            </a:r>
            <a:r>
              <a:rPr lang="es-ES_tradnl" dirty="0" err="1" smtClean="0"/>
              <a:t>for</a:t>
            </a:r>
            <a:r>
              <a:rPr lang="es-ES_tradnl" dirty="0" smtClean="0"/>
              <a:t> </a:t>
            </a:r>
            <a:r>
              <a:rPr lang="es-ES_tradnl" dirty="0" err="1" smtClean="0"/>
              <a:t>those</a:t>
            </a:r>
            <a:r>
              <a:rPr lang="es-ES_tradnl" dirty="0" smtClean="0"/>
              <a:t> </a:t>
            </a:r>
            <a:r>
              <a:rPr lang="es-ES_tradnl" dirty="0" err="1" smtClean="0"/>
              <a:t>disadvantaged</a:t>
            </a:r>
            <a:r>
              <a:rPr lang="es-ES_tradnl" dirty="0" smtClean="0"/>
              <a:t> </a:t>
            </a:r>
            <a:r>
              <a:rPr lang="es-ES_tradnl" dirty="0" err="1" smtClean="0"/>
              <a:t>students</a:t>
            </a:r>
            <a:r>
              <a:rPr lang="es-ES_tradnl" dirty="0" smtClean="0"/>
              <a:t> </a:t>
            </a:r>
            <a:r>
              <a:rPr lang="es-ES_tradnl" dirty="0" err="1" smtClean="0"/>
              <a:t>attending</a:t>
            </a:r>
            <a:r>
              <a:rPr lang="es-ES_tradnl" dirty="0" smtClean="0"/>
              <a:t> </a:t>
            </a:r>
            <a:r>
              <a:rPr lang="es-ES_tradnl" dirty="0" err="1" smtClean="0"/>
              <a:t>excellent</a:t>
            </a:r>
            <a:r>
              <a:rPr lang="es-ES_tradnl" dirty="0" smtClean="0"/>
              <a:t> </a:t>
            </a:r>
            <a:r>
              <a:rPr lang="es-ES_tradnl" dirty="0" err="1" smtClean="0"/>
              <a:t>schools</a:t>
            </a:r>
            <a:r>
              <a:rPr lang="es-ES_tradnl" dirty="0" smtClean="0"/>
              <a:t>. </a:t>
            </a:r>
            <a:endParaRPr lang="es-ES_tradnl" dirty="0"/>
          </a:p>
          <a:p>
            <a:r>
              <a:rPr lang="es-ES_tradnl" dirty="0" err="1" smtClean="0"/>
              <a:t>This</a:t>
            </a:r>
            <a:r>
              <a:rPr lang="es-ES_tradnl" dirty="0" smtClean="0"/>
              <a:t> </a:t>
            </a:r>
            <a:r>
              <a:rPr lang="es-ES_tradnl" dirty="0" err="1" smtClean="0"/>
              <a:t>is</a:t>
            </a:r>
            <a:r>
              <a:rPr lang="es-ES_tradnl" dirty="0" smtClean="0"/>
              <a:t> true </a:t>
            </a:r>
            <a:r>
              <a:rPr lang="es-ES_tradnl" dirty="0" err="1" smtClean="0"/>
              <a:t>for</a:t>
            </a:r>
            <a:r>
              <a:rPr lang="es-ES_tradnl" dirty="0" smtClean="0"/>
              <a:t> </a:t>
            </a:r>
            <a:r>
              <a:rPr lang="es-ES_tradnl" dirty="0" err="1" smtClean="0"/>
              <a:t>all</a:t>
            </a:r>
            <a:r>
              <a:rPr lang="es-ES_tradnl" dirty="0" smtClean="0"/>
              <a:t> </a:t>
            </a:r>
            <a:r>
              <a:rPr lang="es-ES_tradnl" dirty="0" err="1" smtClean="0"/>
              <a:t>international</a:t>
            </a:r>
            <a:r>
              <a:rPr lang="es-ES_tradnl" dirty="0" smtClean="0"/>
              <a:t> and </a:t>
            </a:r>
            <a:r>
              <a:rPr lang="es-ES_tradnl" dirty="0" err="1" smtClean="0"/>
              <a:t>state</a:t>
            </a:r>
            <a:r>
              <a:rPr lang="es-ES_tradnl" dirty="0" smtClean="0"/>
              <a:t> </a:t>
            </a:r>
            <a:r>
              <a:rPr lang="es-ES_tradnl" dirty="0" err="1" smtClean="0"/>
              <a:t>assessment</a:t>
            </a:r>
            <a:r>
              <a:rPr lang="es-ES_tradnl" dirty="0" smtClean="0"/>
              <a:t> </a:t>
            </a:r>
            <a:r>
              <a:rPr lang="es-ES_tradnl" dirty="0" err="1" smtClean="0"/>
              <a:t>tests</a:t>
            </a:r>
            <a:r>
              <a:rPr lang="es-ES_tradnl" dirty="0" smtClean="0"/>
              <a:t>. </a:t>
            </a:r>
            <a:endParaRPr lang="es-ES_tradnl" dirty="0"/>
          </a:p>
          <a:p>
            <a:r>
              <a:rPr lang="es-ES_tradnl" dirty="0" smtClean="0"/>
              <a:t>The </a:t>
            </a:r>
            <a:r>
              <a:rPr lang="es-ES_tradnl" dirty="0" err="1" smtClean="0"/>
              <a:t>quality</a:t>
            </a:r>
            <a:r>
              <a:rPr lang="es-ES_tradnl" dirty="0" smtClean="0"/>
              <a:t> of </a:t>
            </a:r>
            <a:r>
              <a:rPr lang="es-ES_tradnl" dirty="0" err="1" smtClean="0"/>
              <a:t>education</a:t>
            </a:r>
            <a:r>
              <a:rPr lang="es-ES_tradnl" dirty="0" smtClean="0"/>
              <a:t> </a:t>
            </a:r>
            <a:r>
              <a:rPr lang="es-ES_tradnl" dirty="0" err="1" smtClean="0"/>
              <a:t>systems</a:t>
            </a:r>
            <a:r>
              <a:rPr lang="es-ES_tradnl" dirty="0" smtClean="0"/>
              <a:t> </a:t>
            </a:r>
            <a:r>
              <a:rPr lang="es-ES_tradnl" dirty="0" err="1" smtClean="0"/>
              <a:t>varies</a:t>
            </a:r>
            <a:r>
              <a:rPr lang="es-ES_tradnl" dirty="0" smtClean="0"/>
              <a:t> and </a:t>
            </a:r>
            <a:r>
              <a:rPr lang="es-ES_tradnl" dirty="0" err="1" smtClean="0"/>
              <a:t>we</a:t>
            </a:r>
            <a:r>
              <a:rPr lang="es-ES_tradnl" dirty="0" smtClean="0"/>
              <a:t> </a:t>
            </a:r>
            <a:r>
              <a:rPr lang="es-ES_tradnl" dirty="0" err="1" smtClean="0"/>
              <a:t>want</a:t>
            </a:r>
            <a:r>
              <a:rPr lang="es-ES_tradnl" dirty="0" smtClean="0"/>
              <a:t> </a:t>
            </a:r>
            <a:r>
              <a:rPr lang="es-ES_tradnl" dirty="0" err="1" smtClean="0"/>
              <a:t>to</a:t>
            </a:r>
            <a:r>
              <a:rPr lang="es-ES_tradnl" dirty="0" smtClean="0"/>
              <a:t> </a:t>
            </a:r>
            <a:r>
              <a:rPr lang="es-ES_tradnl" dirty="0" err="1" smtClean="0"/>
              <a:t>know</a:t>
            </a:r>
            <a:r>
              <a:rPr lang="es-ES_tradnl" dirty="0" smtClean="0"/>
              <a:t> </a:t>
            </a:r>
            <a:r>
              <a:rPr lang="es-ES_tradnl" dirty="0" err="1" smtClean="0"/>
              <a:t>why</a:t>
            </a:r>
            <a:r>
              <a:rPr lang="es-ES_tradnl" dirty="0" smtClean="0"/>
              <a:t>, </a:t>
            </a:r>
            <a:r>
              <a:rPr lang="es-ES_tradnl" dirty="0" err="1" smtClean="0"/>
              <a:t>but</a:t>
            </a:r>
            <a:r>
              <a:rPr lang="es-ES_tradnl" dirty="0" smtClean="0"/>
              <a:t> </a:t>
            </a:r>
            <a:r>
              <a:rPr lang="es-ES_tradnl" dirty="0" err="1" smtClean="0"/>
              <a:t>to</a:t>
            </a:r>
            <a:r>
              <a:rPr lang="es-ES_tradnl" dirty="0" smtClean="0"/>
              <a:t> </a:t>
            </a:r>
            <a:r>
              <a:rPr lang="es-ES_tradnl" dirty="0" err="1" smtClean="0"/>
              <a:t>begin</a:t>
            </a:r>
            <a:r>
              <a:rPr lang="es-ES_tradnl" dirty="0" smtClean="0"/>
              <a:t> </a:t>
            </a:r>
            <a:r>
              <a:rPr lang="es-ES_tradnl" dirty="0" err="1" smtClean="0"/>
              <a:t>to</a:t>
            </a:r>
            <a:r>
              <a:rPr lang="es-ES_tradnl" dirty="0" smtClean="0"/>
              <a:t> </a:t>
            </a:r>
            <a:r>
              <a:rPr lang="es-ES_tradnl" dirty="0" err="1" smtClean="0"/>
              <a:t>get</a:t>
            </a:r>
            <a:r>
              <a:rPr lang="es-ES_tradnl" dirty="0" smtClean="0"/>
              <a:t> at </a:t>
            </a:r>
            <a:r>
              <a:rPr lang="es-ES_tradnl" dirty="0" err="1" smtClean="0"/>
              <a:t>that</a:t>
            </a:r>
            <a:r>
              <a:rPr lang="es-ES_tradnl" dirty="0" smtClean="0"/>
              <a:t> </a:t>
            </a:r>
            <a:r>
              <a:rPr lang="es-ES_tradnl" dirty="0" err="1" smtClean="0"/>
              <a:t>quality</a:t>
            </a:r>
            <a:r>
              <a:rPr lang="es-ES_tradnl" dirty="0" smtClean="0"/>
              <a:t>, </a:t>
            </a:r>
            <a:r>
              <a:rPr lang="es-ES_tradnl" dirty="0" err="1" smtClean="0"/>
              <a:t>we</a:t>
            </a:r>
            <a:r>
              <a:rPr lang="es-ES_tradnl" dirty="0" smtClean="0"/>
              <a:t> </a:t>
            </a:r>
            <a:r>
              <a:rPr lang="es-ES_tradnl" dirty="0" err="1" smtClean="0"/>
              <a:t>have</a:t>
            </a:r>
            <a:r>
              <a:rPr lang="es-ES_tradnl" dirty="0" smtClean="0"/>
              <a:t> </a:t>
            </a:r>
            <a:r>
              <a:rPr lang="es-ES_tradnl" dirty="0" err="1" smtClean="0"/>
              <a:t>to</a:t>
            </a:r>
            <a:r>
              <a:rPr lang="es-ES_tradnl" dirty="0" smtClean="0"/>
              <a:t> compare </a:t>
            </a:r>
            <a:r>
              <a:rPr lang="es-ES_tradnl" dirty="0" err="1" smtClean="0"/>
              <a:t>students</a:t>
            </a:r>
            <a:r>
              <a:rPr lang="es-ES_tradnl" dirty="0" smtClean="0"/>
              <a:t> </a:t>
            </a:r>
            <a:r>
              <a:rPr lang="es-ES_tradnl" dirty="0" err="1" smtClean="0"/>
              <a:t>bringing</a:t>
            </a:r>
            <a:r>
              <a:rPr lang="es-ES_tradnl" dirty="0" smtClean="0"/>
              <a:t> similar </a:t>
            </a:r>
            <a:r>
              <a:rPr lang="es-ES_tradnl" dirty="0" err="1" smtClean="0"/>
              <a:t>resources</a:t>
            </a:r>
            <a:r>
              <a:rPr lang="es-ES_tradnl" dirty="0" smtClean="0"/>
              <a:t> </a:t>
            </a:r>
            <a:r>
              <a:rPr lang="es-ES_tradnl" dirty="0" err="1" smtClean="0"/>
              <a:t>to</a:t>
            </a:r>
            <a:r>
              <a:rPr lang="es-ES_tradnl" dirty="0" smtClean="0"/>
              <a:t> </a:t>
            </a:r>
            <a:r>
              <a:rPr lang="es-ES_tradnl" dirty="0" err="1" smtClean="0"/>
              <a:t>schools</a:t>
            </a:r>
            <a:r>
              <a:rPr lang="es-ES_tradnl" dirty="0" smtClean="0"/>
              <a:t>.</a:t>
            </a:r>
            <a:endParaRPr lang="es-ES_tradnl" dirty="0"/>
          </a:p>
        </p:txBody>
      </p:sp>
    </p:spTree>
    <p:extLst>
      <p:ext uri="{BB962C8B-B14F-4D97-AF65-F5344CB8AC3E}">
        <p14:creationId xmlns:p14="http://schemas.microsoft.com/office/powerpoint/2010/main" val="20529096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984566" cy="1371600"/>
          </a:xfrm>
        </p:spPr>
        <p:txBody>
          <a:bodyPr>
            <a:normAutofit/>
          </a:bodyPr>
          <a:lstStyle/>
          <a:p>
            <a:r>
              <a:rPr lang="es-ES_tradnl" sz="2000" dirty="0" err="1" smtClean="0"/>
              <a:t>The</a:t>
            </a:r>
            <a:r>
              <a:rPr lang="es-ES_tradnl" sz="2000" dirty="0" smtClean="0"/>
              <a:t> </a:t>
            </a:r>
            <a:r>
              <a:rPr lang="es-ES_tradnl" sz="2000" dirty="0" err="1" smtClean="0"/>
              <a:t>large</a:t>
            </a:r>
            <a:r>
              <a:rPr lang="es-ES_tradnl" sz="2000" dirty="0" smtClean="0"/>
              <a:t> </a:t>
            </a:r>
            <a:r>
              <a:rPr lang="es-ES_tradnl" sz="2000" dirty="0" err="1" smtClean="0"/>
              <a:t>differences</a:t>
            </a:r>
            <a:r>
              <a:rPr lang="es-ES_tradnl" sz="2000" dirty="0" smtClean="0"/>
              <a:t> in </a:t>
            </a:r>
            <a:r>
              <a:rPr lang="es-ES_tradnl" sz="2000" dirty="0" err="1" smtClean="0"/>
              <a:t>math</a:t>
            </a:r>
            <a:r>
              <a:rPr lang="es-ES_tradnl" sz="2000" dirty="0" smtClean="0"/>
              <a:t> scores and </a:t>
            </a:r>
            <a:r>
              <a:rPr lang="es-ES_tradnl" sz="2000" dirty="0" err="1" smtClean="0"/>
              <a:t>gains</a:t>
            </a:r>
            <a:r>
              <a:rPr lang="es-ES_tradnl" sz="2000" dirty="0" smtClean="0"/>
              <a:t> </a:t>
            </a:r>
            <a:r>
              <a:rPr lang="es-ES_tradnl" sz="2000" dirty="0" err="1" smtClean="0"/>
              <a:t>across</a:t>
            </a:r>
            <a:r>
              <a:rPr lang="es-ES_tradnl" sz="2000" dirty="0" smtClean="0"/>
              <a:t> </a:t>
            </a:r>
            <a:r>
              <a:rPr lang="es-ES_tradnl" sz="2000" dirty="0" err="1" smtClean="0"/>
              <a:t>states</a:t>
            </a:r>
            <a:r>
              <a:rPr lang="es-ES_tradnl" sz="2000" dirty="0" smtClean="0"/>
              <a:t> </a:t>
            </a:r>
            <a:r>
              <a:rPr lang="es-ES_tradnl" sz="2000" dirty="0" err="1" smtClean="0"/>
              <a:t>for</a:t>
            </a:r>
            <a:r>
              <a:rPr lang="es-ES_tradnl" sz="2000" dirty="0" smtClean="0"/>
              <a:t> </a:t>
            </a:r>
            <a:r>
              <a:rPr lang="es-ES_tradnl" sz="2000" dirty="0" err="1" smtClean="0"/>
              <a:t>students</a:t>
            </a:r>
            <a:r>
              <a:rPr lang="es-ES_tradnl" sz="2000" dirty="0" smtClean="0"/>
              <a:t> </a:t>
            </a:r>
            <a:r>
              <a:rPr lang="es-ES_tradnl" sz="2000" dirty="0" err="1" smtClean="0"/>
              <a:t>with</a:t>
            </a:r>
            <a:r>
              <a:rPr lang="es-ES_tradnl" sz="2000" dirty="0" smtClean="0"/>
              <a:t> similar F.A.R. </a:t>
            </a:r>
            <a:r>
              <a:rPr lang="es-ES_tradnl" sz="2000" dirty="0" err="1" smtClean="0"/>
              <a:t>should</a:t>
            </a:r>
            <a:r>
              <a:rPr lang="es-ES_tradnl" sz="2000" dirty="0" smtClean="0"/>
              <a:t> </a:t>
            </a:r>
            <a:r>
              <a:rPr lang="es-ES_tradnl" sz="2000" dirty="0" err="1" smtClean="0"/>
              <a:t>tell</a:t>
            </a:r>
            <a:r>
              <a:rPr lang="es-ES_tradnl" sz="2000" dirty="0" smtClean="0"/>
              <a:t> </a:t>
            </a:r>
            <a:r>
              <a:rPr lang="es-ES_tradnl" sz="2000" dirty="0" err="1" smtClean="0"/>
              <a:t>us</a:t>
            </a:r>
            <a:r>
              <a:rPr lang="es-ES_tradnl" sz="2000" dirty="0" smtClean="0"/>
              <a:t> more </a:t>
            </a:r>
            <a:r>
              <a:rPr lang="es-ES_tradnl" sz="2000" dirty="0" err="1" smtClean="0"/>
              <a:t>about</a:t>
            </a:r>
            <a:r>
              <a:rPr lang="es-ES_tradnl" sz="2000" dirty="0" smtClean="0"/>
              <a:t> </a:t>
            </a:r>
            <a:r>
              <a:rPr lang="es-ES_tradnl" sz="2000" dirty="0" err="1" smtClean="0"/>
              <a:t>our</a:t>
            </a:r>
            <a:r>
              <a:rPr lang="es-ES_tradnl" sz="2000" dirty="0" smtClean="0"/>
              <a:t> </a:t>
            </a:r>
            <a:r>
              <a:rPr lang="es-ES_tradnl" sz="2000" dirty="0" err="1" smtClean="0"/>
              <a:t>educational</a:t>
            </a:r>
            <a:r>
              <a:rPr lang="es-ES_tradnl" sz="2000" dirty="0" smtClean="0"/>
              <a:t> </a:t>
            </a:r>
            <a:r>
              <a:rPr lang="es-ES_tradnl" sz="2000" dirty="0" err="1" smtClean="0"/>
              <a:t>system</a:t>
            </a:r>
            <a:r>
              <a:rPr lang="es-ES_tradnl" sz="2000" dirty="0" smtClean="0"/>
              <a:t> </a:t>
            </a:r>
            <a:r>
              <a:rPr lang="es-ES_tradnl" sz="2000" dirty="0" err="1" smtClean="0"/>
              <a:t>than</a:t>
            </a:r>
            <a:r>
              <a:rPr lang="es-ES_tradnl" sz="2000" dirty="0" smtClean="0"/>
              <a:t> </a:t>
            </a:r>
            <a:r>
              <a:rPr lang="es-ES_tradnl" sz="2000" dirty="0" err="1" smtClean="0"/>
              <a:t>looking</a:t>
            </a:r>
            <a:r>
              <a:rPr lang="es-ES_tradnl" sz="2000" dirty="0" smtClean="0"/>
              <a:t> at </a:t>
            </a:r>
            <a:r>
              <a:rPr lang="es-ES_tradnl" sz="2000" dirty="0" err="1" smtClean="0"/>
              <a:t>finland</a:t>
            </a:r>
            <a:r>
              <a:rPr lang="es-ES_tradnl" sz="2000" dirty="0" smtClean="0"/>
              <a:t> </a:t>
            </a:r>
            <a:r>
              <a:rPr lang="es-ES_tradnl" sz="2000" dirty="0" err="1" smtClean="0"/>
              <a:t>or</a:t>
            </a:r>
            <a:r>
              <a:rPr lang="es-ES_tradnl" sz="2000" dirty="0" smtClean="0"/>
              <a:t> </a:t>
            </a:r>
            <a:r>
              <a:rPr lang="es-ES_tradnl" sz="2000" dirty="0" err="1" smtClean="0"/>
              <a:t>korea</a:t>
            </a:r>
            <a:endParaRPr lang="es-ES_tradnl" sz="2000" dirty="0"/>
          </a:p>
        </p:txBody>
      </p:sp>
      <p:sp>
        <p:nvSpPr>
          <p:cNvPr id="3" name="Content Placeholder 2"/>
          <p:cNvSpPr>
            <a:spLocks noGrp="1"/>
          </p:cNvSpPr>
          <p:nvPr>
            <p:ph idx="1"/>
          </p:nvPr>
        </p:nvSpPr>
        <p:spPr>
          <a:xfrm>
            <a:off x="268941" y="1524317"/>
            <a:ext cx="8665883" cy="5139447"/>
          </a:xfrm>
        </p:spPr>
        <p:txBody>
          <a:bodyPr>
            <a:noAutofit/>
          </a:bodyPr>
          <a:lstStyle/>
          <a:p>
            <a:r>
              <a:rPr lang="es-ES_tradnl" dirty="0" err="1" smtClean="0"/>
              <a:t>States</a:t>
            </a:r>
            <a:r>
              <a:rPr lang="es-ES_tradnl" dirty="0" smtClean="0"/>
              <a:t> </a:t>
            </a:r>
            <a:r>
              <a:rPr lang="es-ES_tradnl" dirty="0" err="1" smtClean="0"/>
              <a:t>such</a:t>
            </a:r>
            <a:r>
              <a:rPr lang="es-ES_tradnl" dirty="0" smtClean="0"/>
              <a:t> as Massachusetts </a:t>
            </a:r>
            <a:r>
              <a:rPr lang="es-ES_tradnl" dirty="0" err="1" smtClean="0"/>
              <a:t>not</a:t>
            </a:r>
            <a:r>
              <a:rPr lang="es-ES_tradnl" dirty="0" smtClean="0"/>
              <a:t> </a:t>
            </a:r>
            <a:r>
              <a:rPr lang="es-ES_tradnl" dirty="0" err="1" smtClean="0"/>
              <a:t>only</a:t>
            </a:r>
            <a:r>
              <a:rPr lang="es-ES_tradnl" dirty="0" smtClean="0"/>
              <a:t> </a:t>
            </a:r>
            <a:r>
              <a:rPr lang="es-ES_tradnl" dirty="0" err="1" smtClean="0"/>
              <a:t>had</a:t>
            </a:r>
            <a:r>
              <a:rPr lang="es-ES_tradnl" dirty="0" smtClean="0"/>
              <a:t> </a:t>
            </a:r>
            <a:r>
              <a:rPr lang="es-ES_tradnl" dirty="0" err="1" smtClean="0"/>
              <a:t>high</a:t>
            </a:r>
            <a:r>
              <a:rPr lang="es-ES_tradnl" dirty="0" smtClean="0"/>
              <a:t> </a:t>
            </a:r>
            <a:r>
              <a:rPr lang="es-ES_tradnl" dirty="0" err="1" smtClean="0"/>
              <a:t>levels</a:t>
            </a:r>
            <a:r>
              <a:rPr lang="es-ES_tradnl" dirty="0" smtClean="0"/>
              <a:t> of </a:t>
            </a:r>
            <a:r>
              <a:rPr lang="es-ES_tradnl" dirty="0" err="1" smtClean="0"/>
              <a:t>math</a:t>
            </a:r>
            <a:r>
              <a:rPr lang="es-ES_tradnl" dirty="0" smtClean="0"/>
              <a:t> </a:t>
            </a:r>
            <a:r>
              <a:rPr lang="es-ES_tradnl" dirty="0" err="1" smtClean="0"/>
              <a:t>achievement</a:t>
            </a:r>
            <a:r>
              <a:rPr lang="es-ES_tradnl" dirty="0" smtClean="0"/>
              <a:t> in </a:t>
            </a:r>
            <a:r>
              <a:rPr lang="es-ES_tradnl" dirty="0" err="1" smtClean="0"/>
              <a:t>the</a:t>
            </a:r>
            <a:r>
              <a:rPr lang="es-ES_tradnl" dirty="0" smtClean="0"/>
              <a:t> 1990s, </a:t>
            </a:r>
            <a:r>
              <a:rPr lang="es-ES_tradnl" dirty="0" err="1" smtClean="0"/>
              <a:t>but</a:t>
            </a:r>
            <a:r>
              <a:rPr lang="es-ES_tradnl" dirty="0" smtClean="0"/>
              <a:t> </a:t>
            </a:r>
            <a:r>
              <a:rPr lang="es-ES_tradnl" dirty="0" err="1" smtClean="0"/>
              <a:t>have</a:t>
            </a:r>
            <a:r>
              <a:rPr lang="es-ES_tradnl" dirty="0" smtClean="0"/>
              <a:t> </a:t>
            </a:r>
            <a:r>
              <a:rPr lang="es-ES_tradnl" dirty="0" err="1" smtClean="0"/>
              <a:t>made</a:t>
            </a:r>
            <a:r>
              <a:rPr lang="es-ES_tradnl" dirty="0" smtClean="0"/>
              <a:t> </a:t>
            </a:r>
            <a:r>
              <a:rPr lang="es-ES_tradnl" dirty="0" err="1" smtClean="0"/>
              <a:t>large</a:t>
            </a:r>
            <a:r>
              <a:rPr lang="es-ES_tradnl" dirty="0" smtClean="0"/>
              <a:t> </a:t>
            </a:r>
            <a:r>
              <a:rPr lang="es-ES_tradnl" dirty="0" err="1" smtClean="0"/>
              <a:t>gains</a:t>
            </a:r>
            <a:r>
              <a:rPr lang="es-ES_tradnl" dirty="0" smtClean="0"/>
              <a:t> </a:t>
            </a:r>
            <a:r>
              <a:rPr lang="es-ES_tradnl" dirty="0" err="1" smtClean="0"/>
              <a:t>since</a:t>
            </a:r>
            <a:r>
              <a:rPr lang="es-ES_tradnl" dirty="0" smtClean="0"/>
              <a:t>, </a:t>
            </a:r>
            <a:r>
              <a:rPr lang="es-ES_tradnl" dirty="0" err="1" smtClean="0"/>
              <a:t>now</a:t>
            </a:r>
            <a:r>
              <a:rPr lang="es-ES_tradnl" dirty="0" smtClean="0"/>
              <a:t> </a:t>
            </a:r>
            <a:r>
              <a:rPr lang="es-ES_tradnl" dirty="0" err="1" smtClean="0"/>
              <a:t>reaching</a:t>
            </a:r>
            <a:r>
              <a:rPr lang="es-ES_tradnl" dirty="0" smtClean="0"/>
              <a:t> performance </a:t>
            </a:r>
            <a:r>
              <a:rPr lang="es-ES_tradnl" dirty="0" err="1" smtClean="0"/>
              <a:t>levels</a:t>
            </a:r>
            <a:r>
              <a:rPr lang="es-ES_tradnl" dirty="0" smtClean="0"/>
              <a:t> </a:t>
            </a:r>
            <a:r>
              <a:rPr lang="es-ES_tradnl" dirty="0" err="1" smtClean="0"/>
              <a:t>on</a:t>
            </a:r>
            <a:r>
              <a:rPr lang="es-ES_tradnl" dirty="0" smtClean="0"/>
              <a:t> </a:t>
            </a:r>
            <a:r>
              <a:rPr lang="es-ES_tradnl" dirty="0" err="1" smtClean="0"/>
              <a:t>the</a:t>
            </a:r>
            <a:r>
              <a:rPr lang="es-ES_tradnl" dirty="0" smtClean="0"/>
              <a:t> TIMSS </a:t>
            </a:r>
            <a:r>
              <a:rPr lang="es-ES_tradnl" dirty="0" err="1" smtClean="0"/>
              <a:t>near</a:t>
            </a:r>
            <a:r>
              <a:rPr lang="es-ES_tradnl" dirty="0" smtClean="0"/>
              <a:t> </a:t>
            </a:r>
            <a:r>
              <a:rPr lang="es-ES_tradnl" dirty="0" err="1" smtClean="0"/>
              <a:t>those</a:t>
            </a:r>
            <a:r>
              <a:rPr lang="es-ES_tradnl" dirty="0" smtClean="0"/>
              <a:t> of </a:t>
            </a:r>
            <a:r>
              <a:rPr lang="es-ES_tradnl" dirty="0" err="1" smtClean="0"/>
              <a:t>Japanese</a:t>
            </a:r>
            <a:r>
              <a:rPr lang="es-ES_tradnl" dirty="0" smtClean="0"/>
              <a:t> </a:t>
            </a:r>
            <a:r>
              <a:rPr lang="es-ES_tradnl" dirty="0" err="1" smtClean="0"/>
              <a:t>students</a:t>
            </a:r>
            <a:r>
              <a:rPr lang="es-ES_tradnl" dirty="0" smtClean="0"/>
              <a:t>. </a:t>
            </a:r>
          </a:p>
          <a:p>
            <a:r>
              <a:rPr lang="es-ES_tradnl" dirty="0" err="1" smtClean="0"/>
              <a:t>This</a:t>
            </a:r>
            <a:r>
              <a:rPr lang="es-ES_tradnl" dirty="0" smtClean="0"/>
              <a:t> has </a:t>
            </a:r>
            <a:r>
              <a:rPr lang="es-ES_tradnl" dirty="0" err="1" smtClean="0"/>
              <a:t>happened</a:t>
            </a:r>
            <a:r>
              <a:rPr lang="es-ES_tradnl" dirty="0" smtClean="0"/>
              <a:t> </a:t>
            </a:r>
            <a:r>
              <a:rPr lang="es-ES_tradnl" dirty="0" err="1" smtClean="0"/>
              <a:t>without</a:t>
            </a:r>
            <a:r>
              <a:rPr lang="es-ES_tradnl" dirty="0" smtClean="0"/>
              <a:t> </a:t>
            </a:r>
            <a:r>
              <a:rPr lang="es-ES_tradnl" dirty="0" err="1" smtClean="0"/>
              <a:t>sending</a:t>
            </a:r>
            <a:r>
              <a:rPr lang="es-ES_tradnl" dirty="0" smtClean="0"/>
              <a:t> </a:t>
            </a:r>
            <a:r>
              <a:rPr lang="es-ES_tradnl" dirty="0" err="1" smtClean="0"/>
              <a:t>students</a:t>
            </a:r>
            <a:r>
              <a:rPr lang="es-ES_tradnl" dirty="0" smtClean="0"/>
              <a:t> </a:t>
            </a:r>
            <a:r>
              <a:rPr lang="es-ES_tradnl" dirty="0" err="1" smtClean="0"/>
              <a:t>to</a:t>
            </a:r>
            <a:r>
              <a:rPr lang="es-ES_tradnl" dirty="0" smtClean="0"/>
              <a:t> </a:t>
            </a:r>
            <a:r>
              <a:rPr lang="es-ES_tradnl" dirty="0" err="1" smtClean="0"/>
              <a:t>intensive</a:t>
            </a:r>
            <a:r>
              <a:rPr lang="es-ES_tradnl" dirty="0" smtClean="0"/>
              <a:t> </a:t>
            </a:r>
            <a:r>
              <a:rPr lang="es-ES_tradnl" dirty="0" err="1" smtClean="0"/>
              <a:t>after</a:t>
            </a:r>
            <a:r>
              <a:rPr lang="es-ES_tradnl" dirty="0" smtClean="0"/>
              <a:t> </a:t>
            </a:r>
            <a:r>
              <a:rPr lang="es-ES_tradnl" dirty="0" err="1" smtClean="0"/>
              <a:t>school</a:t>
            </a:r>
            <a:r>
              <a:rPr lang="es-ES_tradnl" dirty="0" smtClean="0"/>
              <a:t> </a:t>
            </a:r>
            <a:r>
              <a:rPr lang="es-ES_tradnl" dirty="0" err="1" smtClean="0"/>
              <a:t>programs</a:t>
            </a:r>
            <a:r>
              <a:rPr lang="es-ES_tradnl" dirty="0" smtClean="0"/>
              <a:t>, as in </a:t>
            </a:r>
            <a:r>
              <a:rPr lang="es-ES_tradnl" dirty="0" err="1" smtClean="0"/>
              <a:t>Japan</a:t>
            </a:r>
            <a:r>
              <a:rPr lang="es-ES_tradnl" dirty="0" smtClean="0"/>
              <a:t> and </a:t>
            </a:r>
            <a:r>
              <a:rPr lang="es-ES_tradnl" dirty="0" err="1" smtClean="0"/>
              <a:t>Korea</a:t>
            </a:r>
            <a:r>
              <a:rPr lang="es-ES_tradnl" dirty="0" smtClean="0"/>
              <a:t>.</a:t>
            </a:r>
          </a:p>
          <a:p>
            <a:r>
              <a:rPr lang="es-ES_tradnl" dirty="0" err="1" smtClean="0"/>
              <a:t>Students</a:t>
            </a:r>
            <a:r>
              <a:rPr lang="es-ES_tradnl" dirty="0" smtClean="0"/>
              <a:t> in </a:t>
            </a:r>
            <a:r>
              <a:rPr lang="es-ES_tradnl" dirty="0" err="1"/>
              <a:t>s</a:t>
            </a:r>
            <a:r>
              <a:rPr lang="es-ES_tradnl" dirty="0" err="1" smtClean="0"/>
              <a:t>tates</a:t>
            </a:r>
            <a:r>
              <a:rPr lang="es-ES_tradnl" dirty="0" smtClean="0"/>
              <a:t> </a:t>
            </a:r>
            <a:r>
              <a:rPr lang="es-ES_tradnl" dirty="0" err="1" smtClean="0"/>
              <a:t>such</a:t>
            </a:r>
            <a:r>
              <a:rPr lang="es-ES_tradnl" dirty="0" smtClean="0"/>
              <a:t> as Texas, North Carolina, Virginia, and Arkansas </a:t>
            </a:r>
            <a:r>
              <a:rPr lang="es-ES_tradnl" dirty="0" err="1" smtClean="0"/>
              <a:t>began</a:t>
            </a:r>
            <a:r>
              <a:rPr lang="es-ES_tradnl" dirty="0" smtClean="0"/>
              <a:t> </a:t>
            </a:r>
            <a:r>
              <a:rPr lang="es-ES_tradnl" dirty="0" err="1" smtClean="0"/>
              <a:t>with</a:t>
            </a:r>
            <a:r>
              <a:rPr lang="es-ES_tradnl" dirty="0" smtClean="0"/>
              <a:t> </a:t>
            </a:r>
            <a:r>
              <a:rPr lang="es-ES_tradnl" dirty="0" err="1" smtClean="0"/>
              <a:t>lower</a:t>
            </a:r>
            <a:r>
              <a:rPr lang="es-ES_tradnl" dirty="0" smtClean="0"/>
              <a:t> scores in </a:t>
            </a:r>
            <a:r>
              <a:rPr lang="es-ES_tradnl" dirty="0" err="1" smtClean="0"/>
              <a:t>the</a:t>
            </a:r>
            <a:r>
              <a:rPr lang="es-ES_tradnl" dirty="0" smtClean="0"/>
              <a:t> 1990s and </a:t>
            </a:r>
            <a:r>
              <a:rPr lang="es-ES_tradnl" dirty="0" err="1" smtClean="0"/>
              <a:t>also</a:t>
            </a:r>
            <a:r>
              <a:rPr lang="es-ES_tradnl" dirty="0" smtClean="0"/>
              <a:t> </a:t>
            </a:r>
            <a:r>
              <a:rPr lang="es-ES_tradnl" dirty="0" err="1" smtClean="0"/>
              <a:t>made</a:t>
            </a:r>
            <a:r>
              <a:rPr lang="es-ES_tradnl" dirty="0" smtClean="0"/>
              <a:t> </a:t>
            </a:r>
            <a:r>
              <a:rPr lang="es-ES_tradnl" dirty="0" err="1" smtClean="0"/>
              <a:t>big</a:t>
            </a:r>
            <a:r>
              <a:rPr lang="es-ES_tradnl" dirty="0" smtClean="0"/>
              <a:t> </a:t>
            </a:r>
            <a:r>
              <a:rPr lang="es-ES_tradnl" dirty="0" err="1" smtClean="0"/>
              <a:t>gains</a:t>
            </a:r>
            <a:r>
              <a:rPr lang="es-ES_tradnl" dirty="0" smtClean="0"/>
              <a:t>. North Carolina, </a:t>
            </a:r>
            <a:r>
              <a:rPr lang="es-ES_tradnl" dirty="0" err="1" smtClean="0"/>
              <a:t>like</a:t>
            </a:r>
            <a:r>
              <a:rPr lang="es-ES_tradnl" dirty="0" smtClean="0"/>
              <a:t> Massachusetts, </a:t>
            </a:r>
            <a:r>
              <a:rPr lang="es-ES_tradnl" dirty="0" err="1" smtClean="0"/>
              <a:t>scored</a:t>
            </a:r>
            <a:r>
              <a:rPr lang="es-ES_tradnl" dirty="0" smtClean="0"/>
              <a:t> </a:t>
            </a:r>
            <a:r>
              <a:rPr lang="es-ES_tradnl" dirty="0" err="1" smtClean="0"/>
              <a:t>high</a:t>
            </a:r>
            <a:r>
              <a:rPr lang="es-ES_tradnl" dirty="0" smtClean="0"/>
              <a:t> </a:t>
            </a:r>
            <a:r>
              <a:rPr lang="es-ES_tradnl" dirty="0" err="1" smtClean="0"/>
              <a:t>on</a:t>
            </a:r>
            <a:r>
              <a:rPr lang="es-ES_tradnl" dirty="0" smtClean="0"/>
              <a:t> </a:t>
            </a:r>
            <a:r>
              <a:rPr lang="es-ES_tradnl" dirty="0" err="1" smtClean="0"/>
              <a:t>the</a:t>
            </a:r>
            <a:r>
              <a:rPr lang="es-ES_tradnl" dirty="0" smtClean="0"/>
              <a:t> 2011 TIMSS </a:t>
            </a:r>
            <a:r>
              <a:rPr lang="es-ES_tradnl" dirty="0" err="1" smtClean="0"/>
              <a:t>across</a:t>
            </a:r>
            <a:r>
              <a:rPr lang="es-ES_tradnl" dirty="0" smtClean="0"/>
              <a:t> F.A.R. </a:t>
            </a:r>
            <a:r>
              <a:rPr lang="es-ES_tradnl" dirty="0" err="1"/>
              <a:t>g</a:t>
            </a:r>
            <a:r>
              <a:rPr lang="es-ES_tradnl" dirty="0" err="1" smtClean="0"/>
              <a:t>roups</a:t>
            </a:r>
            <a:r>
              <a:rPr lang="es-ES_tradnl" dirty="0" smtClean="0"/>
              <a:t>.</a:t>
            </a:r>
          </a:p>
          <a:p>
            <a:r>
              <a:rPr lang="es-ES_tradnl" dirty="0" err="1" smtClean="0"/>
              <a:t>But</a:t>
            </a:r>
            <a:r>
              <a:rPr lang="es-ES_tradnl" dirty="0" smtClean="0"/>
              <a:t> </a:t>
            </a:r>
            <a:r>
              <a:rPr lang="es-ES_tradnl" dirty="0" err="1" smtClean="0"/>
              <a:t>other</a:t>
            </a:r>
            <a:r>
              <a:rPr lang="es-ES_tradnl" dirty="0" smtClean="0"/>
              <a:t> </a:t>
            </a:r>
            <a:r>
              <a:rPr lang="es-ES_tradnl" dirty="0" err="1" smtClean="0"/>
              <a:t>states</a:t>
            </a:r>
            <a:r>
              <a:rPr lang="es-ES_tradnl" dirty="0" smtClean="0"/>
              <a:t> </a:t>
            </a:r>
            <a:r>
              <a:rPr lang="es-ES_tradnl" dirty="0" err="1" smtClean="0"/>
              <a:t>that</a:t>
            </a:r>
            <a:r>
              <a:rPr lang="es-ES_tradnl" dirty="0" smtClean="0"/>
              <a:t> </a:t>
            </a:r>
            <a:r>
              <a:rPr lang="es-ES_tradnl" dirty="0" err="1" smtClean="0"/>
              <a:t>began</a:t>
            </a:r>
            <a:r>
              <a:rPr lang="es-ES_tradnl" dirty="0" smtClean="0"/>
              <a:t> </a:t>
            </a:r>
            <a:r>
              <a:rPr lang="es-ES_tradnl" dirty="0" err="1" smtClean="0"/>
              <a:t>with</a:t>
            </a:r>
            <a:r>
              <a:rPr lang="es-ES_tradnl" dirty="0" smtClean="0"/>
              <a:t> </a:t>
            </a:r>
            <a:r>
              <a:rPr lang="es-ES_tradnl" dirty="0" err="1" smtClean="0"/>
              <a:t>both</a:t>
            </a:r>
            <a:r>
              <a:rPr lang="es-ES_tradnl" dirty="0" smtClean="0"/>
              <a:t> </a:t>
            </a:r>
            <a:r>
              <a:rPr lang="es-ES_tradnl" dirty="0" err="1" smtClean="0"/>
              <a:t>low</a:t>
            </a:r>
            <a:r>
              <a:rPr lang="es-ES_tradnl" dirty="0" smtClean="0"/>
              <a:t> and </a:t>
            </a:r>
            <a:r>
              <a:rPr lang="es-ES_tradnl" dirty="0" err="1" smtClean="0"/>
              <a:t>high</a:t>
            </a:r>
            <a:r>
              <a:rPr lang="es-ES_tradnl" dirty="0" smtClean="0"/>
              <a:t> scores </a:t>
            </a:r>
            <a:r>
              <a:rPr lang="es-ES_tradnl" dirty="0" err="1" smtClean="0"/>
              <a:t>have</a:t>
            </a:r>
            <a:r>
              <a:rPr lang="es-ES_tradnl" dirty="0" smtClean="0"/>
              <a:t> </a:t>
            </a:r>
            <a:r>
              <a:rPr lang="es-ES_tradnl" dirty="0" err="1" smtClean="0"/>
              <a:t>made</a:t>
            </a:r>
            <a:r>
              <a:rPr lang="es-ES_tradnl" dirty="0" smtClean="0"/>
              <a:t> </a:t>
            </a:r>
            <a:r>
              <a:rPr lang="es-ES_tradnl" dirty="0" err="1" smtClean="0"/>
              <a:t>relatively</a:t>
            </a:r>
            <a:r>
              <a:rPr lang="es-ES_tradnl" dirty="0" smtClean="0"/>
              <a:t> </a:t>
            </a:r>
            <a:r>
              <a:rPr lang="es-ES_tradnl" dirty="0" err="1" smtClean="0"/>
              <a:t>little</a:t>
            </a:r>
            <a:r>
              <a:rPr lang="es-ES_tradnl" dirty="0" smtClean="0"/>
              <a:t> </a:t>
            </a:r>
            <a:r>
              <a:rPr lang="es-ES_tradnl" dirty="0" err="1" smtClean="0"/>
              <a:t>progress</a:t>
            </a:r>
            <a:r>
              <a:rPr lang="es-ES_tradnl" dirty="0" smtClean="0"/>
              <a:t>.</a:t>
            </a:r>
          </a:p>
        </p:txBody>
      </p:sp>
    </p:spTree>
    <p:extLst>
      <p:ext uri="{BB962C8B-B14F-4D97-AF65-F5344CB8AC3E}">
        <p14:creationId xmlns:p14="http://schemas.microsoft.com/office/powerpoint/2010/main" val="25719098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909859" cy="982811"/>
          </a:xfrm>
        </p:spPr>
        <p:txBody>
          <a:bodyPr>
            <a:normAutofit/>
          </a:bodyPr>
          <a:lstStyle/>
          <a:p>
            <a:r>
              <a:rPr lang="es-ES_tradnl" sz="3200" dirty="0" smtClean="0"/>
              <a:t>A </a:t>
            </a:r>
            <a:r>
              <a:rPr lang="es-ES_tradnl" sz="3200" dirty="0" err="1" smtClean="0"/>
              <a:t>challenge</a:t>
            </a:r>
            <a:r>
              <a:rPr lang="es-ES_tradnl" sz="3200" dirty="0" smtClean="0"/>
              <a:t> </a:t>
            </a:r>
            <a:r>
              <a:rPr lang="es-ES_tradnl" sz="3200" dirty="0" err="1" smtClean="0"/>
              <a:t>for</a:t>
            </a:r>
            <a:r>
              <a:rPr lang="es-ES_tradnl" sz="3200" dirty="0" smtClean="0"/>
              <a:t> </a:t>
            </a:r>
            <a:r>
              <a:rPr lang="es-ES_tradnl" sz="3200" dirty="0" err="1" smtClean="0"/>
              <a:t>researchers</a:t>
            </a:r>
            <a:endParaRPr lang="es-ES_tradnl" sz="3200" dirty="0"/>
          </a:p>
        </p:txBody>
      </p:sp>
      <p:sp>
        <p:nvSpPr>
          <p:cNvPr id="3" name="Content Placeholder 2"/>
          <p:cNvSpPr>
            <a:spLocks noGrp="1"/>
          </p:cNvSpPr>
          <p:nvPr>
            <p:ph idx="1"/>
          </p:nvPr>
        </p:nvSpPr>
        <p:spPr>
          <a:xfrm>
            <a:off x="457199" y="1135530"/>
            <a:ext cx="8193741" cy="5423646"/>
          </a:xfrm>
        </p:spPr>
        <p:txBody>
          <a:bodyPr/>
          <a:lstStyle/>
          <a:p>
            <a:r>
              <a:rPr lang="es-ES_tradnl" dirty="0" err="1"/>
              <a:t>The</a:t>
            </a:r>
            <a:r>
              <a:rPr lang="es-ES_tradnl" dirty="0"/>
              <a:t> </a:t>
            </a:r>
            <a:r>
              <a:rPr lang="es-ES_tradnl" dirty="0" err="1"/>
              <a:t>question</a:t>
            </a:r>
            <a:r>
              <a:rPr lang="es-ES_tradnl" dirty="0"/>
              <a:t> </a:t>
            </a:r>
            <a:r>
              <a:rPr lang="es-ES_tradnl" dirty="0" err="1" smtClean="0"/>
              <a:t>is</a:t>
            </a:r>
            <a:r>
              <a:rPr lang="es-ES_tradnl" dirty="0" smtClean="0"/>
              <a:t>: </a:t>
            </a:r>
            <a:r>
              <a:rPr lang="es-ES_tradnl" dirty="0" err="1"/>
              <a:t>W</a:t>
            </a:r>
            <a:r>
              <a:rPr lang="es-ES_tradnl" dirty="0" err="1" smtClean="0"/>
              <a:t>hy</a:t>
            </a:r>
            <a:r>
              <a:rPr lang="es-ES_tradnl" dirty="0" smtClean="0"/>
              <a:t> </a:t>
            </a:r>
            <a:r>
              <a:rPr lang="es-ES_tradnl" dirty="0" err="1"/>
              <a:t>did</a:t>
            </a:r>
            <a:r>
              <a:rPr lang="es-ES_tradnl" dirty="0"/>
              <a:t> </a:t>
            </a:r>
            <a:r>
              <a:rPr lang="es-ES_tradnl" dirty="0" err="1" smtClean="0"/>
              <a:t>students</a:t>
            </a:r>
            <a:r>
              <a:rPr lang="es-ES_tradnl" dirty="0" smtClean="0"/>
              <a:t> </a:t>
            </a:r>
            <a:r>
              <a:rPr lang="es-ES_tradnl" dirty="0" err="1" smtClean="0"/>
              <a:t>with</a:t>
            </a:r>
            <a:r>
              <a:rPr lang="es-ES_tradnl" dirty="0" smtClean="0"/>
              <a:t> similar </a:t>
            </a:r>
            <a:r>
              <a:rPr lang="es-ES_tradnl" dirty="0" err="1" smtClean="0"/>
              <a:t>family</a:t>
            </a:r>
            <a:r>
              <a:rPr lang="es-ES_tradnl" dirty="0" smtClean="0"/>
              <a:t> </a:t>
            </a:r>
            <a:r>
              <a:rPr lang="es-ES_tradnl" dirty="0" err="1" smtClean="0"/>
              <a:t>academic</a:t>
            </a:r>
            <a:r>
              <a:rPr lang="es-ES_tradnl" dirty="0" smtClean="0"/>
              <a:t> </a:t>
            </a:r>
            <a:r>
              <a:rPr lang="es-ES_tradnl" dirty="0" err="1" smtClean="0"/>
              <a:t>resources</a:t>
            </a:r>
            <a:r>
              <a:rPr lang="es-ES_tradnl" dirty="0" smtClean="0"/>
              <a:t>—</a:t>
            </a:r>
            <a:r>
              <a:rPr lang="es-ES_tradnl" dirty="0" err="1" smtClean="0"/>
              <a:t>particularly</a:t>
            </a:r>
            <a:r>
              <a:rPr lang="es-ES_tradnl" dirty="0" smtClean="0"/>
              <a:t> </a:t>
            </a:r>
            <a:r>
              <a:rPr lang="es-ES_tradnl" dirty="0" err="1" smtClean="0"/>
              <a:t>students</a:t>
            </a:r>
            <a:r>
              <a:rPr lang="es-ES_tradnl" dirty="0" smtClean="0"/>
              <a:t> </a:t>
            </a:r>
            <a:r>
              <a:rPr lang="es-ES_tradnl" dirty="0" err="1" smtClean="0"/>
              <a:t>with</a:t>
            </a:r>
            <a:r>
              <a:rPr lang="es-ES_tradnl" dirty="0" smtClean="0"/>
              <a:t> </a:t>
            </a:r>
            <a:r>
              <a:rPr lang="es-ES_tradnl" dirty="0" err="1"/>
              <a:t>high</a:t>
            </a:r>
            <a:r>
              <a:rPr lang="es-ES_tradnl" dirty="0"/>
              <a:t> </a:t>
            </a:r>
            <a:r>
              <a:rPr lang="es-ES_tradnl" dirty="0" err="1" smtClean="0"/>
              <a:t>family</a:t>
            </a:r>
            <a:r>
              <a:rPr lang="es-ES_tradnl" dirty="0" smtClean="0"/>
              <a:t> </a:t>
            </a:r>
            <a:r>
              <a:rPr lang="es-ES_tradnl" dirty="0" err="1" smtClean="0"/>
              <a:t>academic</a:t>
            </a:r>
            <a:r>
              <a:rPr lang="es-ES_tradnl" dirty="0" smtClean="0"/>
              <a:t> </a:t>
            </a:r>
            <a:r>
              <a:rPr lang="es-ES_tradnl" dirty="0" err="1" smtClean="0"/>
              <a:t>resources</a:t>
            </a:r>
            <a:r>
              <a:rPr lang="es-ES_tradnl" dirty="0" smtClean="0"/>
              <a:t>—</a:t>
            </a:r>
            <a:r>
              <a:rPr lang="es-ES_tradnl" dirty="0"/>
              <a:t>in </a:t>
            </a:r>
            <a:r>
              <a:rPr lang="es-ES_tradnl" dirty="0" err="1"/>
              <a:t>different</a:t>
            </a:r>
            <a:r>
              <a:rPr lang="es-ES_tradnl" dirty="0"/>
              <a:t> </a:t>
            </a:r>
            <a:r>
              <a:rPr lang="es-ES_tradnl" dirty="0" err="1"/>
              <a:t>states</a:t>
            </a:r>
            <a:r>
              <a:rPr lang="es-ES_tradnl" dirty="0"/>
              <a:t> </a:t>
            </a:r>
            <a:r>
              <a:rPr lang="es-ES_tradnl" dirty="0" smtClean="0"/>
              <a:t>score </a:t>
            </a:r>
            <a:r>
              <a:rPr lang="es-ES_tradnl" dirty="0"/>
              <a:t>so </a:t>
            </a:r>
            <a:r>
              <a:rPr lang="es-ES_tradnl" dirty="0" err="1"/>
              <a:t>differently</a:t>
            </a:r>
            <a:r>
              <a:rPr lang="es-ES_tradnl" dirty="0"/>
              <a:t> </a:t>
            </a:r>
            <a:r>
              <a:rPr lang="es-ES_tradnl" dirty="0" err="1"/>
              <a:t>on</a:t>
            </a:r>
            <a:r>
              <a:rPr lang="es-ES_tradnl" dirty="0"/>
              <a:t> </a:t>
            </a:r>
            <a:r>
              <a:rPr lang="es-ES_tradnl" dirty="0" err="1"/>
              <a:t>the</a:t>
            </a:r>
            <a:r>
              <a:rPr lang="es-ES_tradnl" dirty="0"/>
              <a:t> TIMSS/NAEP, and, more </a:t>
            </a:r>
            <a:r>
              <a:rPr lang="es-ES_tradnl" dirty="0" err="1"/>
              <a:t>importantly</a:t>
            </a:r>
            <a:r>
              <a:rPr lang="es-ES_tradnl" dirty="0"/>
              <a:t>, </a:t>
            </a:r>
            <a:r>
              <a:rPr lang="es-ES_tradnl" dirty="0" err="1" smtClean="0"/>
              <a:t>make</a:t>
            </a:r>
            <a:r>
              <a:rPr lang="es-ES_tradnl" dirty="0" smtClean="0"/>
              <a:t> </a:t>
            </a:r>
            <a:r>
              <a:rPr lang="es-ES_tradnl" dirty="0" err="1" smtClean="0"/>
              <a:t>such</a:t>
            </a:r>
            <a:r>
              <a:rPr lang="es-ES_tradnl" dirty="0" smtClean="0"/>
              <a:t> </a:t>
            </a:r>
            <a:r>
              <a:rPr lang="es-ES_tradnl" dirty="0" err="1"/>
              <a:t>different</a:t>
            </a:r>
            <a:r>
              <a:rPr lang="es-ES_tradnl" dirty="0"/>
              <a:t> </a:t>
            </a:r>
            <a:r>
              <a:rPr lang="es-ES_tradnl" dirty="0" err="1" smtClean="0"/>
              <a:t>gains</a:t>
            </a:r>
            <a:r>
              <a:rPr lang="es-ES_tradnl" dirty="0"/>
              <a:t>?</a:t>
            </a:r>
            <a:r>
              <a:rPr lang="es-ES_tradnl" dirty="0" smtClean="0"/>
              <a:t> </a:t>
            </a:r>
          </a:p>
          <a:p>
            <a:r>
              <a:rPr lang="es-ES_tradnl" dirty="0" err="1"/>
              <a:t>Some</a:t>
            </a:r>
            <a:r>
              <a:rPr lang="es-ES_tradnl" dirty="0"/>
              <a:t> of </a:t>
            </a:r>
            <a:r>
              <a:rPr lang="es-ES_tradnl" dirty="0" err="1"/>
              <a:t>the</a:t>
            </a:r>
            <a:r>
              <a:rPr lang="es-ES_tradnl" dirty="0"/>
              <a:t> </a:t>
            </a:r>
            <a:r>
              <a:rPr lang="es-ES_tradnl" dirty="0" err="1"/>
              <a:t>differences</a:t>
            </a:r>
            <a:r>
              <a:rPr lang="es-ES_tradnl" dirty="0"/>
              <a:t> </a:t>
            </a:r>
            <a:r>
              <a:rPr lang="es-ES_tradnl" dirty="0" err="1"/>
              <a:t>may</a:t>
            </a:r>
            <a:r>
              <a:rPr lang="es-ES_tradnl" dirty="0"/>
              <a:t> be </a:t>
            </a:r>
            <a:r>
              <a:rPr lang="es-ES_tradnl" dirty="0" err="1"/>
              <a:t>due</a:t>
            </a:r>
            <a:r>
              <a:rPr lang="es-ES_tradnl" dirty="0"/>
              <a:t> </a:t>
            </a:r>
            <a:r>
              <a:rPr lang="es-ES_tradnl" dirty="0" err="1"/>
              <a:t>to</a:t>
            </a:r>
            <a:r>
              <a:rPr lang="es-ES_tradnl" dirty="0"/>
              <a:t> </a:t>
            </a:r>
            <a:r>
              <a:rPr lang="es-ES_tradnl" dirty="0" err="1"/>
              <a:t>differences</a:t>
            </a:r>
            <a:r>
              <a:rPr lang="es-ES_tradnl" dirty="0"/>
              <a:t> </a:t>
            </a:r>
            <a:r>
              <a:rPr lang="es-ES_tradnl" dirty="0" err="1"/>
              <a:t>between</a:t>
            </a:r>
            <a:r>
              <a:rPr lang="es-ES_tradnl" dirty="0"/>
              <a:t> </a:t>
            </a:r>
            <a:r>
              <a:rPr lang="es-ES_tradnl" dirty="0" err="1"/>
              <a:t>states</a:t>
            </a:r>
            <a:r>
              <a:rPr lang="es-ES_tradnl" dirty="0"/>
              <a:t> in more </a:t>
            </a:r>
            <a:r>
              <a:rPr lang="es-ES_tradnl" dirty="0" err="1"/>
              <a:t>finely</a:t>
            </a:r>
            <a:r>
              <a:rPr lang="es-ES_tradnl" dirty="0"/>
              <a:t> </a:t>
            </a:r>
            <a:r>
              <a:rPr lang="es-ES_tradnl" dirty="0" err="1" smtClean="0"/>
              <a:t>specified</a:t>
            </a:r>
            <a:r>
              <a:rPr lang="es-ES_tradnl" dirty="0" smtClean="0"/>
              <a:t> </a:t>
            </a:r>
            <a:r>
              <a:rPr lang="es-ES_tradnl" dirty="0" err="1" smtClean="0"/>
              <a:t>definition</a:t>
            </a:r>
            <a:r>
              <a:rPr lang="es-ES_tradnl" dirty="0" smtClean="0"/>
              <a:t> of </a:t>
            </a:r>
            <a:r>
              <a:rPr lang="es-ES_tradnl" dirty="0" err="1" smtClean="0"/>
              <a:t>students</a:t>
            </a:r>
            <a:r>
              <a:rPr lang="es-ES_tradnl" dirty="0" smtClean="0"/>
              <a:t>’ F</a:t>
            </a:r>
            <a:r>
              <a:rPr lang="es-ES_tradnl" dirty="0"/>
              <a:t>.A.R</a:t>
            </a:r>
            <a:r>
              <a:rPr lang="es-ES_tradnl" dirty="0" smtClean="0"/>
              <a:t>., </a:t>
            </a:r>
            <a:r>
              <a:rPr lang="es-ES_tradnl" dirty="0" err="1"/>
              <a:t>some</a:t>
            </a:r>
            <a:r>
              <a:rPr lang="es-ES_tradnl" dirty="0"/>
              <a:t> </a:t>
            </a:r>
            <a:r>
              <a:rPr lang="es-ES_tradnl" dirty="0" err="1"/>
              <a:t>may</a:t>
            </a:r>
            <a:r>
              <a:rPr lang="es-ES_tradnl" dirty="0"/>
              <a:t> be </a:t>
            </a:r>
            <a:r>
              <a:rPr lang="es-ES_tradnl" dirty="0" err="1"/>
              <a:t>due</a:t>
            </a:r>
            <a:r>
              <a:rPr lang="es-ES_tradnl" dirty="0"/>
              <a:t> </a:t>
            </a:r>
            <a:r>
              <a:rPr lang="es-ES_tradnl" dirty="0" err="1"/>
              <a:t>to</a:t>
            </a:r>
            <a:r>
              <a:rPr lang="es-ES_tradnl" dirty="0"/>
              <a:t> </a:t>
            </a:r>
            <a:r>
              <a:rPr lang="es-ES_tradnl" dirty="0" err="1"/>
              <a:t>changes</a:t>
            </a:r>
            <a:r>
              <a:rPr lang="es-ES_tradnl" dirty="0"/>
              <a:t> </a:t>
            </a:r>
            <a:r>
              <a:rPr lang="es-ES_tradnl" dirty="0" err="1"/>
              <a:t>over</a:t>
            </a:r>
            <a:r>
              <a:rPr lang="es-ES_tradnl" dirty="0"/>
              <a:t> time </a:t>
            </a:r>
            <a:r>
              <a:rPr lang="es-ES_tradnl" dirty="0" smtClean="0"/>
              <a:t>in </a:t>
            </a:r>
            <a:r>
              <a:rPr lang="es-ES_tradnl" dirty="0" err="1" smtClean="0"/>
              <a:t>the</a:t>
            </a:r>
            <a:r>
              <a:rPr lang="es-ES_tradnl" dirty="0" smtClean="0"/>
              <a:t> F</a:t>
            </a:r>
            <a:r>
              <a:rPr lang="es-ES_tradnl" dirty="0"/>
              <a:t>.A.R. </a:t>
            </a:r>
            <a:r>
              <a:rPr lang="es-ES_tradnl" dirty="0" err="1" smtClean="0"/>
              <a:t>or</a:t>
            </a:r>
            <a:r>
              <a:rPr lang="es-ES_tradnl" dirty="0" smtClean="0"/>
              <a:t> </a:t>
            </a:r>
            <a:r>
              <a:rPr lang="es-ES_tradnl" dirty="0" err="1" smtClean="0"/>
              <a:t>ethnic</a:t>
            </a:r>
            <a:r>
              <a:rPr lang="es-ES_tradnl" dirty="0" smtClean="0"/>
              <a:t>/</a:t>
            </a:r>
            <a:r>
              <a:rPr lang="es-ES_tradnl" dirty="0" err="1" smtClean="0"/>
              <a:t>race</a:t>
            </a:r>
            <a:r>
              <a:rPr lang="es-ES_tradnl" dirty="0" smtClean="0"/>
              <a:t>/English </a:t>
            </a:r>
            <a:r>
              <a:rPr lang="es-ES_tradnl" dirty="0" err="1" smtClean="0"/>
              <a:t>language</a:t>
            </a:r>
            <a:r>
              <a:rPr lang="es-ES_tradnl" dirty="0" smtClean="0"/>
              <a:t> </a:t>
            </a:r>
            <a:r>
              <a:rPr lang="es-ES_tradnl" dirty="0" err="1" smtClean="0"/>
              <a:t>learner</a:t>
            </a:r>
            <a:r>
              <a:rPr lang="es-ES_tradnl" dirty="0" smtClean="0"/>
              <a:t> </a:t>
            </a:r>
            <a:r>
              <a:rPr lang="es-ES_tradnl" dirty="0" err="1" smtClean="0"/>
              <a:t>composition</a:t>
            </a:r>
            <a:r>
              <a:rPr lang="es-ES_tradnl" dirty="0" smtClean="0"/>
              <a:t> of </a:t>
            </a:r>
            <a:r>
              <a:rPr lang="es-ES_tradnl" dirty="0" err="1" smtClean="0"/>
              <a:t>the</a:t>
            </a:r>
            <a:r>
              <a:rPr lang="es-ES_tradnl" dirty="0" smtClean="0"/>
              <a:t> </a:t>
            </a:r>
            <a:r>
              <a:rPr lang="es-ES_tradnl" dirty="0" err="1" smtClean="0"/>
              <a:t>student</a:t>
            </a:r>
            <a:r>
              <a:rPr lang="es-ES_tradnl" dirty="0" smtClean="0"/>
              <a:t> </a:t>
            </a:r>
            <a:r>
              <a:rPr lang="es-ES_tradnl" dirty="0" err="1" smtClean="0"/>
              <a:t>sample</a:t>
            </a:r>
            <a:r>
              <a:rPr lang="es-ES_tradnl" dirty="0" smtClean="0"/>
              <a:t>, </a:t>
            </a:r>
            <a:r>
              <a:rPr lang="es-ES_tradnl" dirty="0"/>
              <a:t>and </a:t>
            </a:r>
            <a:r>
              <a:rPr lang="es-ES_tradnl" dirty="0" err="1"/>
              <a:t>some</a:t>
            </a:r>
            <a:r>
              <a:rPr lang="es-ES_tradnl" dirty="0"/>
              <a:t> </a:t>
            </a:r>
            <a:r>
              <a:rPr lang="es-ES_tradnl" dirty="0" err="1"/>
              <a:t>may</a:t>
            </a:r>
            <a:r>
              <a:rPr lang="es-ES_tradnl" dirty="0"/>
              <a:t> be </a:t>
            </a:r>
            <a:r>
              <a:rPr lang="es-ES_tradnl" dirty="0" err="1"/>
              <a:t>due</a:t>
            </a:r>
            <a:r>
              <a:rPr lang="es-ES_tradnl" dirty="0"/>
              <a:t> </a:t>
            </a:r>
            <a:r>
              <a:rPr lang="es-ES_tradnl" dirty="0" err="1"/>
              <a:t>to</a:t>
            </a:r>
            <a:r>
              <a:rPr lang="es-ES_tradnl" dirty="0"/>
              <a:t> </a:t>
            </a:r>
            <a:r>
              <a:rPr lang="es-ES_tradnl" dirty="0" err="1"/>
              <a:t>differences</a:t>
            </a:r>
            <a:r>
              <a:rPr lang="es-ES_tradnl" dirty="0"/>
              <a:t> in, </a:t>
            </a:r>
            <a:r>
              <a:rPr lang="es-ES_tradnl" dirty="0" err="1"/>
              <a:t>or</a:t>
            </a:r>
            <a:r>
              <a:rPr lang="es-ES_tradnl" dirty="0"/>
              <a:t> </a:t>
            </a:r>
            <a:r>
              <a:rPr lang="es-ES_tradnl" dirty="0" err="1"/>
              <a:t>changes</a:t>
            </a:r>
            <a:r>
              <a:rPr lang="es-ES_tradnl" dirty="0"/>
              <a:t> in, </a:t>
            </a:r>
            <a:r>
              <a:rPr lang="es-ES_tradnl" dirty="0" err="1"/>
              <a:t>educational</a:t>
            </a:r>
            <a:r>
              <a:rPr lang="es-ES_tradnl" dirty="0"/>
              <a:t> </a:t>
            </a:r>
            <a:r>
              <a:rPr lang="es-ES_tradnl" dirty="0" err="1"/>
              <a:t>effectiveness</a:t>
            </a:r>
            <a:r>
              <a:rPr lang="es-ES_tradnl" dirty="0"/>
              <a:t>.  </a:t>
            </a:r>
            <a:endParaRPr lang="es-ES_tradnl" dirty="0" smtClean="0"/>
          </a:p>
          <a:p>
            <a:r>
              <a:rPr lang="es-ES_tradnl" dirty="0" err="1" smtClean="0"/>
              <a:t>We</a:t>
            </a:r>
            <a:r>
              <a:rPr lang="es-ES_tradnl" dirty="0" smtClean="0"/>
              <a:t> </a:t>
            </a:r>
            <a:r>
              <a:rPr lang="es-ES_tradnl" dirty="0" err="1"/>
              <a:t>challenge</a:t>
            </a:r>
            <a:r>
              <a:rPr lang="es-ES_tradnl" dirty="0"/>
              <a:t> </a:t>
            </a:r>
            <a:r>
              <a:rPr lang="es-ES_tradnl" dirty="0" err="1"/>
              <a:t>our</a:t>
            </a:r>
            <a:r>
              <a:rPr lang="es-ES_tradnl" dirty="0"/>
              <a:t> </a:t>
            </a:r>
            <a:r>
              <a:rPr lang="es-ES_tradnl" dirty="0" err="1"/>
              <a:t>colleagues</a:t>
            </a:r>
            <a:r>
              <a:rPr lang="es-ES_tradnl" dirty="0"/>
              <a:t>, </a:t>
            </a:r>
            <a:r>
              <a:rPr lang="es-ES_tradnl" dirty="0" err="1"/>
              <a:t>educational</a:t>
            </a:r>
            <a:r>
              <a:rPr lang="es-ES_tradnl" dirty="0"/>
              <a:t> </a:t>
            </a:r>
            <a:r>
              <a:rPr lang="es-ES_tradnl" dirty="0" err="1"/>
              <a:t>researchers</a:t>
            </a:r>
            <a:r>
              <a:rPr lang="es-ES_tradnl" dirty="0"/>
              <a:t>, </a:t>
            </a:r>
            <a:r>
              <a:rPr lang="es-ES_tradnl" dirty="0" err="1"/>
              <a:t>to</a:t>
            </a:r>
            <a:r>
              <a:rPr lang="es-ES_tradnl" dirty="0"/>
              <a:t> </a:t>
            </a:r>
            <a:r>
              <a:rPr lang="es-ES_tradnl" dirty="0" err="1"/>
              <a:t>investigate</a:t>
            </a:r>
            <a:r>
              <a:rPr lang="es-ES_tradnl" dirty="0"/>
              <a:t> </a:t>
            </a:r>
            <a:r>
              <a:rPr lang="es-ES_tradnl" dirty="0" err="1"/>
              <a:t>these</a:t>
            </a:r>
            <a:r>
              <a:rPr lang="es-ES_tradnl" dirty="0"/>
              <a:t> </a:t>
            </a:r>
            <a:r>
              <a:rPr lang="es-ES_tradnl" dirty="0" err="1"/>
              <a:t>issues</a:t>
            </a:r>
            <a:r>
              <a:rPr lang="es-ES_tradnl" dirty="0"/>
              <a:t>, </a:t>
            </a:r>
            <a:r>
              <a:rPr lang="es-ES_tradnl" dirty="0" err="1"/>
              <a:t>rather</a:t>
            </a:r>
            <a:r>
              <a:rPr lang="es-ES_tradnl" dirty="0"/>
              <a:t> </a:t>
            </a:r>
            <a:r>
              <a:rPr lang="es-ES_tradnl" dirty="0" err="1"/>
              <a:t>than</a:t>
            </a:r>
            <a:r>
              <a:rPr lang="es-ES_tradnl" dirty="0"/>
              <a:t> </a:t>
            </a:r>
            <a:r>
              <a:rPr lang="es-ES_tradnl" dirty="0" err="1"/>
              <a:t>repeat</a:t>
            </a:r>
            <a:r>
              <a:rPr lang="es-ES_tradnl" dirty="0"/>
              <a:t> </a:t>
            </a:r>
            <a:r>
              <a:rPr lang="es-ES_tradnl" dirty="0" err="1"/>
              <a:t>oversimplified</a:t>
            </a:r>
            <a:r>
              <a:rPr lang="es-ES_tradnl" dirty="0"/>
              <a:t> </a:t>
            </a:r>
            <a:r>
              <a:rPr lang="es-ES_tradnl" dirty="0" err="1"/>
              <a:t>comparisons</a:t>
            </a:r>
            <a:r>
              <a:rPr lang="es-ES_tradnl" dirty="0"/>
              <a:t> of </a:t>
            </a:r>
            <a:r>
              <a:rPr lang="es-ES_tradnl" dirty="0" err="1"/>
              <a:t>point</a:t>
            </a:r>
            <a:r>
              <a:rPr lang="es-ES_tradnl" dirty="0"/>
              <a:t>-in-time </a:t>
            </a:r>
            <a:r>
              <a:rPr lang="es-ES_tradnl" dirty="0" err="1"/>
              <a:t>average</a:t>
            </a:r>
            <a:r>
              <a:rPr lang="es-ES_tradnl" dirty="0"/>
              <a:t> scores </a:t>
            </a:r>
            <a:r>
              <a:rPr lang="es-ES_tradnl" dirty="0" err="1"/>
              <a:t>that</a:t>
            </a:r>
            <a:r>
              <a:rPr lang="es-ES_tradnl" dirty="0"/>
              <a:t> can </a:t>
            </a:r>
            <a:r>
              <a:rPr lang="es-ES_tradnl" dirty="0" err="1"/>
              <a:t>mislead</a:t>
            </a:r>
            <a:r>
              <a:rPr lang="es-ES_tradnl" dirty="0"/>
              <a:t> more </a:t>
            </a:r>
            <a:r>
              <a:rPr lang="es-ES_tradnl" dirty="0" err="1"/>
              <a:t>than</a:t>
            </a:r>
            <a:r>
              <a:rPr lang="es-ES_tradnl" dirty="0"/>
              <a:t> </a:t>
            </a:r>
            <a:r>
              <a:rPr lang="es-ES_tradnl" dirty="0" err="1"/>
              <a:t>they</a:t>
            </a:r>
            <a:r>
              <a:rPr lang="es-ES_tradnl" dirty="0"/>
              <a:t> </a:t>
            </a:r>
            <a:r>
              <a:rPr lang="es-ES_tradnl" dirty="0" err="1"/>
              <a:t>clarify</a:t>
            </a:r>
            <a:r>
              <a:rPr lang="es-ES_tradnl" dirty="0"/>
              <a:t>.</a:t>
            </a:r>
          </a:p>
        </p:txBody>
      </p:sp>
    </p:spTree>
    <p:extLst>
      <p:ext uri="{BB962C8B-B14F-4D97-AF65-F5344CB8AC3E}">
        <p14:creationId xmlns:p14="http://schemas.microsoft.com/office/powerpoint/2010/main" val="17193440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8268447" cy="1371600"/>
          </a:xfrm>
        </p:spPr>
        <p:txBody>
          <a:bodyPr>
            <a:normAutofit fontScale="90000"/>
          </a:bodyPr>
          <a:lstStyle/>
          <a:p>
            <a:r>
              <a:rPr lang="es-ES_tradnl" dirty="0" err="1" smtClean="0"/>
              <a:t>Where</a:t>
            </a:r>
            <a:r>
              <a:rPr lang="es-ES_tradnl" dirty="0" smtClean="0"/>
              <a:t> </a:t>
            </a:r>
            <a:r>
              <a:rPr lang="es-ES_tradnl" dirty="0" err="1" smtClean="0"/>
              <a:t>to</a:t>
            </a:r>
            <a:r>
              <a:rPr lang="es-ES_tradnl" dirty="0" smtClean="0"/>
              <a:t> </a:t>
            </a:r>
            <a:r>
              <a:rPr lang="es-ES_tradnl" dirty="0" err="1" smtClean="0"/>
              <a:t>get</a:t>
            </a:r>
            <a:r>
              <a:rPr lang="es-ES_tradnl" dirty="0" smtClean="0"/>
              <a:t> </a:t>
            </a:r>
            <a:r>
              <a:rPr lang="es-ES_tradnl" dirty="0" err="1" smtClean="0"/>
              <a:t>our</a:t>
            </a:r>
            <a:r>
              <a:rPr lang="es-ES_tradnl" dirty="0" smtClean="0"/>
              <a:t> </a:t>
            </a:r>
            <a:r>
              <a:rPr lang="es-ES_tradnl" dirty="0" err="1" smtClean="0"/>
              <a:t>research</a:t>
            </a:r>
            <a:r>
              <a:rPr lang="es-ES_tradnl" dirty="0" smtClean="0"/>
              <a:t> </a:t>
            </a:r>
            <a:r>
              <a:rPr lang="es-ES_tradnl" dirty="0" err="1" smtClean="0"/>
              <a:t>on</a:t>
            </a:r>
            <a:r>
              <a:rPr lang="es-ES_tradnl" dirty="0" smtClean="0"/>
              <a:t> U.S. </a:t>
            </a:r>
            <a:r>
              <a:rPr lang="es-ES_tradnl" dirty="0" err="1" smtClean="0"/>
              <a:t>students</a:t>
            </a:r>
            <a:r>
              <a:rPr lang="es-ES_tradnl" dirty="0" smtClean="0"/>
              <a:t> and </a:t>
            </a:r>
            <a:r>
              <a:rPr lang="es-ES_tradnl" dirty="0" err="1" smtClean="0"/>
              <a:t>international</a:t>
            </a:r>
            <a:r>
              <a:rPr lang="es-ES_tradnl" dirty="0" smtClean="0"/>
              <a:t> test scores:</a:t>
            </a:r>
            <a:endParaRPr lang="es-ES_tradnl" dirty="0"/>
          </a:p>
        </p:txBody>
      </p:sp>
      <p:sp>
        <p:nvSpPr>
          <p:cNvPr id="3" name="Content Placeholder 2"/>
          <p:cNvSpPr>
            <a:spLocks noGrp="1"/>
          </p:cNvSpPr>
          <p:nvPr>
            <p:ph idx="1"/>
          </p:nvPr>
        </p:nvSpPr>
        <p:spPr>
          <a:xfrm>
            <a:off x="457200" y="1524318"/>
            <a:ext cx="7620000" cy="5184270"/>
          </a:xfrm>
        </p:spPr>
        <p:txBody>
          <a:bodyPr>
            <a:normAutofit/>
          </a:bodyPr>
          <a:lstStyle/>
          <a:p>
            <a:r>
              <a:rPr lang="es-ES_tradnl" dirty="0" err="1"/>
              <a:t>For</a:t>
            </a:r>
            <a:r>
              <a:rPr lang="es-ES_tradnl" dirty="0"/>
              <a:t> </a:t>
            </a:r>
            <a:r>
              <a:rPr lang="es-ES_tradnl" dirty="0" err="1" smtClean="0"/>
              <a:t>the</a:t>
            </a:r>
            <a:r>
              <a:rPr lang="es-ES_tradnl" dirty="0" smtClean="0"/>
              <a:t> </a:t>
            </a:r>
            <a:r>
              <a:rPr lang="es-ES_tradnl" dirty="0" err="1"/>
              <a:t>earlier</a:t>
            </a:r>
            <a:r>
              <a:rPr lang="es-ES_tradnl" dirty="0"/>
              <a:t> </a:t>
            </a:r>
            <a:r>
              <a:rPr lang="es-ES_tradnl" dirty="0" err="1"/>
              <a:t>report</a:t>
            </a:r>
            <a:r>
              <a:rPr lang="es-ES_tradnl" dirty="0"/>
              <a:t>, </a:t>
            </a:r>
            <a:r>
              <a:rPr lang="es-ES_tradnl" dirty="0" err="1"/>
              <a:t>go</a:t>
            </a:r>
            <a:r>
              <a:rPr lang="es-ES_tradnl" dirty="0"/>
              <a:t> </a:t>
            </a:r>
            <a:r>
              <a:rPr lang="es-ES_tradnl" dirty="0" err="1"/>
              <a:t>to</a:t>
            </a:r>
            <a:r>
              <a:rPr lang="es-ES_tradnl" dirty="0" smtClean="0"/>
              <a:t>:</a:t>
            </a:r>
            <a:r>
              <a:rPr lang="es-ES_tradnl" dirty="0"/>
              <a:t> </a:t>
            </a:r>
          </a:p>
          <a:p>
            <a:r>
              <a:rPr lang="es-ES_tradnl" i="1" dirty="0" err="1"/>
              <a:t>What</a:t>
            </a:r>
            <a:r>
              <a:rPr lang="es-ES_tradnl" i="1" dirty="0"/>
              <a:t> do </a:t>
            </a:r>
            <a:r>
              <a:rPr lang="es-ES_tradnl" i="1" dirty="0" err="1"/>
              <a:t>international</a:t>
            </a:r>
            <a:r>
              <a:rPr lang="es-ES_tradnl" i="1" dirty="0"/>
              <a:t> </a:t>
            </a:r>
            <a:r>
              <a:rPr lang="es-ES_tradnl" i="1" dirty="0" err="1"/>
              <a:t>tests</a:t>
            </a:r>
            <a:r>
              <a:rPr lang="es-ES_tradnl" i="1" dirty="0"/>
              <a:t> </a:t>
            </a:r>
            <a:r>
              <a:rPr lang="es-ES_tradnl" i="1" dirty="0" err="1"/>
              <a:t>really</a:t>
            </a:r>
            <a:r>
              <a:rPr lang="es-ES_tradnl" i="1" dirty="0"/>
              <a:t> show </a:t>
            </a:r>
            <a:r>
              <a:rPr lang="es-ES_tradnl" i="1" dirty="0" err="1"/>
              <a:t>about</a:t>
            </a:r>
            <a:r>
              <a:rPr lang="es-ES_tradnl" i="1" dirty="0"/>
              <a:t> U.S. </a:t>
            </a:r>
            <a:r>
              <a:rPr lang="es-ES_tradnl" i="1" dirty="0" err="1"/>
              <a:t>student</a:t>
            </a:r>
            <a:r>
              <a:rPr lang="es-ES_tradnl" i="1" dirty="0"/>
              <a:t> performance?</a:t>
            </a:r>
            <a:endParaRPr lang="es-ES_tradnl" dirty="0"/>
          </a:p>
          <a:p>
            <a:r>
              <a:rPr lang="es-ES_tradnl" dirty="0" err="1"/>
              <a:t>b</a:t>
            </a:r>
            <a:r>
              <a:rPr lang="es-ES_tradnl" dirty="0" err="1" smtClean="0"/>
              <a:t>y</a:t>
            </a:r>
            <a:r>
              <a:rPr lang="es-ES_tradnl" dirty="0"/>
              <a:t> Martin Carnoy and Richard </a:t>
            </a:r>
            <a:r>
              <a:rPr lang="es-ES_tradnl" dirty="0" err="1"/>
              <a:t>Rothstein</a:t>
            </a:r>
            <a:r>
              <a:rPr lang="es-ES_tradnl" dirty="0"/>
              <a:t> (</a:t>
            </a:r>
            <a:r>
              <a:rPr lang="es-ES_tradnl" dirty="0" err="1"/>
              <a:t>January</a:t>
            </a:r>
            <a:r>
              <a:rPr lang="es-ES_tradnl" dirty="0"/>
              <a:t>, 2013</a:t>
            </a:r>
            <a:r>
              <a:rPr lang="es-ES_tradnl" dirty="0" smtClean="0"/>
              <a:t>)</a:t>
            </a:r>
            <a:endParaRPr lang="es-ES_tradnl" dirty="0"/>
          </a:p>
          <a:p>
            <a:r>
              <a:rPr lang="es-ES_tradnl" u="sng" dirty="0">
                <a:hlinkClick r:id="rId3"/>
              </a:rPr>
              <a:t>http://www.epi.org/publication/us-student-performance-testing/</a:t>
            </a:r>
          </a:p>
          <a:p>
            <a:r>
              <a:rPr lang="es-ES_tradnl" dirty="0"/>
              <a:t> </a:t>
            </a:r>
          </a:p>
          <a:p>
            <a:r>
              <a:rPr lang="es-ES_tradnl" dirty="0" err="1"/>
              <a:t>For</a:t>
            </a:r>
            <a:r>
              <a:rPr lang="es-ES_tradnl" dirty="0"/>
              <a:t> </a:t>
            </a:r>
            <a:r>
              <a:rPr lang="es-ES_tradnl" dirty="0" err="1"/>
              <a:t>questions</a:t>
            </a:r>
            <a:r>
              <a:rPr lang="es-ES_tradnl" dirty="0"/>
              <a:t> </a:t>
            </a:r>
            <a:r>
              <a:rPr lang="es-ES_tradnl" dirty="0" err="1"/>
              <a:t>or</a:t>
            </a:r>
            <a:r>
              <a:rPr lang="es-ES_tradnl" dirty="0"/>
              <a:t> </a:t>
            </a:r>
            <a:r>
              <a:rPr lang="es-ES_tradnl" dirty="0" err="1"/>
              <a:t>comments</a:t>
            </a:r>
            <a:r>
              <a:rPr lang="es-ES_tradnl" dirty="0"/>
              <a:t>, </a:t>
            </a:r>
            <a:r>
              <a:rPr lang="es-ES_tradnl" dirty="0" err="1"/>
              <a:t>write</a:t>
            </a:r>
            <a:r>
              <a:rPr lang="es-ES_tradnl" dirty="0"/>
              <a:t> </a:t>
            </a:r>
            <a:r>
              <a:rPr lang="es-ES_tradnl" dirty="0" err="1"/>
              <a:t>to</a:t>
            </a:r>
            <a:r>
              <a:rPr lang="es-ES_tradnl" dirty="0"/>
              <a:t> </a:t>
            </a:r>
            <a:r>
              <a:rPr lang="es-ES_tradnl" dirty="0" err="1"/>
              <a:t>us</a:t>
            </a:r>
            <a:r>
              <a:rPr lang="es-ES_tradnl" dirty="0"/>
              <a:t> at </a:t>
            </a:r>
            <a:endParaRPr lang="es-ES_tradnl" u="sng" dirty="0"/>
          </a:p>
          <a:p>
            <a:r>
              <a:rPr lang="es-ES_tradnl" u="sng" dirty="0" smtClean="0">
                <a:solidFill>
                  <a:srgbClr val="002060"/>
                </a:solidFill>
                <a:hlinkClick r:id="rId4"/>
              </a:rPr>
              <a:t>carnoy@stanford.edu</a:t>
            </a:r>
            <a:r>
              <a:rPr lang="es-ES_tradnl" u="sng" dirty="0" smtClean="0">
                <a:solidFill>
                  <a:srgbClr val="0000FF"/>
                </a:solidFill>
              </a:rPr>
              <a:t>, riroth@epi.org</a:t>
            </a:r>
            <a:endParaRPr lang="es-ES_tradnl" dirty="0"/>
          </a:p>
          <a:p>
            <a:r>
              <a:rPr lang="es-ES_tradnl" dirty="0" err="1"/>
              <a:t>To</a:t>
            </a:r>
            <a:r>
              <a:rPr lang="es-ES_tradnl" dirty="0"/>
              <a:t> </a:t>
            </a:r>
            <a:r>
              <a:rPr lang="es-ES_tradnl" dirty="0" err="1"/>
              <a:t>receive</a:t>
            </a:r>
            <a:r>
              <a:rPr lang="es-ES_tradnl" dirty="0"/>
              <a:t> a </a:t>
            </a:r>
            <a:r>
              <a:rPr lang="es-ES_tradnl" dirty="0" err="1"/>
              <a:t>copy</a:t>
            </a:r>
            <a:r>
              <a:rPr lang="es-ES_tradnl" dirty="0"/>
              <a:t> of </a:t>
            </a:r>
            <a:r>
              <a:rPr lang="es-ES_tradnl" dirty="0" err="1"/>
              <a:t>our</a:t>
            </a:r>
            <a:r>
              <a:rPr lang="es-ES_tradnl" dirty="0"/>
              <a:t> </a:t>
            </a:r>
            <a:r>
              <a:rPr lang="es-ES_tradnl" dirty="0" err="1"/>
              <a:t>forthcoming</a:t>
            </a:r>
            <a:r>
              <a:rPr lang="es-ES_tradnl" dirty="0"/>
              <a:t> </a:t>
            </a:r>
            <a:r>
              <a:rPr lang="es-ES_tradnl" dirty="0" err="1"/>
              <a:t>report</a:t>
            </a:r>
            <a:r>
              <a:rPr lang="es-ES_tradnl" dirty="0"/>
              <a:t> (</a:t>
            </a:r>
            <a:r>
              <a:rPr lang="es-ES_tradnl" dirty="0" err="1"/>
              <a:t>early</a:t>
            </a:r>
            <a:r>
              <a:rPr lang="es-ES_tradnl" dirty="0"/>
              <a:t> 2014), </a:t>
            </a:r>
            <a:r>
              <a:rPr lang="es-ES_tradnl" dirty="0" err="1"/>
              <a:t>with</a:t>
            </a:r>
            <a:r>
              <a:rPr lang="es-ES_tradnl" dirty="0"/>
              <a:t> </a:t>
            </a:r>
            <a:r>
              <a:rPr lang="es-ES_tradnl" dirty="0" err="1"/>
              <a:t>the</a:t>
            </a:r>
            <a:r>
              <a:rPr lang="es-ES_tradnl" dirty="0"/>
              <a:t> </a:t>
            </a:r>
            <a:r>
              <a:rPr lang="es-ES_tradnl" dirty="0" err="1"/>
              <a:t>most</a:t>
            </a:r>
            <a:r>
              <a:rPr lang="es-ES_tradnl" dirty="0"/>
              <a:t> </a:t>
            </a:r>
            <a:r>
              <a:rPr lang="es-ES_tradnl" dirty="0" err="1"/>
              <a:t>recent</a:t>
            </a:r>
            <a:r>
              <a:rPr lang="es-ES_tradnl" dirty="0"/>
              <a:t> </a:t>
            </a:r>
            <a:r>
              <a:rPr lang="es-ES_tradnl" dirty="0" err="1"/>
              <a:t>international</a:t>
            </a:r>
            <a:r>
              <a:rPr lang="es-ES_tradnl" dirty="0"/>
              <a:t> test data, </a:t>
            </a:r>
            <a:r>
              <a:rPr lang="es-ES_tradnl" dirty="0" err="1"/>
              <a:t>write</a:t>
            </a:r>
            <a:r>
              <a:rPr lang="es-ES_tradnl" dirty="0"/>
              <a:t> </a:t>
            </a:r>
            <a:r>
              <a:rPr lang="es-ES_tradnl" dirty="0" err="1"/>
              <a:t>to</a:t>
            </a:r>
            <a:r>
              <a:rPr lang="es-ES_tradnl" dirty="0"/>
              <a:t> </a:t>
            </a:r>
            <a:r>
              <a:rPr lang="es-ES_tradnl" dirty="0" err="1"/>
              <a:t>us</a:t>
            </a:r>
            <a:r>
              <a:rPr lang="es-ES_tradnl" dirty="0"/>
              <a:t>.</a:t>
            </a:r>
          </a:p>
          <a:p>
            <a:r>
              <a:rPr lang="es-ES_tradnl" dirty="0"/>
              <a:t> </a:t>
            </a:r>
            <a:endParaRPr lang="es-ES_tradnl" dirty="0" smtClean="0"/>
          </a:p>
          <a:p>
            <a:endParaRPr lang="es-ES_tradnl" dirty="0"/>
          </a:p>
        </p:txBody>
      </p:sp>
    </p:spTree>
    <p:extLst>
      <p:ext uri="{BB962C8B-B14F-4D97-AF65-F5344CB8AC3E}">
        <p14:creationId xmlns:p14="http://schemas.microsoft.com/office/powerpoint/2010/main" val="69605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718"/>
            <a:ext cx="7973919" cy="1371600"/>
          </a:xfrm>
        </p:spPr>
        <p:txBody>
          <a:bodyPr>
            <a:normAutofit/>
          </a:bodyPr>
          <a:lstStyle/>
          <a:p>
            <a:r>
              <a:rPr lang="es-ES_tradnl" sz="2800" dirty="0" smtClean="0"/>
              <a:t>Scores </a:t>
            </a:r>
            <a:r>
              <a:rPr lang="es-ES_tradnl" sz="2800" dirty="0" err="1" smtClean="0"/>
              <a:t>on</a:t>
            </a:r>
            <a:r>
              <a:rPr lang="es-ES_tradnl" sz="2800" dirty="0" smtClean="0"/>
              <a:t> a single test can </a:t>
            </a:r>
            <a:r>
              <a:rPr lang="es-ES_tradnl" sz="2800" dirty="0" err="1" smtClean="0"/>
              <a:t>also</a:t>
            </a:r>
            <a:r>
              <a:rPr lang="es-ES_tradnl" sz="2800" dirty="0" smtClean="0"/>
              <a:t> be </a:t>
            </a:r>
            <a:r>
              <a:rPr lang="es-ES_tradnl" sz="2800" dirty="0" err="1" smtClean="0"/>
              <a:t>misleading</a:t>
            </a:r>
            <a:endParaRPr lang="es-ES_tradnl" sz="2800" dirty="0"/>
          </a:p>
        </p:txBody>
      </p:sp>
      <p:sp>
        <p:nvSpPr>
          <p:cNvPr id="3" name="Content Placeholder 2"/>
          <p:cNvSpPr>
            <a:spLocks noGrp="1"/>
          </p:cNvSpPr>
          <p:nvPr>
            <p:ph idx="1"/>
          </p:nvPr>
        </p:nvSpPr>
        <p:spPr>
          <a:xfrm>
            <a:off x="457200" y="1524318"/>
            <a:ext cx="8326684" cy="5013270"/>
          </a:xfrm>
        </p:spPr>
        <p:txBody>
          <a:bodyPr>
            <a:normAutofit fontScale="85000" lnSpcReduction="10000"/>
          </a:bodyPr>
          <a:lstStyle/>
          <a:p>
            <a:r>
              <a:rPr lang="es-ES_tradnl" dirty="0" err="1" smtClean="0"/>
              <a:t>Different</a:t>
            </a:r>
            <a:r>
              <a:rPr lang="es-ES_tradnl" dirty="0" smtClean="0"/>
              <a:t> </a:t>
            </a:r>
            <a:r>
              <a:rPr lang="es-ES_tradnl" dirty="0" err="1" smtClean="0"/>
              <a:t>types</a:t>
            </a:r>
            <a:r>
              <a:rPr lang="es-ES_tradnl" dirty="0" smtClean="0"/>
              <a:t> of </a:t>
            </a:r>
            <a:r>
              <a:rPr lang="es-ES_tradnl" dirty="0" err="1" smtClean="0"/>
              <a:t>tests</a:t>
            </a:r>
            <a:r>
              <a:rPr lang="es-ES_tradnl" dirty="0" smtClean="0"/>
              <a:t> </a:t>
            </a:r>
            <a:r>
              <a:rPr lang="es-ES_tradnl" dirty="0" err="1" smtClean="0"/>
              <a:t>may</a:t>
            </a:r>
            <a:r>
              <a:rPr lang="es-ES_tradnl" dirty="0" smtClean="0"/>
              <a:t> </a:t>
            </a:r>
            <a:r>
              <a:rPr lang="es-ES_tradnl" dirty="0" err="1" smtClean="0"/>
              <a:t>measure</a:t>
            </a:r>
            <a:r>
              <a:rPr lang="es-ES_tradnl" dirty="0" smtClean="0"/>
              <a:t> </a:t>
            </a:r>
            <a:r>
              <a:rPr lang="es-ES_tradnl" dirty="0" err="1" smtClean="0"/>
              <a:t>different</a:t>
            </a:r>
            <a:r>
              <a:rPr lang="es-ES_tradnl" dirty="0" smtClean="0"/>
              <a:t> </a:t>
            </a:r>
            <a:r>
              <a:rPr lang="es-ES_tradnl" dirty="0" err="1" smtClean="0"/>
              <a:t>types</a:t>
            </a:r>
            <a:r>
              <a:rPr lang="es-ES_tradnl" dirty="0" smtClean="0"/>
              <a:t> of </a:t>
            </a:r>
            <a:r>
              <a:rPr lang="es-ES_tradnl" dirty="0" err="1" smtClean="0"/>
              <a:t>cognitive</a:t>
            </a:r>
            <a:r>
              <a:rPr lang="es-ES_tradnl" dirty="0" smtClean="0"/>
              <a:t> </a:t>
            </a:r>
            <a:r>
              <a:rPr lang="es-ES_tradnl" dirty="0" err="1" smtClean="0"/>
              <a:t>knowledge</a:t>
            </a:r>
            <a:r>
              <a:rPr lang="es-ES_tradnl" dirty="0" smtClean="0"/>
              <a:t>.</a:t>
            </a:r>
          </a:p>
          <a:p>
            <a:r>
              <a:rPr lang="es-ES_tradnl" dirty="0" err="1" smtClean="0"/>
              <a:t>The</a:t>
            </a:r>
            <a:r>
              <a:rPr lang="es-ES_tradnl" dirty="0" smtClean="0"/>
              <a:t> TIMSS test </a:t>
            </a:r>
            <a:r>
              <a:rPr lang="es-ES_tradnl" dirty="0" err="1" smtClean="0"/>
              <a:t>purports</a:t>
            </a:r>
            <a:r>
              <a:rPr lang="es-ES_tradnl" dirty="0" smtClean="0"/>
              <a:t> </a:t>
            </a:r>
            <a:r>
              <a:rPr lang="es-ES_tradnl" dirty="0" err="1" smtClean="0"/>
              <a:t>to</a:t>
            </a:r>
            <a:r>
              <a:rPr lang="es-ES_tradnl" dirty="0" smtClean="0"/>
              <a:t> be </a:t>
            </a:r>
            <a:r>
              <a:rPr lang="es-ES_tradnl" dirty="0" err="1" smtClean="0"/>
              <a:t>curriculum-based</a:t>
            </a:r>
            <a:r>
              <a:rPr lang="es-ES_tradnl" dirty="0" smtClean="0"/>
              <a:t>. </a:t>
            </a:r>
            <a:r>
              <a:rPr lang="es-ES_tradnl" dirty="0" err="1" smtClean="0"/>
              <a:t>Like</a:t>
            </a:r>
            <a:r>
              <a:rPr lang="es-ES_tradnl" dirty="0" smtClean="0"/>
              <a:t> </a:t>
            </a:r>
            <a:r>
              <a:rPr lang="es-ES_tradnl" dirty="0" err="1" smtClean="0"/>
              <a:t>any</a:t>
            </a:r>
            <a:r>
              <a:rPr lang="es-ES_tradnl" dirty="0" smtClean="0"/>
              <a:t> time-</a:t>
            </a:r>
            <a:r>
              <a:rPr lang="es-ES_tradnl" dirty="0" err="1" smtClean="0"/>
              <a:t>limited</a:t>
            </a:r>
            <a:r>
              <a:rPr lang="es-ES_tradnl" dirty="0" smtClean="0"/>
              <a:t> test, </a:t>
            </a:r>
            <a:r>
              <a:rPr lang="es-ES_tradnl" dirty="0" err="1" smtClean="0"/>
              <a:t>It</a:t>
            </a:r>
            <a:r>
              <a:rPr lang="es-ES_tradnl" dirty="0" smtClean="0"/>
              <a:t> </a:t>
            </a:r>
            <a:r>
              <a:rPr lang="es-ES_tradnl" dirty="0" err="1" smtClean="0"/>
              <a:t>measures</a:t>
            </a:r>
            <a:r>
              <a:rPr lang="es-ES_tradnl" dirty="0" smtClean="0"/>
              <a:t> </a:t>
            </a:r>
            <a:r>
              <a:rPr lang="es-ES_tradnl" dirty="0" err="1" smtClean="0"/>
              <a:t>only</a:t>
            </a:r>
            <a:r>
              <a:rPr lang="es-ES_tradnl" dirty="0" smtClean="0"/>
              <a:t> </a:t>
            </a:r>
            <a:r>
              <a:rPr lang="es-ES_tradnl" dirty="0" err="1" smtClean="0"/>
              <a:t>certain</a:t>
            </a:r>
            <a:r>
              <a:rPr lang="es-ES_tradnl" dirty="0" smtClean="0"/>
              <a:t> </a:t>
            </a:r>
            <a:r>
              <a:rPr lang="es-ES_tradnl" dirty="0" err="1" smtClean="0"/>
              <a:t>subsets</a:t>
            </a:r>
            <a:r>
              <a:rPr lang="es-ES_tradnl" dirty="0" smtClean="0"/>
              <a:t> of </a:t>
            </a:r>
            <a:r>
              <a:rPr lang="es-ES_tradnl" dirty="0" err="1" smtClean="0"/>
              <a:t>subject-area</a:t>
            </a:r>
            <a:r>
              <a:rPr lang="es-ES_tradnl" dirty="0" smtClean="0"/>
              <a:t> </a:t>
            </a:r>
            <a:r>
              <a:rPr lang="es-ES_tradnl" dirty="0" err="1" smtClean="0"/>
              <a:t>skills</a:t>
            </a:r>
            <a:r>
              <a:rPr lang="es-ES_tradnl" dirty="0" smtClean="0"/>
              <a:t> and, in the U.S, </a:t>
            </a:r>
            <a:r>
              <a:rPr lang="es-ES_tradnl" dirty="0" err="1" smtClean="0"/>
              <a:t>is</a:t>
            </a:r>
            <a:r>
              <a:rPr lang="es-ES_tradnl" dirty="0" smtClean="0"/>
              <a:t> more </a:t>
            </a:r>
            <a:r>
              <a:rPr lang="es-ES_tradnl" dirty="0" err="1" smtClean="0"/>
              <a:t>closely</a:t>
            </a:r>
            <a:r>
              <a:rPr lang="es-ES_tradnl" dirty="0" smtClean="0"/>
              <a:t> </a:t>
            </a:r>
            <a:r>
              <a:rPr lang="es-ES_tradnl" dirty="0" err="1" smtClean="0"/>
              <a:t>aligned</a:t>
            </a:r>
            <a:r>
              <a:rPr lang="es-ES_tradnl" dirty="0" smtClean="0"/>
              <a:t> </a:t>
            </a:r>
            <a:r>
              <a:rPr lang="es-ES_tradnl" dirty="0" err="1" smtClean="0"/>
              <a:t>than</a:t>
            </a:r>
            <a:r>
              <a:rPr lang="es-ES_tradnl" dirty="0" smtClean="0"/>
              <a:t> the PISA </a:t>
            </a:r>
            <a:r>
              <a:rPr lang="es-ES_tradnl" dirty="0" err="1" smtClean="0"/>
              <a:t>with</a:t>
            </a:r>
            <a:r>
              <a:rPr lang="es-ES_tradnl" dirty="0" smtClean="0"/>
              <a:t> the </a:t>
            </a:r>
            <a:r>
              <a:rPr lang="es-ES_tradnl" dirty="0" err="1" smtClean="0"/>
              <a:t>National</a:t>
            </a:r>
            <a:r>
              <a:rPr lang="es-ES_tradnl" dirty="0" smtClean="0"/>
              <a:t> </a:t>
            </a:r>
            <a:r>
              <a:rPr lang="es-ES_tradnl" dirty="0" err="1" smtClean="0"/>
              <a:t>Assessment</a:t>
            </a:r>
            <a:r>
              <a:rPr lang="es-ES_tradnl" dirty="0" smtClean="0"/>
              <a:t> of Educational </a:t>
            </a:r>
            <a:r>
              <a:rPr lang="es-ES_tradnl" dirty="0" err="1" smtClean="0"/>
              <a:t>Progress</a:t>
            </a:r>
            <a:r>
              <a:rPr lang="es-ES_tradnl" dirty="0" smtClean="0"/>
              <a:t> (NAEP).</a:t>
            </a:r>
          </a:p>
          <a:p>
            <a:r>
              <a:rPr lang="es-ES_tradnl" dirty="0" err="1" smtClean="0"/>
              <a:t>The</a:t>
            </a:r>
            <a:r>
              <a:rPr lang="es-ES_tradnl" dirty="0" smtClean="0"/>
              <a:t> TIMSS test </a:t>
            </a:r>
            <a:r>
              <a:rPr lang="es-ES_tradnl" dirty="0" err="1" smtClean="0"/>
              <a:t>is</a:t>
            </a:r>
            <a:r>
              <a:rPr lang="es-ES_tradnl" dirty="0" smtClean="0"/>
              <a:t> </a:t>
            </a:r>
            <a:r>
              <a:rPr lang="es-ES_tradnl" dirty="0" err="1" smtClean="0"/>
              <a:t>applied</a:t>
            </a:r>
            <a:r>
              <a:rPr lang="es-ES_tradnl" dirty="0" smtClean="0"/>
              <a:t> </a:t>
            </a:r>
            <a:r>
              <a:rPr lang="es-ES_tradnl" dirty="0" err="1" smtClean="0"/>
              <a:t>to</a:t>
            </a:r>
            <a:r>
              <a:rPr lang="es-ES_tradnl" dirty="0" smtClean="0"/>
              <a:t> </a:t>
            </a:r>
            <a:r>
              <a:rPr lang="es-ES_tradnl" dirty="0" err="1" smtClean="0"/>
              <a:t>students</a:t>
            </a:r>
            <a:r>
              <a:rPr lang="es-ES_tradnl" dirty="0" smtClean="0"/>
              <a:t> in a </a:t>
            </a:r>
            <a:r>
              <a:rPr lang="es-ES_tradnl" dirty="0" err="1" smtClean="0"/>
              <a:t>given</a:t>
            </a:r>
            <a:r>
              <a:rPr lang="es-ES_tradnl" dirty="0" smtClean="0"/>
              <a:t> grade (4th &amp; 8th).</a:t>
            </a:r>
          </a:p>
          <a:p>
            <a:r>
              <a:rPr lang="es-ES_tradnl" dirty="0" err="1" smtClean="0"/>
              <a:t>The</a:t>
            </a:r>
            <a:r>
              <a:rPr lang="es-ES_tradnl" dirty="0" smtClean="0"/>
              <a:t> PISA test </a:t>
            </a:r>
            <a:r>
              <a:rPr lang="es-ES_tradnl" dirty="0" err="1" smtClean="0"/>
              <a:t>not</a:t>
            </a:r>
            <a:r>
              <a:rPr lang="es-ES_tradnl" dirty="0" smtClean="0"/>
              <a:t> </a:t>
            </a:r>
            <a:r>
              <a:rPr lang="es-ES_tradnl" dirty="0" err="1" smtClean="0"/>
              <a:t>only</a:t>
            </a:r>
            <a:r>
              <a:rPr lang="es-ES_tradnl" dirty="0" smtClean="0"/>
              <a:t> </a:t>
            </a:r>
            <a:r>
              <a:rPr lang="es-ES_tradnl" dirty="0" err="1" smtClean="0"/>
              <a:t>attempts</a:t>
            </a:r>
            <a:r>
              <a:rPr lang="es-ES_tradnl" dirty="0" smtClean="0"/>
              <a:t> </a:t>
            </a:r>
            <a:r>
              <a:rPr lang="es-ES_tradnl" dirty="0" err="1" smtClean="0"/>
              <a:t>to</a:t>
            </a:r>
            <a:r>
              <a:rPr lang="es-ES_tradnl" dirty="0" smtClean="0"/>
              <a:t> be a test of general </a:t>
            </a:r>
            <a:r>
              <a:rPr lang="es-ES_tradnl" dirty="0" err="1" smtClean="0"/>
              <a:t>knowledge</a:t>
            </a:r>
            <a:r>
              <a:rPr lang="es-ES_tradnl" dirty="0" smtClean="0"/>
              <a:t> </a:t>
            </a:r>
            <a:r>
              <a:rPr lang="es-ES_tradnl" dirty="0" err="1" smtClean="0"/>
              <a:t>within</a:t>
            </a:r>
            <a:r>
              <a:rPr lang="es-ES_tradnl" dirty="0" smtClean="0"/>
              <a:t> a </a:t>
            </a:r>
            <a:r>
              <a:rPr lang="es-ES_tradnl" dirty="0" err="1" smtClean="0"/>
              <a:t>subject</a:t>
            </a:r>
            <a:r>
              <a:rPr lang="es-ES_tradnl" dirty="0" smtClean="0"/>
              <a:t> </a:t>
            </a:r>
            <a:r>
              <a:rPr lang="es-ES_tradnl" dirty="0" err="1" smtClean="0"/>
              <a:t>area</a:t>
            </a:r>
            <a:r>
              <a:rPr lang="es-ES_tradnl" dirty="0" smtClean="0"/>
              <a:t>, </a:t>
            </a:r>
            <a:r>
              <a:rPr lang="es-ES_tradnl" dirty="0" err="1" smtClean="0"/>
              <a:t>but</a:t>
            </a:r>
            <a:r>
              <a:rPr lang="es-ES_tradnl" dirty="0" smtClean="0"/>
              <a:t> </a:t>
            </a:r>
            <a:r>
              <a:rPr lang="es-ES_tradnl" dirty="0" err="1" smtClean="0"/>
              <a:t>also</a:t>
            </a:r>
            <a:r>
              <a:rPr lang="es-ES_tradnl" dirty="0" smtClean="0"/>
              <a:t> </a:t>
            </a:r>
            <a:r>
              <a:rPr lang="es-ES_tradnl" dirty="0" err="1" smtClean="0"/>
              <a:t>purports</a:t>
            </a:r>
            <a:r>
              <a:rPr lang="es-ES_tradnl" dirty="0" smtClean="0"/>
              <a:t> </a:t>
            </a:r>
            <a:r>
              <a:rPr lang="es-ES_tradnl" dirty="0" err="1" smtClean="0"/>
              <a:t>to</a:t>
            </a:r>
            <a:r>
              <a:rPr lang="es-ES_tradnl" dirty="0" smtClean="0"/>
              <a:t> </a:t>
            </a:r>
            <a:r>
              <a:rPr lang="es-ES_tradnl" dirty="0" err="1" smtClean="0"/>
              <a:t>assess</a:t>
            </a:r>
            <a:r>
              <a:rPr lang="es-ES_tradnl" dirty="0" smtClean="0"/>
              <a:t> more </a:t>
            </a:r>
            <a:r>
              <a:rPr lang="es-ES_tradnl" dirty="0" err="1" smtClean="0"/>
              <a:t>intensively</a:t>
            </a:r>
            <a:r>
              <a:rPr lang="es-ES_tradnl" dirty="0" smtClean="0"/>
              <a:t> </a:t>
            </a:r>
            <a:r>
              <a:rPr lang="es-ES_tradnl" dirty="0" err="1" smtClean="0"/>
              <a:t>the</a:t>
            </a:r>
            <a:r>
              <a:rPr lang="es-ES_tradnl" dirty="0" smtClean="0"/>
              <a:t> </a:t>
            </a:r>
            <a:r>
              <a:rPr lang="es-ES_tradnl" dirty="0" err="1" smtClean="0"/>
              <a:t>application</a:t>
            </a:r>
            <a:r>
              <a:rPr lang="es-ES_tradnl" dirty="0" smtClean="0"/>
              <a:t> of </a:t>
            </a:r>
            <a:r>
              <a:rPr lang="es-ES_tradnl" dirty="0" err="1" smtClean="0"/>
              <a:t>skills</a:t>
            </a:r>
            <a:r>
              <a:rPr lang="es-ES_tradnl" dirty="0" smtClean="0"/>
              <a:t>, </a:t>
            </a:r>
            <a:r>
              <a:rPr lang="es-ES_tradnl" dirty="0" err="1" smtClean="0"/>
              <a:t>not</a:t>
            </a:r>
            <a:r>
              <a:rPr lang="es-ES_tradnl" dirty="0" smtClean="0"/>
              <a:t> </a:t>
            </a:r>
            <a:r>
              <a:rPr lang="es-ES_tradnl" dirty="0" err="1" smtClean="0"/>
              <a:t>only</a:t>
            </a:r>
            <a:r>
              <a:rPr lang="es-ES_tradnl" dirty="0" smtClean="0"/>
              <a:t> </a:t>
            </a:r>
            <a:r>
              <a:rPr lang="es-ES_tradnl" dirty="0" err="1" smtClean="0"/>
              <a:t>their</a:t>
            </a:r>
            <a:r>
              <a:rPr lang="es-ES_tradnl" dirty="0" smtClean="0"/>
              <a:t> </a:t>
            </a:r>
            <a:r>
              <a:rPr lang="es-ES_tradnl" dirty="0" err="1" smtClean="0"/>
              <a:t>acquisition</a:t>
            </a:r>
            <a:r>
              <a:rPr lang="es-ES_tradnl" dirty="0" smtClean="0"/>
              <a:t>. PISA </a:t>
            </a:r>
            <a:r>
              <a:rPr lang="es-ES_tradnl" dirty="0" err="1" smtClean="0"/>
              <a:t>is</a:t>
            </a:r>
            <a:r>
              <a:rPr lang="es-ES_tradnl" dirty="0" smtClean="0"/>
              <a:t> </a:t>
            </a:r>
            <a:r>
              <a:rPr lang="es-ES_tradnl" dirty="0" err="1" smtClean="0"/>
              <a:t>applied</a:t>
            </a:r>
            <a:r>
              <a:rPr lang="es-ES_tradnl" dirty="0" smtClean="0"/>
              <a:t> </a:t>
            </a:r>
            <a:r>
              <a:rPr lang="es-ES_tradnl" dirty="0" err="1" smtClean="0"/>
              <a:t>to</a:t>
            </a:r>
            <a:r>
              <a:rPr lang="es-ES_tradnl" dirty="0" smtClean="0"/>
              <a:t> 15 </a:t>
            </a:r>
            <a:r>
              <a:rPr lang="es-ES_tradnl" dirty="0" err="1" smtClean="0"/>
              <a:t>year-olds</a:t>
            </a:r>
            <a:r>
              <a:rPr lang="es-ES_tradnl" dirty="0" smtClean="0"/>
              <a:t> in </a:t>
            </a:r>
            <a:r>
              <a:rPr lang="es-ES_tradnl" dirty="0" err="1" smtClean="0"/>
              <a:t>whichever</a:t>
            </a:r>
            <a:r>
              <a:rPr lang="es-ES_tradnl" dirty="0" smtClean="0"/>
              <a:t> grade </a:t>
            </a:r>
            <a:r>
              <a:rPr lang="es-ES_tradnl" dirty="0" err="1" smtClean="0"/>
              <a:t>they</a:t>
            </a:r>
            <a:r>
              <a:rPr lang="es-ES_tradnl" dirty="0" smtClean="0"/>
              <a:t> are </a:t>
            </a:r>
            <a:r>
              <a:rPr lang="es-ES_tradnl" dirty="0" err="1" smtClean="0"/>
              <a:t>studying</a:t>
            </a:r>
            <a:r>
              <a:rPr lang="es-ES_tradnl" dirty="0" smtClean="0"/>
              <a:t>.</a:t>
            </a:r>
          </a:p>
          <a:p>
            <a:r>
              <a:rPr lang="es-ES_tradnl" dirty="0" err="1" smtClean="0"/>
              <a:t>Relative</a:t>
            </a:r>
            <a:r>
              <a:rPr lang="es-ES_tradnl" dirty="0" smtClean="0"/>
              <a:t> </a:t>
            </a:r>
            <a:r>
              <a:rPr lang="es-ES_tradnl" dirty="0" err="1"/>
              <a:t>a</a:t>
            </a:r>
            <a:r>
              <a:rPr lang="es-ES_tradnl" dirty="0" err="1" smtClean="0"/>
              <a:t>verage</a:t>
            </a:r>
            <a:r>
              <a:rPr lang="es-ES_tradnl" dirty="0" smtClean="0"/>
              <a:t> scores </a:t>
            </a:r>
            <a:r>
              <a:rPr lang="es-ES_tradnl" dirty="0" err="1" smtClean="0"/>
              <a:t>among</a:t>
            </a:r>
            <a:r>
              <a:rPr lang="es-ES_tradnl" dirty="0" smtClean="0"/>
              <a:t> </a:t>
            </a:r>
            <a:r>
              <a:rPr lang="es-ES_tradnl" dirty="0" err="1" smtClean="0"/>
              <a:t>countries</a:t>
            </a:r>
            <a:r>
              <a:rPr lang="es-ES_tradnl" dirty="0" smtClean="0"/>
              <a:t> </a:t>
            </a:r>
            <a:r>
              <a:rPr lang="es-ES_tradnl" dirty="0" err="1" smtClean="0"/>
              <a:t>on</a:t>
            </a:r>
            <a:r>
              <a:rPr lang="es-ES_tradnl" dirty="0" smtClean="0"/>
              <a:t> </a:t>
            </a:r>
            <a:r>
              <a:rPr lang="es-ES_tradnl" dirty="0" err="1" smtClean="0"/>
              <a:t>each</a:t>
            </a:r>
            <a:r>
              <a:rPr lang="es-ES_tradnl" dirty="0" smtClean="0"/>
              <a:t> test </a:t>
            </a:r>
            <a:r>
              <a:rPr lang="es-ES_tradnl" dirty="0" err="1" smtClean="0"/>
              <a:t>may</a:t>
            </a:r>
            <a:r>
              <a:rPr lang="es-ES_tradnl" dirty="0" smtClean="0"/>
              <a:t> </a:t>
            </a:r>
            <a:r>
              <a:rPr lang="es-ES_tradnl" dirty="0" err="1" smtClean="0"/>
              <a:t>vary</a:t>
            </a:r>
            <a:r>
              <a:rPr lang="es-ES_tradnl" dirty="0" smtClean="0"/>
              <a:t> </a:t>
            </a:r>
            <a:r>
              <a:rPr lang="es-ES_tradnl" dirty="0" err="1" smtClean="0"/>
              <a:t>from</a:t>
            </a:r>
            <a:r>
              <a:rPr lang="es-ES_tradnl" dirty="0" smtClean="0"/>
              <a:t> </a:t>
            </a:r>
            <a:r>
              <a:rPr lang="es-ES_tradnl" dirty="0" err="1" smtClean="0"/>
              <a:t>year</a:t>
            </a:r>
            <a:r>
              <a:rPr lang="es-ES_tradnl" dirty="0" smtClean="0"/>
              <a:t> </a:t>
            </a:r>
            <a:r>
              <a:rPr lang="es-ES_tradnl" dirty="0" err="1" smtClean="0"/>
              <a:t>to</a:t>
            </a:r>
            <a:r>
              <a:rPr lang="es-ES_tradnl" dirty="0" smtClean="0"/>
              <a:t> </a:t>
            </a:r>
            <a:r>
              <a:rPr lang="es-ES_tradnl" dirty="0" err="1" smtClean="0"/>
              <a:t>year</a:t>
            </a:r>
            <a:r>
              <a:rPr lang="es-ES_tradnl" dirty="0" smtClean="0"/>
              <a:t>. </a:t>
            </a:r>
            <a:r>
              <a:rPr lang="es-ES_tradnl" dirty="0" err="1" smtClean="0"/>
              <a:t>Relative</a:t>
            </a:r>
            <a:r>
              <a:rPr lang="es-ES_tradnl" dirty="0" smtClean="0"/>
              <a:t> country rankings </a:t>
            </a:r>
            <a:r>
              <a:rPr lang="es-ES_tradnl" dirty="0" err="1" smtClean="0"/>
              <a:t>may</a:t>
            </a:r>
            <a:r>
              <a:rPr lang="es-ES_tradnl" dirty="0" smtClean="0"/>
              <a:t> </a:t>
            </a:r>
            <a:r>
              <a:rPr lang="es-ES_tradnl" dirty="0" err="1" smtClean="0"/>
              <a:t>change</a:t>
            </a:r>
            <a:r>
              <a:rPr lang="es-ES_tradnl" dirty="0" smtClean="0"/>
              <a:t> </a:t>
            </a:r>
            <a:r>
              <a:rPr lang="es-ES_tradnl" dirty="0" err="1" smtClean="0"/>
              <a:t>over</a:t>
            </a:r>
            <a:r>
              <a:rPr lang="es-ES_tradnl" dirty="0" smtClean="0"/>
              <a:t> time in </a:t>
            </a:r>
            <a:r>
              <a:rPr lang="es-ES_tradnl" dirty="0" err="1" smtClean="0"/>
              <a:t>part</a:t>
            </a:r>
            <a:r>
              <a:rPr lang="es-ES_tradnl" dirty="0" smtClean="0"/>
              <a:t> </a:t>
            </a:r>
            <a:r>
              <a:rPr lang="es-ES_tradnl" dirty="0" err="1" smtClean="0"/>
              <a:t>because</a:t>
            </a:r>
            <a:r>
              <a:rPr lang="es-ES_tradnl" dirty="0" smtClean="0"/>
              <a:t> the </a:t>
            </a:r>
            <a:r>
              <a:rPr lang="es-ES_tradnl" dirty="0" err="1" smtClean="0"/>
              <a:t>family</a:t>
            </a:r>
            <a:r>
              <a:rPr lang="es-ES_tradnl" dirty="0" smtClean="0"/>
              <a:t> </a:t>
            </a:r>
            <a:r>
              <a:rPr lang="es-ES_tradnl" dirty="0" err="1" smtClean="0"/>
              <a:t>academic</a:t>
            </a:r>
            <a:r>
              <a:rPr lang="es-ES_tradnl" dirty="0" smtClean="0"/>
              <a:t> </a:t>
            </a:r>
            <a:r>
              <a:rPr lang="es-ES_tradnl" dirty="0" err="1" smtClean="0"/>
              <a:t>resource</a:t>
            </a:r>
            <a:r>
              <a:rPr lang="es-ES_tradnl" dirty="0" smtClean="0"/>
              <a:t> </a:t>
            </a:r>
            <a:r>
              <a:rPr lang="es-ES_tradnl" dirty="0" err="1" smtClean="0"/>
              <a:t>composition</a:t>
            </a:r>
            <a:r>
              <a:rPr lang="es-ES_tradnl" dirty="0" smtClean="0"/>
              <a:t> of the </a:t>
            </a:r>
            <a:r>
              <a:rPr lang="es-ES_tradnl" dirty="0" err="1" smtClean="0"/>
              <a:t>students</a:t>
            </a:r>
            <a:r>
              <a:rPr lang="es-ES_tradnl" dirty="0" smtClean="0"/>
              <a:t> </a:t>
            </a:r>
            <a:r>
              <a:rPr lang="es-ES_tradnl" dirty="0" err="1" smtClean="0"/>
              <a:t>sampled</a:t>
            </a:r>
            <a:r>
              <a:rPr lang="es-ES_tradnl" dirty="0" smtClean="0"/>
              <a:t> </a:t>
            </a:r>
            <a:r>
              <a:rPr lang="es-ES_tradnl" dirty="0" err="1" smtClean="0"/>
              <a:t>may</a:t>
            </a:r>
            <a:r>
              <a:rPr lang="es-ES_tradnl" dirty="0" smtClean="0"/>
              <a:t> </a:t>
            </a:r>
            <a:r>
              <a:rPr lang="es-ES_tradnl" dirty="0" err="1" smtClean="0"/>
              <a:t>change</a:t>
            </a:r>
            <a:r>
              <a:rPr lang="es-ES_tradnl" dirty="0" smtClean="0"/>
              <a:t> </a:t>
            </a:r>
            <a:r>
              <a:rPr lang="es-ES_tradnl" dirty="0" err="1" smtClean="0"/>
              <a:t>differently</a:t>
            </a:r>
            <a:r>
              <a:rPr lang="es-ES_tradnl" dirty="0" smtClean="0"/>
              <a:t> in </a:t>
            </a:r>
            <a:r>
              <a:rPr lang="es-ES_tradnl" dirty="0" err="1" smtClean="0"/>
              <a:t>different</a:t>
            </a:r>
            <a:r>
              <a:rPr lang="es-ES_tradnl" dirty="0" smtClean="0"/>
              <a:t> </a:t>
            </a:r>
            <a:r>
              <a:rPr lang="es-ES_tradnl" dirty="0" err="1" smtClean="0"/>
              <a:t>countries</a:t>
            </a:r>
            <a:r>
              <a:rPr lang="es-ES_tradnl" dirty="0" smtClean="0"/>
              <a:t>.</a:t>
            </a:r>
          </a:p>
          <a:p>
            <a:r>
              <a:rPr lang="es-ES_tradnl" dirty="0" err="1" smtClean="0"/>
              <a:t>When</a:t>
            </a:r>
            <a:r>
              <a:rPr lang="es-ES_tradnl" dirty="0" smtClean="0"/>
              <a:t> </a:t>
            </a:r>
            <a:r>
              <a:rPr lang="es-ES_tradnl" dirty="0" err="1" smtClean="0"/>
              <a:t>we</a:t>
            </a:r>
            <a:r>
              <a:rPr lang="es-ES_tradnl" dirty="0" smtClean="0"/>
              <a:t> compare </a:t>
            </a:r>
            <a:r>
              <a:rPr lang="es-ES_tradnl" dirty="0" err="1" smtClean="0"/>
              <a:t>students</a:t>
            </a:r>
            <a:r>
              <a:rPr lang="es-ES_tradnl" dirty="0" smtClean="0"/>
              <a:t> </a:t>
            </a:r>
            <a:r>
              <a:rPr lang="es-ES_tradnl" dirty="0" err="1" smtClean="0"/>
              <a:t>with</a:t>
            </a:r>
            <a:r>
              <a:rPr lang="es-ES_tradnl" dirty="0" smtClean="0"/>
              <a:t> similar </a:t>
            </a:r>
            <a:r>
              <a:rPr lang="es-ES_tradnl" dirty="0" err="1" smtClean="0"/>
              <a:t>family</a:t>
            </a:r>
            <a:r>
              <a:rPr lang="es-ES_tradnl" dirty="0" smtClean="0"/>
              <a:t> </a:t>
            </a:r>
            <a:r>
              <a:rPr lang="es-ES_tradnl" dirty="0" err="1" smtClean="0"/>
              <a:t>academic</a:t>
            </a:r>
            <a:r>
              <a:rPr lang="es-ES_tradnl" dirty="0" smtClean="0"/>
              <a:t> </a:t>
            </a:r>
            <a:r>
              <a:rPr lang="es-ES_tradnl" dirty="0" err="1" smtClean="0"/>
              <a:t>resources</a:t>
            </a:r>
            <a:r>
              <a:rPr lang="es-ES_tradnl" dirty="0" smtClean="0"/>
              <a:t>, </a:t>
            </a:r>
            <a:r>
              <a:rPr lang="es-ES_tradnl" dirty="0" err="1" smtClean="0"/>
              <a:t>how</a:t>
            </a:r>
            <a:r>
              <a:rPr lang="es-ES_tradnl" dirty="0" smtClean="0"/>
              <a:t> </a:t>
            </a:r>
            <a:r>
              <a:rPr lang="es-ES_tradnl" dirty="0" err="1" smtClean="0"/>
              <a:t>average</a:t>
            </a:r>
            <a:r>
              <a:rPr lang="es-ES_tradnl" dirty="0" smtClean="0"/>
              <a:t> scores </a:t>
            </a:r>
            <a:r>
              <a:rPr lang="es-ES_tradnl" dirty="0" err="1" smtClean="0"/>
              <a:t>on</a:t>
            </a:r>
            <a:r>
              <a:rPr lang="es-ES_tradnl" dirty="0" smtClean="0"/>
              <a:t> the PISA </a:t>
            </a:r>
            <a:r>
              <a:rPr lang="es-ES_tradnl" dirty="0" err="1" smtClean="0"/>
              <a:t>change</a:t>
            </a:r>
            <a:r>
              <a:rPr lang="es-ES_tradnl" dirty="0" smtClean="0"/>
              <a:t> </a:t>
            </a:r>
            <a:r>
              <a:rPr lang="es-ES_tradnl" dirty="0" err="1" smtClean="0"/>
              <a:t>over</a:t>
            </a:r>
            <a:r>
              <a:rPr lang="es-ES_tradnl" dirty="0" smtClean="0"/>
              <a:t> time, </a:t>
            </a:r>
            <a:r>
              <a:rPr lang="es-ES_tradnl" dirty="0" err="1" smtClean="0"/>
              <a:t>compared</a:t>
            </a:r>
            <a:r>
              <a:rPr lang="es-ES_tradnl" dirty="0" smtClean="0"/>
              <a:t> </a:t>
            </a:r>
            <a:r>
              <a:rPr lang="es-ES_tradnl" dirty="0" err="1" smtClean="0"/>
              <a:t>to</a:t>
            </a:r>
            <a:r>
              <a:rPr lang="es-ES_tradnl" dirty="0" smtClean="0"/>
              <a:t> </a:t>
            </a:r>
            <a:r>
              <a:rPr lang="es-ES_tradnl" dirty="0" err="1" smtClean="0"/>
              <a:t>how</a:t>
            </a:r>
            <a:r>
              <a:rPr lang="es-ES_tradnl" dirty="0" smtClean="0"/>
              <a:t> </a:t>
            </a:r>
            <a:r>
              <a:rPr lang="es-ES_tradnl" dirty="0" err="1" smtClean="0"/>
              <a:t>they</a:t>
            </a:r>
            <a:r>
              <a:rPr lang="es-ES_tradnl" dirty="0" smtClean="0"/>
              <a:t> </a:t>
            </a:r>
            <a:r>
              <a:rPr lang="es-ES_tradnl" dirty="0" err="1" smtClean="0"/>
              <a:t>change</a:t>
            </a:r>
            <a:r>
              <a:rPr lang="es-ES_tradnl" dirty="0" smtClean="0"/>
              <a:t> </a:t>
            </a:r>
            <a:r>
              <a:rPr lang="es-ES_tradnl" dirty="0" err="1" smtClean="0"/>
              <a:t>over</a:t>
            </a:r>
            <a:r>
              <a:rPr lang="es-ES_tradnl" dirty="0" smtClean="0"/>
              <a:t> time </a:t>
            </a:r>
            <a:r>
              <a:rPr lang="es-ES_tradnl" dirty="0" err="1" smtClean="0"/>
              <a:t>on</a:t>
            </a:r>
            <a:r>
              <a:rPr lang="es-ES_tradnl" dirty="0" smtClean="0"/>
              <a:t> the TIMSS, </a:t>
            </a:r>
            <a:r>
              <a:rPr lang="es-ES_tradnl" dirty="0" err="1" smtClean="0"/>
              <a:t>may</a:t>
            </a:r>
            <a:r>
              <a:rPr lang="es-ES_tradnl" dirty="0" smtClean="0"/>
              <a:t> be </a:t>
            </a:r>
            <a:r>
              <a:rPr lang="es-ES_tradnl" dirty="0" err="1" smtClean="0"/>
              <a:t>characterized</a:t>
            </a:r>
            <a:r>
              <a:rPr lang="es-ES_tradnl" dirty="0" smtClean="0"/>
              <a:t> </a:t>
            </a:r>
            <a:r>
              <a:rPr lang="es-ES_tradnl" dirty="0" err="1" smtClean="0"/>
              <a:t>by</a:t>
            </a:r>
            <a:r>
              <a:rPr lang="es-ES_tradnl" dirty="0" smtClean="0"/>
              <a:t> </a:t>
            </a:r>
            <a:r>
              <a:rPr lang="es-ES_tradnl" dirty="0" err="1" smtClean="0"/>
              <a:t>even</a:t>
            </a:r>
            <a:r>
              <a:rPr lang="es-ES_tradnl" dirty="0" smtClean="0"/>
              <a:t> </a:t>
            </a:r>
            <a:r>
              <a:rPr lang="es-ES_tradnl" dirty="0" err="1" smtClean="0"/>
              <a:t>greater</a:t>
            </a:r>
            <a:r>
              <a:rPr lang="es-ES_tradnl" dirty="0" smtClean="0"/>
              <a:t> </a:t>
            </a:r>
            <a:r>
              <a:rPr lang="es-ES_tradnl" dirty="0" err="1" smtClean="0"/>
              <a:t>differences</a:t>
            </a:r>
            <a:r>
              <a:rPr lang="es-ES_tradnl" dirty="0" smtClean="0"/>
              <a:t>.</a:t>
            </a:r>
            <a:endParaRPr lang="es-ES_tradnl" dirty="0"/>
          </a:p>
        </p:txBody>
      </p:sp>
    </p:spTree>
    <p:extLst>
      <p:ext uri="{BB962C8B-B14F-4D97-AF65-F5344CB8AC3E}">
        <p14:creationId xmlns:p14="http://schemas.microsoft.com/office/powerpoint/2010/main" val="2973924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s-ES_tradnl" dirty="0" err="1" smtClean="0"/>
              <a:t>Defining</a:t>
            </a:r>
            <a:r>
              <a:rPr lang="es-ES_tradnl" dirty="0" smtClean="0"/>
              <a:t> </a:t>
            </a:r>
            <a:r>
              <a:rPr lang="es-ES_tradnl" dirty="0" err="1" smtClean="0"/>
              <a:t>Family</a:t>
            </a:r>
            <a:r>
              <a:rPr lang="es-ES_tradnl" dirty="0" smtClean="0"/>
              <a:t> </a:t>
            </a:r>
            <a:r>
              <a:rPr lang="es-ES_tradnl" dirty="0" err="1" smtClean="0"/>
              <a:t>Academic</a:t>
            </a:r>
            <a:r>
              <a:rPr lang="es-ES_tradnl" dirty="0" smtClean="0"/>
              <a:t> </a:t>
            </a:r>
            <a:r>
              <a:rPr lang="es-ES_tradnl" dirty="0" err="1" smtClean="0"/>
              <a:t>Resources</a:t>
            </a:r>
            <a:endParaRPr lang="es-ES_tradnl" dirty="0"/>
          </a:p>
        </p:txBody>
      </p:sp>
      <p:sp>
        <p:nvSpPr>
          <p:cNvPr id="3" name="Content Placeholder 2"/>
          <p:cNvSpPr>
            <a:spLocks noGrp="1"/>
          </p:cNvSpPr>
          <p:nvPr>
            <p:ph idx="1"/>
          </p:nvPr>
        </p:nvSpPr>
        <p:spPr>
          <a:xfrm>
            <a:off x="457199" y="1524318"/>
            <a:ext cx="8193741" cy="5199211"/>
          </a:xfrm>
        </p:spPr>
        <p:txBody>
          <a:bodyPr>
            <a:normAutofit/>
          </a:bodyPr>
          <a:lstStyle/>
          <a:p>
            <a:r>
              <a:rPr lang="es-ES_tradnl" sz="2400" dirty="0" err="1" smtClean="0"/>
              <a:t>We</a:t>
            </a:r>
            <a:r>
              <a:rPr lang="es-ES_tradnl" sz="2400" dirty="0" smtClean="0"/>
              <a:t> define </a:t>
            </a:r>
            <a:r>
              <a:rPr lang="es-ES_tradnl" sz="2400" dirty="0" err="1" smtClean="0"/>
              <a:t>family</a:t>
            </a:r>
            <a:r>
              <a:rPr lang="es-ES_tradnl" sz="2400" dirty="0" smtClean="0"/>
              <a:t> </a:t>
            </a:r>
            <a:r>
              <a:rPr lang="es-ES_tradnl" sz="2400" dirty="0" err="1" smtClean="0"/>
              <a:t>academic</a:t>
            </a:r>
            <a:r>
              <a:rPr lang="es-ES_tradnl" sz="2400" dirty="0" smtClean="0"/>
              <a:t> </a:t>
            </a:r>
            <a:r>
              <a:rPr lang="es-ES_tradnl" sz="2400" dirty="0" err="1" smtClean="0"/>
              <a:t>resources</a:t>
            </a:r>
            <a:r>
              <a:rPr lang="es-ES_tradnl" sz="2400" dirty="0" smtClean="0"/>
              <a:t> (F.A.R.) </a:t>
            </a:r>
            <a:r>
              <a:rPr lang="es-ES_tradnl" sz="2400" dirty="0" err="1" smtClean="0"/>
              <a:t>by</a:t>
            </a:r>
            <a:r>
              <a:rPr lang="es-ES_tradnl" sz="2400" dirty="0" smtClean="0"/>
              <a:t> “cultural capital” - </a:t>
            </a:r>
            <a:r>
              <a:rPr lang="es-ES_tradnl" sz="2400" dirty="0" err="1" smtClean="0"/>
              <a:t>books</a:t>
            </a:r>
            <a:r>
              <a:rPr lang="es-ES_tradnl" sz="2400" dirty="0" smtClean="0"/>
              <a:t> in the home - </a:t>
            </a:r>
            <a:r>
              <a:rPr lang="es-ES_tradnl" sz="2400" dirty="0" err="1" smtClean="0"/>
              <a:t>rather</a:t>
            </a:r>
            <a:r>
              <a:rPr lang="es-ES_tradnl" sz="2400" dirty="0" smtClean="0"/>
              <a:t> </a:t>
            </a:r>
            <a:r>
              <a:rPr lang="es-ES_tradnl" sz="2400" dirty="0" err="1" smtClean="0"/>
              <a:t>than</a:t>
            </a:r>
            <a:r>
              <a:rPr lang="es-ES_tradnl" sz="2400" dirty="0" smtClean="0"/>
              <a:t> human capital </a:t>
            </a:r>
            <a:r>
              <a:rPr lang="es-ES_tradnl" sz="2400" dirty="0" err="1" smtClean="0"/>
              <a:t>or</a:t>
            </a:r>
            <a:r>
              <a:rPr lang="es-ES_tradnl" sz="2400" dirty="0"/>
              <a:t> </a:t>
            </a:r>
            <a:r>
              <a:rPr lang="es-ES_tradnl" sz="2400" dirty="0" err="1" smtClean="0"/>
              <a:t>consumer</a:t>
            </a:r>
            <a:r>
              <a:rPr lang="es-ES_tradnl" sz="2400" dirty="0" smtClean="0"/>
              <a:t> durables, </a:t>
            </a:r>
            <a:r>
              <a:rPr lang="es-ES_tradnl" sz="2400" dirty="0" err="1" smtClean="0"/>
              <a:t>for</a:t>
            </a:r>
            <a:r>
              <a:rPr lang="es-ES_tradnl" sz="2400" dirty="0" smtClean="0"/>
              <a:t> </a:t>
            </a:r>
            <a:r>
              <a:rPr lang="es-ES_tradnl" sz="2400" dirty="0" err="1" smtClean="0"/>
              <a:t>various</a:t>
            </a:r>
            <a:r>
              <a:rPr lang="es-ES_tradnl" sz="2400" dirty="0" smtClean="0"/>
              <a:t> </a:t>
            </a:r>
            <a:r>
              <a:rPr lang="es-ES_tradnl" sz="2400" dirty="0" err="1" smtClean="0"/>
              <a:t>reasons</a:t>
            </a:r>
            <a:r>
              <a:rPr lang="es-ES_tradnl" sz="2400" dirty="0" smtClean="0"/>
              <a:t>.</a:t>
            </a:r>
          </a:p>
          <a:p>
            <a:r>
              <a:rPr lang="es-ES_tradnl" sz="2400" dirty="0" err="1" smtClean="0"/>
              <a:t>We</a:t>
            </a:r>
            <a:r>
              <a:rPr lang="es-ES_tradnl" sz="2400" dirty="0" smtClean="0"/>
              <a:t> test </a:t>
            </a:r>
            <a:r>
              <a:rPr lang="es-ES_tradnl" sz="2400" dirty="0" err="1" smtClean="0"/>
              <a:t>how</a:t>
            </a:r>
            <a:r>
              <a:rPr lang="es-ES_tradnl" sz="2400" dirty="0" smtClean="0"/>
              <a:t> </a:t>
            </a:r>
            <a:r>
              <a:rPr lang="es-ES_tradnl" sz="2400" dirty="0" err="1" smtClean="0"/>
              <a:t>our</a:t>
            </a:r>
            <a:r>
              <a:rPr lang="es-ES_tradnl" sz="2400" dirty="0" smtClean="0"/>
              <a:t> </a:t>
            </a:r>
            <a:r>
              <a:rPr lang="es-ES_tradnl" sz="2400" dirty="0" err="1" smtClean="0"/>
              <a:t>achievement</a:t>
            </a:r>
            <a:r>
              <a:rPr lang="es-ES_tradnl" sz="2400" dirty="0" smtClean="0"/>
              <a:t> score </a:t>
            </a:r>
            <a:r>
              <a:rPr lang="es-ES_tradnl" sz="2400" dirty="0" err="1" smtClean="0"/>
              <a:t>estimates</a:t>
            </a:r>
            <a:r>
              <a:rPr lang="es-ES_tradnl" sz="2400" dirty="0" smtClean="0"/>
              <a:t> </a:t>
            </a:r>
            <a:r>
              <a:rPr lang="es-ES_tradnl" sz="2400" dirty="0" err="1" smtClean="0"/>
              <a:t>by</a:t>
            </a:r>
            <a:r>
              <a:rPr lang="es-ES_tradnl" sz="2400" dirty="0" smtClean="0"/>
              <a:t> F.A.R. </a:t>
            </a:r>
            <a:r>
              <a:rPr lang="es-ES_tradnl" sz="2400" dirty="0" err="1"/>
              <a:t>g</a:t>
            </a:r>
            <a:r>
              <a:rPr lang="es-ES_tradnl" sz="2400" dirty="0" err="1" smtClean="0"/>
              <a:t>roup</a:t>
            </a:r>
            <a:r>
              <a:rPr lang="es-ES_tradnl" sz="2400" dirty="0" smtClean="0"/>
              <a:t> </a:t>
            </a:r>
            <a:r>
              <a:rPr lang="es-ES_tradnl" sz="2400" dirty="0" err="1" smtClean="0"/>
              <a:t>differ</a:t>
            </a:r>
            <a:r>
              <a:rPr lang="es-ES_tradnl" sz="2400" dirty="0" smtClean="0"/>
              <a:t> </a:t>
            </a:r>
            <a:r>
              <a:rPr lang="es-ES_tradnl" sz="2400" dirty="0" err="1" smtClean="0"/>
              <a:t>using</a:t>
            </a:r>
            <a:r>
              <a:rPr lang="es-ES_tradnl" sz="2400" dirty="0" smtClean="0"/>
              <a:t> </a:t>
            </a:r>
            <a:r>
              <a:rPr lang="es-ES_tradnl" sz="2400" dirty="0" err="1" smtClean="0"/>
              <a:t>other</a:t>
            </a:r>
            <a:r>
              <a:rPr lang="es-ES_tradnl" sz="2400" dirty="0" smtClean="0"/>
              <a:t> </a:t>
            </a:r>
            <a:r>
              <a:rPr lang="es-ES_tradnl" sz="2400" dirty="0" err="1" smtClean="0"/>
              <a:t>measures</a:t>
            </a:r>
            <a:r>
              <a:rPr lang="es-ES_tradnl" sz="2400" dirty="0" smtClean="0"/>
              <a:t> of </a:t>
            </a:r>
            <a:r>
              <a:rPr lang="es-ES_tradnl" sz="2400" dirty="0" err="1" smtClean="0"/>
              <a:t>students</a:t>
            </a:r>
            <a:r>
              <a:rPr lang="es-ES_tradnl" sz="2400" dirty="0" smtClean="0"/>
              <a:t>’ home </a:t>
            </a:r>
            <a:r>
              <a:rPr lang="es-ES_tradnl" sz="2400" dirty="0" err="1" smtClean="0"/>
              <a:t>resources</a:t>
            </a:r>
            <a:r>
              <a:rPr lang="es-ES_tradnl" sz="2400" dirty="0" smtClean="0"/>
              <a:t> </a:t>
            </a:r>
            <a:r>
              <a:rPr lang="es-ES_tradnl" sz="2400" dirty="0" err="1" smtClean="0"/>
              <a:t>that</a:t>
            </a:r>
            <a:r>
              <a:rPr lang="es-ES_tradnl" sz="2400" dirty="0" smtClean="0"/>
              <a:t> </a:t>
            </a:r>
            <a:r>
              <a:rPr lang="es-ES_tradnl" sz="2400" dirty="0" err="1" smtClean="0"/>
              <a:t>could</a:t>
            </a:r>
            <a:r>
              <a:rPr lang="es-ES_tradnl" sz="2400" dirty="0" smtClean="0"/>
              <a:t> and do </a:t>
            </a:r>
            <a:r>
              <a:rPr lang="es-ES_tradnl" sz="2400" dirty="0" err="1" smtClean="0"/>
              <a:t>affect</a:t>
            </a:r>
            <a:r>
              <a:rPr lang="es-ES_tradnl" sz="2400" dirty="0" smtClean="0"/>
              <a:t> </a:t>
            </a:r>
            <a:r>
              <a:rPr lang="es-ES_tradnl" sz="2400" dirty="0" err="1" smtClean="0"/>
              <a:t>students</a:t>
            </a:r>
            <a:r>
              <a:rPr lang="es-ES_tradnl" sz="2400" dirty="0" smtClean="0"/>
              <a:t>’ </a:t>
            </a:r>
            <a:r>
              <a:rPr lang="es-ES_tradnl" sz="2400" dirty="0" err="1" smtClean="0"/>
              <a:t>academic</a:t>
            </a:r>
            <a:r>
              <a:rPr lang="es-ES_tradnl" sz="2400" dirty="0" smtClean="0"/>
              <a:t> performance (</a:t>
            </a:r>
            <a:r>
              <a:rPr lang="es-ES_tradnl" sz="2400" dirty="0" err="1" smtClean="0"/>
              <a:t>mother’s</a:t>
            </a:r>
            <a:r>
              <a:rPr lang="es-ES_tradnl" sz="2400" dirty="0" smtClean="0"/>
              <a:t> </a:t>
            </a:r>
            <a:r>
              <a:rPr lang="es-ES_tradnl" sz="2400" dirty="0" err="1" smtClean="0"/>
              <a:t>education</a:t>
            </a:r>
            <a:r>
              <a:rPr lang="es-ES_tradnl" sz="2400" dirty="0" smtClean="0"/>
              <a:t>, </a:t>
            </a:r>
            <a:r>
              <a:rPr lang="es-ES_tradnl" sz="2400" dirty="0" err="1" smtClean="0"/>
              <a:t>parents</a:t>
            </a:r>
            <a:r>
              <a:rPr lang="es-ES_tradnl" sz="2400" dirty="0" smtClean="0"/>
              <a:t>’ </a:t>
            </a:r>
            <a:r>
              <a:rPr lang="es-ES_tradnl" sz="2400" dirty="0" err="1" smtClean="0"/>
              <a:t>highest</a:t>
            </a:r>
            <a:r>
              <a:rPr lang="es-ES_tradnl" sz="2400" dirty="0" smtClean="0"/>
              <a:t> </a:t>
            </a:r>
            <a:r>
              <a:rPr lang="es-ES_tradnl" sz="2400" dirty="0" err="1" smtClean="0"/>
              <a:t>education</a:t>
            </a:r>
            <a:r>
              <a:rPr lang="es-ES_tradnl" sz="2400" dirty="0" smtClean="0"/>
              <a:t>, PISA social </a:t>
            </a:r>
            <a:r>
              <a:rPr lang="es-ES_tradnl" sz="2400" dirty="0" err="1" smtClean="0"/>
              <a:t>class</a:t>
            </a:r>
            <a:r>
              <a:rPr lang="es-ES_tradnl" sz="2400" dirty="0" smtClean="0"/>
              <a:t> </a:t>
            </a:r>
            <a:r>
              <a:rPr lang="es-ES_tradnl" sz="2400" dirty="0" err="1" smtClean="0"/>
              <a:t>index</a:t>
            </a:r>
            <a:r>
              <a:rPr lang="es-ES_tradnl" sz="2400" dirty="0" smtClean="0"/>
              <a:t>).</a:t>
            </a:r>
          </a:p>
          <a:p>
            <a:r>
              <a:rPr lang="es-ES_tradnl" sz="2400" dirty="0" err="1" smtClean="0"/>
              <a:t>When</a:t>
            </a:r>
            <a:r>
              <a:rPr lang="es-ES_tradnl" sz="2400" dirty="0" smtClean="0"/>
              <a:t> </a:t>
            </a:r>
            <a:r>
              <a:rPr lang="es-ES_tradnl" sz="2400" dirty="0" err="1" smtClean="0"/>
              <a:t>we</a:t>
            </a:r>
            <a:r>
              <a:rPr lang="es-ES_tradnl" sz="2400" dirty="0" smtClean="0"/>
              <a:t> compare </a:t>
            </a:r>
            <a:r>
              <a:rPr lang="es-ES_tradnl" sz="2400" dirty="0" err="1" smtClean="0"/>
              <a:t>our</a:t>
            </a:r>
            <a:r>
              <a:rPr lang="es-ES_tradnl" sz="2400" dirty="0" smtClean="0"/>
              <a:t> </a:t>
            </a:r>
            <a:r>
              <a:rPr lang="es-ES_tradnl" sz="2400" dirty="0" err="1" smtClean="0"/>
              <a:t>results</a:t>
            </a:r>
            <a:r>
              <a:rPr lang="es-ES_tradnl" sz="2400" dirty="0" smtClean="0"/>
              <a:t> </a:t>
            </a:r>
            <a:r>
              <a:rPr lang="es-ES_tradnl" sz="2400" dirty="0" err="1" smtClean="0"/>
              <a:t>using</a:t>
            </a:r>
            <a:r>
              <a:rPr lang="es-ES_tradnl" sz="2400" dirty="0" smtClean="0"/>
              <a:t> </a:t>
            </a:r>
            <a:r>
              <a:rPr lang="es-ES_tradnl" sz="2400" dirty="0" err="1" smtClean="0"/>
              <a:t>these</a:t>
            </a:r>
            <a:r>
              <a:rPr lang="es-ES_tradnl" sz="2400" dirty="0" smtClean="0"/>
              <a:t> </a:t>
            </a:r>
            <a:r>
              <a:rPr lang="es-ES_tradnl" sz="2400" dirty="0" err="1" smtClean="0"/>
              <a:t>different</a:t>
            </a:r>
            <a:r>
              <a:rPr lang="es-ES_tradnl" sz="2400" dirty="0" smtClean="0"/>
              <a:t> </a:t>
            </a:r>
            <a:r>
              <a:rPr lang="es-ES_tradnl" sz="2400" dirty="0" err="1" smtClean="0"/>
              <a:t>definitions</a:t>
            </a:r>
            <a:r>
              <a:rPr lang="es-ES_tradnl" sz="2400" dirty="0" smtClean="0"/>
              <a:t> of F.A.R., </a:t>
            </a:r>
            <a:r>
              <a:rPr lang="es-ES_tradnl" sz="2400" dirty="0"/>
              <a:t>t</a:t>
            </a:r>
            <a:r>
              <a:rPr lang="es-ES_tradnl" sz="2400" dirty="0" smtClean="0"/>
              <a:t>he </a:t>
            </a:r>
            <a:r>
              <a:rPr lang="es-ES_tradnl" sz="2400" dirty="0" err="1" smtClean="0"/>
              <a:t>differences</a:t>
            </a:r>
            <a:r>
              <a:rPr lang="es-ES_tradnl" sz="2400" dirty="0" smtClean="0"/>
              <a:t> in </a:t>
            </a:r>
            <a:r>
              <a:rPr lang="es-ES_tradnl" sz="2400" dirty="0" err="1" smtClean="0"/>
              <a:t>achievement</a:t>
            </a:r>
            <a:r>
              <a:rPr lang="es-ES_tradnl" sz="2400" dirty="0" smtClean="0"/>
              <a:t> score </a:t>
            </a:r>
            <a:r>
              <a:rPr lang="es-ES_tradnl" sz="2400" dirty="0" err="1" smtClean="0"/>
              <a:t>by</a:t>
            </a:r>
            <a:r>
              <a:rPr lang="es-ES_tradnl" sz="2400" dirty="0" smtClean="0"/>
              <a:t> F.A.R. </a:t>
            </a:r>
            <a:r>
              <a:rPr lang="es-ES_tradnl" sz="2400" dirty="0" err="1"/>
              <a:t>g</a:t>
            </a:r>
            <a:r>
              <a:rPr lang="es-ES_tradnl" sz="2400" dirty="0" err="1" smtClean="0"/>
              <a:t>roup</a:t>
            </a:r>
            <a:r>
              <a:rPr lang="es-ES_tradnl" sz="2400" dirty="0" smtClean="0"/>
              <a:t> are </a:t>
            </a:r>
            <a:r>
              <a:rPr lang="es-ES_tradnl" sz="2400" dirty="0" err="1" smtClean="0"/>
              <a:t>very</a:t>
            </a:r>
            <a:r>
              <a:rPr lang="es-ES_tradnl" sz="2400" dirty="0" smtClean="0"/>
              <a:t> </a:t>
            </a:r>
            <a:r>
              <a:rPr lang="es-ES_tradnl" sz="2400" dirty="0" err="1" smtClean="0"/>
              <a:t>small</a:t>
            </a:r>
            <a:r>
              <a:rPr lang="es-ES_tradnl" sz="2400" dirty="0" smtClean="0"/>
              <a:t>.</a:t>
            </a:r>
          </a:p>
        </p:txBody>
      </p:sp>
    </p:spTree>
    <p:extLst>
      <p:ext uri="{BB962C8B-B14F-4D97-AF65-F5344CB8AC3E}">
        <p14:creationId xmlns:p14="http://schemas.microsoft.com/office/powerpoint/2010/main" val="2504439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7620000" cy="1371600"/>
          </a:xfrm>
        </p:spPr>
        <p:txBody>
          <a:bodyPr/>
          <a:lstStyle/>
          <a:p>
            <a:r>
              <a:rPr lang="es-ES_tradnl" dirty="0" smtClean="0"/>
              <a:t>A note </a:t>
            </a:r>
            <a:r>
              <a:rPr lang="es-ES_tradnl" dirty="0" err="1" smtClean="0"/>
              <a:t>on</a:t>
            </a:r>
            <a:r>
              <a:rPr lang="es-ES_tradnl" dirty="0" smtClean="0"/>
              <a:t> </a:t>
            </a:r>
            <a:r>
              <a:rPr lang="es-ES_tradnl" dirty="0" err="1" smtClean="0"/>
              <a:t>our</a:t>
            </a:r>
            <a:r>
              <a:rPr lang="es-ES_tradnl" dirty="0" smtClean="0"/>
              <a:t> country </a:t>
            </a:r>
            <a:r>
              <a:rPr lang="es-ES_tradnl" dirty="0" err="1" smtClean="0"/>
              <a:t>comparisons</a:t>
            </a:r>
            <a:endParaRPr lang="es-ES_tradnl" dirty="0"/>
          </a:p>
        </p:txBody>
      </p:sp>
      <p:sp>
        <p:nvSpPr>
          <p:cNvPr id="3" name="Content Placeholder 2"/>
          <p:cNvSpPr>
            <a:spLocks noGrp="1"/>
          </p:cNvSpPr>
          <p:nvPr>
            <p:ph idx="1"/>
          </p:nvPr>
        </p:nvSpPr>
        <p:spPr/>
        <p:txBody>
          <a:bodyPr/>
          <a:lstStyle/>
          <a:p>
            <a:r>
              <a:rPr lang="es-ES_tradnl" dirty="0" err="1"/>
              <a:t>Because</a:t>
            </a:r>
            <a:r>
              <a:rPr lang="es-ES_tradnl" dirty="0"/>
              <a:t> of the intense </a:t>
            </a:r>
            <a:r>
              <a:rPr lang="es-ES_tradnl" dirty="0" err="1"/>
              <a:t>analysis</a:t>
            </a:r>
            <a:r>
              <a:rPr lang="es-ES_tradnl" dirty="0"/>
              <a:t> </a:t>
            </a:r>
            <a:r>
              <a:rPr lang="es-ES_tradnl" dirty="0" err="1"/>
              <a:t>required</a:t>
            </a:r>
            <a:r>
              <a:rPr lang="es-ES_tradnl" dirty="0"/>
              <a:t>, </a:t>
            </a:r>
            <a:r>
              <a:rPr lang="es-ES_tradnl" dirty="0" err="1"/>
              <a:t>we</a:t>
            </a:r>
            <a:r>
              <a:rPr lang="es-ES_tradnl" dirty="0"/>
              <a:t> </a:t>
            </a:r>
            <a:r>
              <a:rPr lang="es-ES_tradnl" dirty="0" err="1"/>
              <a:t>selected</a:t>
            </a:r>
            <a:r>
              <a:rPr lang="es-ES_tradnl" dirty="0"/>
              <a:t> 7 </a:t>
            </a:r>
            <a:r>
              <a:rPr lang="es-ES_tradnl" dirty="0" err="1"/>
              <a:t>countries</a:t>
            </a:r>
            <a:r>
              <a:rPr lang="es-ES_tradnl" dirty="0"/>
              <a:t>’ </a:t>
            </a:r>
            <a:r>
              <a:rPr lang="es-ES_tradnl" dirty="0" smtClean="0"/>
              <a:t>test scores </a:t>
            </a:r>
            <a:r>
              <a:rPr lang="es-ES_tradnl" dirty="0" err="1"/>
              <a:t>to</a:t>
            </a:r>
            <a:r>
              <a:rPr lang="es-ES_tradnl" dirty="0"/>
              <a:t> examine: the </a:t>
            </a:r>
            <a:r>
              <a:rPr lang="es-ES_tradnl" dirty="0" err="1"/>
              <a:t>United</a:t>
            </a:r>
            <a:r>
              <a:rPr lang="es-ES_tradnl" dirty="0"/>
              <a:t> </a:t>
            </a:r>
            <a:r>
              <a:rPr lang="es-ES_tradnl" dirty="0" err="1"/>
              <a:t>States</a:t>
            </a:r>
            <a:r>
              <a:rPr lang="es-ES_tradnl" dirty="0"/>
              <a:t>, </a:t>
            </a:r>
            <a:r>
              <a:rPr lang="es-ES_tradnl" dirty="0" err="1"/>
              <a:t>three</a:t>
            </a:r>
            <a:r>
              <a:rPr lang="es-ES_tradnl" dirty="0"/>
              <a:t> similar post-industrial </a:t>
            </a:r>
            <a:r>
              <a:rPr lang="es-ES_tradnl" dirty="0" err="1" smtClean="0"/>
              <a:t>countries</a:t>
            </a:r>
            <a:r>
              <a:rPr lang="es-ES_tradnl" dirty="0" smtClean="0"/>
              <a:t> -- France</a:t>
            </a:r>
            <a:r>
              <a:rPr lang="es-ES_tradnl" dirty="0"/>
              <a:t>, </a:t>
            </a:r>
            <a:r>
              <a:rPr lang="es-ES_tradnl" dirty="0" err="1"/>
              <a:t>Germany</a:t>
            </a:r>
            <a:r>
              <a:rPr lang="es-ES_tradnl" dirty="0"/>
              <a:t>, and the U.K</a:t>
            </a:r>
            <a:r>
              <a:rPr lang="es-ES_tradnl" dirty="0" smtClean="0"/>
              <a:t>. -- and </a:t>
            </a:r>
            <a:r>
              <a:rPr lang="es-ES_tradnl" dirty="0" err="1"/>
              <a:t>three</a:t>
            </a:r>
            <a:r>
              <a:rPr lang="es-ES_tradnl" dirty="0"/>
              <a:t> </a:t>
            </a:r>
            <a:r>
              <a:rPr lang="es-ES_tradnl" dirty="0" err="1"/>
              <a:t>countries</a:t>
            </a:r>
            <a:r>
              <a:rPr lang="es-ES_tradnl" dirty="0"/>
              <a:t> </a:t>
            </a:r>
            <a:r>
              <a:rPr lang="es-ES_tradnl" dirty="0" err="1"/>
              <a:t>that</a:t>
            </a:r>
            <a:r>
              <a:rPr lang="es-ES_tradnl" dirty="0"/>
              <a:t> are </a:t>
            </a:r>
            <a:r>
              <a:rPr lang="es-ES_tradnl" dirty="0" err="1"/>
              <a:t>usually</a:t>
            </a:r>
            <a:r>
              <a:rPr lang="es-ES_tradnl" dirty="0"/>
              <a:t> </a:t>
            </a:r>
            <a:r>
              <a:rPr lang="es-ES_tradnl" dirty="0" err="1"/>
              <a:t>characterized</a:t>
            </a:r>
            <a:r>
              <a:rPr lang="es-ES_tradnl" dirty="0"/>
              <a:t> as </a:t>
            </a:r>
            <a:r>
              <a:rPr lang="es-ES_tradnl" dirty="0" smtClean="0"/>
              <a:t>top-</a:t>
            </a:r>
            <a:r>
              <a:rPr lang="es-ES_tradnl" dirty="0" err="1" smtClean="0"/>
              <a:t>scoring</a:t>
            </a:r>
            <a:r>
              <a:rPr lang="es-ES_tradnl" dirty="0" smtClean="0"/>
              <a:t> -- </a:t>
            </a:r>
            <a:r>
              <a:rPr lang="es-ES_tradnl" dirty="0" err="1" smtClean="0"/>
              <a:t>Canada</a:t>
            </a:r>
            <a:r>
              <a:rPr lang="es-ES_tradnl" dirty="0"/>
              <a:t>, </a:t>
            </a:r>
            <a:r>
              <a:rPr lang="es-ES_tradnl" dirty="0" err="1"/>
              <a:t>Finland</a:t>
            </a:r>
            <a:r>
              <a:rPr lang="es-ES_tradnl" dirty="0"/>
              <a:t>, and </a:t>
            </a:r>
            <a:r>
              <a:rPr lang="es-ES_tradnl" dirty="0" err="1" smtClean="0"/>
              <a:t>Korea</a:t>
            </a:r>
            <a:r>
              <a:rPr lang="es-ES_tradnl" dirty="0" smtClean="0"/>
              <a:t>. </a:t>
            </a:r>
          </a:p>
          <a:p>
            <a:r>
              <a:rPr lang="es-ES_tradnl" dirty="0" err="1" smtClean="0"/>
              <a:t>We</a:t>
            </a:r>
            <a:r>
              <a:rPr lang="es-ES_tradnl" dirty="0" smtClean="0"/>
              <a:t> </a:t>
            </a:r>
            <a:r>
              <a:rPr lang="es-ES_tradnl" dirty="0" err="1"/>
              <a:t>believe</a:t>
            </a:r>
            <a:r>
              <a:rPr lang="es-ES_tradnl" dirty="0"/>
              <a:t> </a:t>
            </a:r>
            <a:r>
              <a:rPr lang="es-ES_tradnl" dirty="0" err="1"/>
              <a:t>these</a:t>
            </a:r>
            <a:r>
              <a:rPr lang="es-ES_tradnl" dirty="0"/>
              <a:t> </a:t>
            </a:r>
            <a:r>
              <a:rPr lang="es-ES_tradnl" dirty="0" err="1"/>
              <a:t>countries</a:t>
            </a:r>
            <a:r>
              <a:rPr lang="es-ES_tradnl" dirty="0"/>
              <a:t> </a:t>
            </a:r>
            <a:r>
              <a:rPr lang="es-ES_tradnl" dirty="0" err="1"/>
              <a:t>to</a:t>
            </a:r>
            <a:r>
              <a:rPr lang="es-ES_tradnl" dirty="0"/>
              <a:t> be </a:t>
            </a:r>
            <a:r>
              <a:rPr lang="es-ES_tradnl" dirty="0" err="1"/>
              <a:t>reasonably</a:t>
            </a:r>
            <a:r>
              <a:rPr lang="es-ES_tradnl" dirty="0"/>
              <a:t> </a:t>
            </a:r>
            <a:r>
              <a:rPr lang="es-ES_tradnl" dirty="0" err="1"/>
              <a:t>typical</a:t>
            </a:r>
            <a:r>
              <a:rPr lang="es-ES_tradnl" dirty="0"/>
              <a:t> of </a:t>
            </a:r>
            <a:r>
              <a:rPr lang="es-ES_tradnl" dirty="0" err="1"/>
              <a:t>countries</a:t>
            </a:r>
            <a:r>
              <a:rPr lang="es-ES_tradnl" dirty="0"/>
              <a:t> </a:t>
            </a:r>
            <a:r>
              <a:rPr lang="es-ES_tradnl" dirty="0" err="1"/>
              <a:t>like</a:t>
            </a:r>
            <a:r>
              <a:rPr lang="es-ES_tradnl" dirty="0"/>
              <a:t> </a:t>
            </a:r>
            <a:r>
              <a:rPr lang="es-ES_tradnl" dirty="0" err="1" smtClean="0"/>
              <a:t>them</a:t>
            </a:r>
            <a:r>
              <a:rPr lang="es-ES_tradnl" dirty="0"/>
              <a:t>.</a:t>
            </a:r>
            <a:r>
              <a:rPr lang="es-ES_tradnl" dirty="0" smtClean="0"/>
              <a:t> </a:t>
            </a:r>
            <a:r>
              <a:rPr lang="es-ES_tradnl" dirty="0" err="1" smtClean="0"/>
              <a:t>The</a:t>
            </a:r>
            <a:r>
              <a:rPr lang="es-ES_tradnl" dirty="0" smtClean="0"/>
              <a:t> </a:t>
            </a:r>
            <a:r>
              <a:rPr lang="es-ES_tradnl" dirty="0" err="1" smtClean="0"/>
              <a:t>discussion</a:t>
            </a:r>
            <a:r>
              <a:rPr lang="es-ES_tradnl" dirty="0" smtClean="0"/>
              <a:t> </a:t>
            </a:r>
            <a:r>
              <a:rPr lang="es-ES_tradnl" dirty="0" err="1"/>
              <a:t>that</a:t>
            </a:r>
            <a:r>
              <a:rPr lang="es-ES_tradnl" dirty="0"/>
              <a:t> </a:t>
            </a:r>
            <a:r>
              <a:rPr lang="es-ES_tradnl" dirty="0" err="1"/>
              <a:t>follows</a:t>
            </a:r>
            <a:r>
              <a:rPr lang="es-ES_tradnl" dirty="0"/>
              <a:t> </a:t>
            </a:r>
            <a:r>
              <a:rPr lang="es-ES_tradnl" dirty="0" err="1"/>
              <a:t>is</a:t>
            </a:r>
            <a:r>
              <a:rPr lang="es-ES_tradnl" dirty="0"/>
              <a:t> </a:t>
            </a:r>
            <a:r>
              <a:rPr lang="es-ES_tradnl" dirty="0" err="1"/>
              <a:t>based</a:t>
            </a:r>
            <a:r>
              <a:rPr lang="es-ES_tradnl" dirty="0"/>
              <a:t> </a:t>
            </a:r>
            <a:r>
              <a:rPr lang="es-ES_tradnl" dirty="0" err="1"/>
              <a:t>on</a:t>
            </a:r>
            <a:r>
              <a:rPr lang="es-ES_tradnl" dirty="0"/>
              <a:t> </a:t>
            </a:r>
            <a:r>
              <a:rPr lang="es-ES_tradnl" dirty="0" err="1"/>
              <a:t>comparisons</a:t>
            </a:r>
            <a:r>
              <a:rPr lang="es-ES_tradnl" dirty="0"/>
              <a:t> </a:t>
            </a:r>
            <a:r>
              <a:rPr lang="es-ES_tradnl" dirty="0" err="1"/>
              <a:t>between</a:t>
            </a:r>
            <a:r>
              <a:rPr lang="es-ES_tradnl" dirty="0"/>
              <a:t> </a:t>
            </a:r>
            <a:r>
              <a:rPr lang="es-ES_tradnl" dirty="0" err="1"/>
              <a:t>the</a:t>
            </a:r>
            <a:r>
              <a:rPr lang="es-ES_tradnl" dirty="0"/>
              <a:t> U.S. and </a:t>
            </a:r>
            <a:r>
              <a:rPr lang="es-ES_tradnl" dirty="0" err="1"/>
              <a:t>these</a:t>
            </a:r>
            <a:r>
              <a:rPr lang="es-ES_tradnl" dirty="0"/>
              <a:t> 6 </a:t>
            </a:r>
            <a:r>
              <a:rPr lang="es-ES_tradnl" dirty="0" err="1"/>
              <a:t>countries</a:t>
            </a:r>
            <a:r>
              <a:rPr lang="es-ES_tradnl" dirty="0"/>
              <a:t> </a:t>
            </a:r>
            <a:r>
              <a:rPr lang="es-ES_tradnl" dirty="0" err="1"/>
              <a:t>alone</a:t>
            </a:r>
            <a:r>
              <a:rPr lang="es-ES_tradnl" dirty="0"/>
              <a:t>.</a:t>
            </a:r>
          </a:p>
        </p:txBody>
      </p:sp>
    </p:spTree>
    <p:extLst>
      <p:ext uri="{BB962C8B-B14F-4D97-AF65-F5344CB8AC3E}">
        <p14:creationId xmlns:p14="http://schemas.microsoft.com/office/powerpoint/2010/main" val="3958948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15024" cy="1371600"/>
          </a:xfrm>
        </p:spPr>
        <p:txBody>
          <a:bodyPr>
            <a:normAutofit fontScale="90000"/>
          </a:bodyPr>
          <a:lstStyle/>
          <a:p>
            <a:r>
              <a:rPr lang="es-ES_tradnl" sz="2400" dirty="0" smtClean="0"/>
              <a:t>Point 1: </a:t>
            </a:r>
            <a:r>
              <a:rPr lang="es-ES_tradnl" sz="2400" dirty="0" err="1" smtClean="0"/>
              <a:t>When</a:t>
            </a:r>
            <a:r>
              <a:rPr lang="es-ES_tradnl" sz="2400" dirty="0" smtClean="0"/>
              <a:t> </a:t>
            </a:r>
            <a:r>
              <a:rPr lang="es-ES_tradnl" sz="2400" dirty="0" err="1" smtClean="0"/>
              <a:t>we</a:t>
            </a:r>
            <a:r>
              <a:rPr lang="es-ES_tradnl" sz="2400" dirty="0" smtClean="0"/>
              <a:t> </a:t>
            </a:r>
            <a:r>
              <a:rPr lang="es-ES_tradnl" sz="2400" dirty="0" err="1" smtClean="0"/>
              <a:t>adjust</a:t>
            </a:r>
            <a:r>
              <a:rPr lang="es-ES_tradnl" sz="2400" dirty="0" smtClean="0"/>
              <a:t> </a:t>
            </a:r>
            <a:r>
              <a:rPr lang="es-ES_tradnl" sz="2400" dirty="0" err="1" smtClean="0"/>
              <a:t>Average</a:t>
            </a:r>
            <a:r>
              <a:rPr lang="es-ES_tradnl" sz="2400" dirty="0" smtClean="0"/>
              <a:t> PISA </a:t>
            </a:r>
            <a:r>
              <a:rPr lang="es-ES_tradnl" sz="2400" dirty="0" err="1" smtClean="0"/>
              <a:t>Results</a:t>
            </a:r>
            <a:r>
              <a:rPr lang="es-ES_tradnl" sz="2400" dirty="0" smtClean="0"/>
              <a:t> </a:t>
            </a:r>
            <a:r>
              <a:rPr lang="es-ES_tradnl" sz="2400" dirty="0" err="1" smtClean="0"/>
              <a:t>for</a:t>
            </a:r>
            <a:r>
              <a:rPr lang="es-ES_tradnl" sz="2400" dirty="0" smtClean="0"/>
              <a:t> </a:t>
            </a:r>
            <a:r>
              <a:rPr lang="es-ES_tradnl" sz="2400" dirty="0" err="1" smtClean="0"/>
              <a:t>the</a:t>
            </a:r>
            <a:r>
              <a:rPr lang="es-ES_tradnl" sz="2400" dirty="0" smtClean="0"/>
              <a:t> </a:t>
            </a:r>
            <a:r>
              <a:rPr lang="es-ES_tradnl" sz="2400" dirty="0" err="1" smtClean="0"/>
              <a:t>much</a:t>
            </a:r>
            <a:r>
              <a:rPr lang="es-ES_tradnl" sz="2400" dirty="0" smtClean="0"/>
              <a:t> </a:t>
            </a:r>
            <a:r>
              <a:rPr lang="es-ES_tradnl" sz="2400" dirty="0" err="1" smtClean="0"/>
              <a:t>lower</a:t>
            </a:r>
            <a:r>
              <a:rPr lang="es-ES_tradnl" sz="2400" dirty="0" smtClean="0"/>
              <a:t> F.A.R. of </a:t>
            </a:r>
            <a:r>
              <a:rPr lang="es-ES_tradnl" sz="2400" dirty="0" err="1" smtClean="0"/>
              <a:t>students</a:t>
            </a:r>
            <a:r>
              <a:rPr lang="es-ES_tradnl" sz="2400" dirty="0" smtClean="0"/>
              <a:t> in U.S. </a:t>
            </a:r>
            <a:r>
              <a:rPr lang="es-ES_tradnl" sz="2400" dirty="0" err="1" smtClean="0"/>
              <a:t>Schools</a:t>
            </a:r>
            <a:r>
              <a:rPr lang="es-ES_tradnl" sz="2400" dirty="0" smtClean="0"/>
              <a:t> </a:t>
            </a:r>
            <a:r>
              <a:rPr lang="es-ES_tradnl" sz="2400" dirty="0" err="1" smtClean="0"/>
              <a:t>than</a:t>
            </a:r>
            <a:r>
              <a:rPr lang="es-ES_tradnl" sz="2400" dirty="0" smtClean="0"/>
              <a:t> in </a:t>
            </a:r>
            <a:r>
              <a:rPr lang="es-ES_tradnl" sz="2400" dirty="0" err="1" smtClean="0"/>
              <a:t>comparison</a:t>
            </a:r>
            <a:r>
              <a:rPr lang="es-ES_tradnl" sz="2400" dirty="0" smtClean="0"/>
              <a:t> </a:t>
            </a:r>
            <a:r>
              <a:rPr lang="es-ES_tradnl" sz="2400" dirty="0" err="1" smtClean="0"/>
              <a:t>countries</a:t>
            </a:r>
            <a:r>
              <a:rPr lang="es-ES_tradnl" sz="2400" dirty="0" smtClean="0"/>
              <a:t>, U.S. </a:t>
            </a:r>
            <a:r>
              <a:rPr lang="es-ES_tradnl" sz="2400" dirty="0" err="1" smtClean="0"/>
              <a:t>students</a:t>
            </a:r>
            <a:r>
              <a:rPr lang="es-ES_tradnl" sz="2400" dirty="0" smtClean="0"/>
              <a:t> do </a:t>
            </a:r>
            <a:r>
              <a:rPr lang="es-ES_tradnl" sz="2400" dirty="0" err="1" smtClean="0"/>
              <a:t>better</a:t>
            </a:r>
            <a:r>
              <a:rPr lang="es-ES_tradnl" sz="2400" dirty="0" smtClean="0"/>
              <a:t> </a:t>
            </a:r>
            <a:r>
              <a:rPr lang="es-ES_tradnl" sz="2400" dirty="0" err="1" smtClean="0"/>
              <a:t>than</a:t>
            </a:r>
            <a:r>
              <a:rPr lang="es-ES_tradnl" sz="2400" dirty="0" smtClean="0"/>
              <a:t> </a:t>
            </a:r>
            <a:r>
              <a:rPr lang="es-ES_tradnl" sz="2400" dirty="0" err="1" smtClean="0"/>
              <a:t>claimed</a:t>
            </a:r>
            <a:r>
              <a:rPr lang="es-ES_tradnl" sz="2400" dirty="0" smtClean="0"/>
              <a:t> </a:t>
            </a:r>
            <a:endParaRPr lang="es-ES_tradnl" sz="2400" dirty="0"/>
          </a:p>
        </p:txBody>
      </p:sp>
      <p:pic>
        <p:nvPicPr>
          <p:cNvPr id="6" name="Content Placeholder 5"/>
          <p:cNvPicPr>
            <a:picLocks noGrp="1" noChangeAspect="1"/>
          </p:cNvPicPr>
          <p:nvPr>
            <p:ph idx="1"/>
          </p:nvPr>
        </p:nvPicPr>
        <p:blipFill>
          <a:blip r:embed="rId3"/>
          <a:srcRect t="3653" b="3653"/>
          <a:stretch>
            <a:fillRect/>
          </a:stretch>
        </p:blipFill>
        <p:spPr>
          <a:xfrm>
            <a:off x="173038" y="1524000"/>
            <a:ext cx="8615362" cy="5172075"/>
          </a:xfrm>
        </p:spPr>
      </p:pic>
    </p:spTree>
    <p:extLst>
      <p:ext uri="{BB962C8B-B14F-4D97-AF65-F5344CB8AC3E}">
        <p14:creationId xmlns:p14="http://schemas.microsoft.com/office/powerpoint/2010/main" val="878276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749" y="152718"/>
            <a:ext cx="8820897" cy="1203730"/>
          </a:xfrm>
        </p:spPr>
        <p:txBody>
          <a:bodyPr>
            <a:normAutofit fontScale="90000"/>
          </a:bodyPr>
          <a:lstStyle/>
          <a:p>
            <a:r>
              <a:rPr lang="es-ES_tradnl" sz="2200" dirty="0" smtClean="0"/>
              <a:t>In </a:t>
            </a:r>
            <a:r>
              <a:rPr lang="es-ES_tradnl" sz="2200" dirty="0" err="1" smtClean="0"/>
              <a:t>math</a:t>
            </a:r>
            <a:r>
              <a:rPr lang="es-ES_tradnl" sz="2200" dirty="0" smtClean="0"/>
              <a:t>, </a:t>
            </a:r>
            <a:r>
              <a:rPr lang="es-ES_tradnl" sz="2200" dirty="0" err="1"/>
              <a:t>the</a:t>
            </a:r>
            <a:r>
              <a:rPr lang="es-ES_tradnl" sz="2200" dirty="0"/>
              <a:t> </a:t>
            </a:r>
            <a:r>
              <a:rPr lang="es-ES_tradnl" sz="2200" dirty="0" err="1"/>
              <a:t>difference</a:t>
            </a:r>
            <a:r>
              <a:rPr lang="es-ES_tradnl" sz="2200" dirty="0"/>
              <a:t> </a:t>
            </a:r>
            <a:r>
              <a:rPr lang="es-ES_tradnl" sz="2200" dirty="0" err="1"/>
              <a:t>between</a:t>
            </a:r>
            <a:r>
              <a:rPr lang="es-ES_tradnl" sz="2200" dirty="0"/>
              <a:t> </a:t>
            </a:r>
            <a:r>
              <a:rPr lang="es-ES_tradnl" sz="2200" dirty="0" err="1"/>
              <a:t>the</a:t>
            </a:r>
            <a:r>
              <a:rPr lang="es-ES_tradnl" sz="2200" dirty="0"/>
              <a:t> U.S. and </a:t>
            </a:r>
            <a:r>
              <a:rPr lang="es-ES_tradnl" sz="2200" dirty="0" err="1"/>
              <a:t>the</a:t>
            </a:r>
            <a:r>
              <a:rPr lang="es-ES_tradnl" sz="2200" dirty="0"/>
              <a:t> top </a:t>
            </a:r>
            <a:r>
              <a:rPr lang="es-ES_tradnl" sz="2200" dirty="0" err="1"/>
              <a:t>scoring</a:t>
            </a:r>
            <a:r>
              <a:rPr lang="es-ES_tradnl" sz="2200" dirty="0"/>
              <a:t> </a:t>
            </a:r>
            <a:r>
              <a:rPr lang="es-ES_tradnl" sz="2200" dirty="0" err="1"/>
              <a:t>countries</a:t>
            </a:r>
            <a:r>
              <a:rPr lang="es-ES_tradnl" sz="2200" dirty="0"/>
              <a:t> </a:t>
            </a:r>
            <a:r>
              <a:rPr lang="es-ES_tradnl" sz="2200" dirty="0" err="1" smtClean="0"/>
              <a:t>is</a:t>
            </a:r>
            <a:r>
              <a:rPr lang="es-ES_tradnl" sz="2200" dirty="0" smtClean="0"/>
              <a:t> </a:t>
            </a:r>
            <a:r>
              <a:rPr lang="es-ES_tradnl" sz="2200" dirty="0" err="1" smtClean="0"/>
              <a:t>reduced</a:t>
            </a:r>
            <a:r>
              <a:rPr lang="es-ES_tradnl" sz="2200" dirty="0" smtClean="0"/>
              <a:t> </a:t>
            </a:r>
            <a:r>
              <a:rPr lang="es-ES_tradnl" sz="2200" dirty="0" err="1" smtClean="0"/>
              <a:t>by</a:t>
            </a:r>
            <a:r>
              <a:rPr lang="es-ES_tradnl" sz="2200" dirty="0" smtClean="0"/>
              <a:t> </a:t>
            </a:r>
            <a:r>
              <a:rPr lang="es-ES_tradnl" sz="2200" dirty="0" err="1"/>
              <a:t>about</a:t>
            </a:r>
            <a:r>
              <a:rPr lang="es-ES_tradnl" sz="2200" dirty="0"/>
              <a:t> </a:t>
            </a:r>
            <a:r>
              <a:rPr lang="es-ES_tradnl" sz="2200" dirty="0" err="1"/>
              <a:t>one-third</a:t>
            </a:r>
            <a:r>
              <a:rPr lang="es-ES_tradnl" sz="2200" dirty="0"/>
              <a:t> </a:t>
            </a:r>
            <a:r>
              <a:rPr lang="es-ES_tradnl" sz="2200" dirty="0" err="1" smtClean="0"/>
              <a:t>when</a:t>
            </a:r>
            <a:r>
              <a:rPr lang="es-ES_tradnl" sz="2200" dirty="0" smtClean="0"/>
              <a:t> </a:t>
            </a:r>
            <a:r>
              <a:rPr lang="es-ES_tradnl" sz="2200" dirty="0" err="1" smtClean="0"/>
              <a:t>we</a:t>
            </a:r>
            <a:r>
              <a:rPr lang="es-ES_tradnl" sz="2200" dirty="0" smtClean="0"/>
              <a:t> </a:t>
            </a:r>
            <a:r>
              <a:rPr lang="es-ES_tradnl" sz="2200" dirty="0" err="1" smtClean="0"/>
              <a:t>adjust</a:t>
            </a:r>
            <a:r>
              <a:rPr lang="es-ES_tradnl" sz="2200" dirty="0" smtClean="0"/>
              <a:t> </a:t>
            </a:r>
            <a:r>
              <a:rPr lang="es-ES_tradnl" sz="2200" dirty="0" err="1" smtClean="0"/>
              <a:t>for</a:t>
            </a:r>
            <a:r>
              <a:rPr lang="es-ES_tradnl" sz="2200" dirty="0" smtClean="0"/>
              <a:t> </a:t>
            </a:r>
            <a:r>
              <a:rPr lang="es-ES_tradnl" sz="2200" dirty="0" err="1" smtClean="0"/>
              <a:t>family</a:t>
            </a:r>
            <a:r>
              <a:rPr lang="es-ES_tradnl" sz="2200" dirty="0" smtClean="0"/>
              <a:t> </a:t>
            </a:r>
            <a:r>
              <a:rPr lang="es-ES_tradnl" sz="2200" dirty="0" err="1" smtClean="0"/>
              <a:t>academic</a:t>
            </a:r>
            <a:r>
              <a:rPr lang="es-ES_tradnl" sz="2200" dirty="0" smtClean="0"/>
              <a:t> </a:t>
            </a:r>
            <a:r>
              <a:rPr lang="es-ES_tradnl" sz="2200" dirty="0" err="1" smtClean="0"/>
              <a:t>resources</a:t>
            </a:r>
            <a:r>
              <a:rPr lang="es-ES_tradnl" sz="2200" dirty="0" smtClean="0"/>
              <a:t> (F.A.R.)</a:t>
            </a:r>
            <a:r>
              <a:rPr lang="es-ES_tradnl" sz="2000" dirty="0"/>
              <a:t/>
            </a:r>
            <a:br>
              <a:rPr lang="es-ES_tradnl" sz="2000" dirty="0"/>
            </a:br>
            <a:endParaRPr lang="es-ES_tradnl" sz="2000" dirty="0"/>
          </a:p>
        </p:txBody>
      </p:sp>
      <p:pic>
        <p:nvPicPr>
          <p:cNvPr id="6" name="Content Placeholder 5"/>
          <p:cNvPicPr>
            <a:picLocks noGrp="1" noChangeAspect="1"/>
          </p:cNvPicPr>
          <p:nvPr>
            <p:ph idx="1"/>
          </p:nvPr>
        </p:nvPicPr>
        <p:blipFill>
          <a:blip r:embed="rId3"/>
          <a:srcRect l="2121" r="2121"/>
          <a:stretch>
            <a:fillRect/>
          </a:stretch>
        </p:blipFill>
        <p:spPr>
          <a:xfrm>
            <a:off x="158750" y="1168400"/>
            <a:ext cx="8442325" cy="5440363"/>
          </a:xfrm>
        </p:spPr>
      </p:pic>
    </p:spTree>
    <p:extLst>
      <p:ext uri="{BB962C8B-B14F-4D97-AF65-F5344CB8AC3E}">
        <p14:creationId xmlns:p14="http://schemas.microsoft.com/office/powerpoint/2010/main" val="814661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164722" cy="1371600"/>
          </a:xfrm>
        </p:spPr>
        <p:txBody>
          <a:bodyPr>
            <a:noAutofit/>
          </a:bodyPr>
          <a:lstStyle/>
          <a:p>
            <a:r>
              <a:rPr lang="es-ES_tradnl" sz="2000" dirty="0" smtClean="0"/>
              <a:t>Point 2: U.S. </a:t>
            </a:r>
            <a:r>
              <a:rPr lang="es-ES_tradnl" sz="2000" dirty="0" err="1" smtClean="0"/>
              <a:t>Students</a:t>
            </a:r>
            <a:r>
              <a:rPr lang="es-ES_tradnl" sz="2000" dirty="0" smtClean="0"/>
              <a:t>, </a:t>
            </a:r>
            <a:r>
              <a:rPr lang="es-ES_tradnl" sz="2000" dirty="0" err="1" smtClean="0"/>
              <a:t>Particularly</a:t>
            </a:r>
            <a:r>
              <a:rPr lang="es-ES_tradnl" sz="2000" dirty="0" smtClean="0"/>
              <a:t> </a:t>
            </a:r>
            <a:r>
              <a:rPr lang="es-ES_tradnl" sz="2000" dirty="0" err="1" smtClean="0"/>
              <a:t>lower</a:t>
            </a:r>
            <a:r>
              <a:rPr lang="es-ES_tradnl" sz="2000" dirty="0" smtClean="0"/>
              <a:t> F.A.R. </a:t>
            </a:r>
            <a:r>
              <a:rPr lang="es-ES_tradnl" sz="2000" dirty="0" err="1" smtClean="0"/>
              <a:t>students</a:t>
            </a:r>
            <a:r>
              <a:rPr lang="es-ES_tradnl" sz="2000" dirty="0" smtClean="0"/>
              <a:t>, are </a:t>
            </a:r>
            <a:r>
              <a:rPr lang="es-ES_tradnl" sz="2000" dirty="0" err="1" smtClean="0"/>
              <a:t>making</a:t>
            </a:r>
            <a:r>
              <a:rPr lang="es-ES_tradnl" sz="2000" dirty="0" smtClean="0"/>
              <a:t> </a:t>
            </a:r>
            <a:r>
              <a:rPr lang="es-ES_tradnl" sz="2000" dirty="0" err="1" smtClean="0"/>
              <a:t>greater</a:t>
            </a:r>
            <a:r>
              <a:rPr lang="es-ES_tradnl" sz="2000" dirty="0" smtClean="0"/>
              <a:t> </a:t>
            </a:r>
            <a:r>
              <a:rPr lang="es-ES_tradnl" sz="2000" dirty="0" err="1" smtClean="0"/>
              <a:t>gains</a:t>
            </a:r>
            <a:r>
              <a:rPr lang="es-ES_tradnl" sz="2000" dirty="0" smtClean="0"/>
              <a:t> in PISA </a:t>
            </a:r>
            <a:br>
              <a:rPr lang="es-ES_tradnl" sz="2000" dirty="0" smtClean="0"/>
            </a:br>
            <a:r>
              <a:rPr lang="es-ES_tradnl" sz="2000" dirty="0" err="1" smtClean="0"/>
              <a:t>reading</a:t>
            </a:r>
            <a:r>
              <a:rPr lang="es-ES_tradnl" sz="2000" dirty="0" smtClean="0"/>
              <a:t> </a:t>
            </a:r>
            <a:r>
              <a:rPr lang="es-ES_tradnl" sz="2000" dirty="0" err="1" smtClean="0"/>
              <a:t>than</a:t>
            </a:r>
            <a:r>
              <a:rPr lang="es-ES_tradnl" sz="2000" dirty="0" smtClean="0"/>
              <a:t> </a:t>
            </a:r>
            <a:r>
              <a:rPr lang="es-ES_tradnl" sz="2000" dirty="0" err="1" smtClean="0"/>
              <a:t>students</a:t>
            </a:r>
            <a:r>
              <a:rPr lang="es-ES_tradnl" sz="2000" dirty="0" smtClean="0"/>
              <a:t> </a:t>
            </a:r>
            <a:r>
              <a:rPr lang="es-ES_tradnl" sz="2000" dirty="0" err="1" smtClean="0"/>
              <a:t>even</a:t>
            </a:r>
            <a:r>
              <a:rPr lang="es-ES_tradnl" sz="2000" dirty="0" smtClean="0"/>
              <a:t> in </a:t>
            </a:r>
            <a:r>
              <a:rPr lang="es-ES_tradnl" sz="2000" dirty="0" err="1" smtClean="0"/>
              <a:t>stellar</a:t>
            </a:r>
            <a:r>
              <a:rPr lang="es-ES_tradnl" sz="2000" dirty="0" smtClean="0"/>
              <a:t> </a:t>
            </a:r>
            <a:r>
              <a:rPr lang="es-ES_tradnl" sz="2000" dirty="0" err="1" smtClean="0"/>
              <a:t>performers</a:t>
            </a:r>
            <a:r>
              <a:rPr lang="es-ES_tradnl" sz="2000" dirty="0" smtClean="0"/>
              <a:t> </a:t>
            </a:r>
            <a:r>
              <a:rPr lang="es-ES_tradnl" sz="2000" dirty="0" err="1" smtClean="0"/>
              <a:t>such</a:t>
            </a:r>
            <a:r>
              <a:rPr lang="es-ES_tradnl" sz="2000" dirty="0" smtClean="0"/>
              <a:t> as </a:t>
            </a:r>
            <a:r>
              <a:rPr lang="es-ES_tradnl" sz="2000" dirty="0" err="1" smtClean="0"/>
              <a:t>Finland</a:t>
            </a:r>
            <a:endParaRPr lang="es-ES_tradnl"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37229802"/>
              </p:ext>
            </p:extLst>
          </p:nvPr>
        </p:nvGraphicFramePr>
        <p:xfrm>
          <a:off x="457200" y="1733178"/>
          <a:ext cx="7939088" cy="47363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9645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8230412" cy="1371600"/>
          </a:xfrm>
        </p:spPr>
        <p:txBody>
          <a:bodyPr>
            <a:normAutofit/>
          </a:bodyPr>
          <a:lstStyle/>
          <a:p>
            <a:r>
              <a:rPr lang="es-ES_tradnl" sz="2400" dirty="0" err="1" smtClean="0"/>
              <a:t>Disadvantaged</a:t>
            </a:r>
            <a:r>
              <a:rPr lang="es-ES_tradnl" sz="2400" dirty="0" smtClean="0"/>
              <a:t> U.S. </a:t>
            </a:r>
            <a:r>
              <a:rPr lang="es-ES_tradnl" sz="2400" dirty="0" err="1" smtClean="0"/>
              <a:t>Students</a:t>
            </a:r>
            <a:r>
              <a:rPr lang="es-ES_tradnl" sz="2400" dirty="0" smtClean="0"/>
              <a:t>’ PISA Reading scores are </a:t>
            </a:r>
            <a:r>
              <a:rPr lang="es-ES_tradnl" sz="2400" dirty="0" err="1" smtClean="0"/>
              <a:t>higher</a:t>
            </a:r>
            <a:r>
              <a:rPr lang="es-ES_tradnl" sz="2400" dirty="0" smtClean="0"/>
              <a:t> </a:t>
            </a:r>
            <a:r>
              <a:rPr lang="es-ES_tradnl" sz="2400" dirty="0" err="1" smtClean="0"/>
              <a:t>than</a:t>
            </a:r>
            <a:r>
              <a:rPr lang="es-ES_tradnl" sz="2400" dirty="0" smtClean="0"/>
              <a:t> </a:t>
            </a:r>
            <a:r>
              <a:rPr lang="es-ES_tradnl" sz="2400" dirty="0" err="1" smtClean="0"/>
              <a:t>counterparts</a:t>
            </a:r>
            <a:r>
              <a:rPr lang="es-ES_tradnl" sz="2400" dirty="0" smtClean="0"/>
              <a:t>’ scores in France, </a:t>
            </a:r>
            <a:r>
              <a:rPr lang="es-ES_tradnl" sz="2400" dirty="0" err="1" smtClean="0"/>
              <a:t>Germany</a:t>
            </a:r>
            <a:r>
              <a:rPr lang="es-ES_tradnl" sz="2400" dirty="0" smtClean="0"/>
              <a:t>, &amp; U.K.</a:t>
            </a:r>
            <a:endParaRPr lang="es-ES_tradnl" sz="24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980153295"/>
              </p:ext>
            </p:extLst>
          </p:nvPr>
        </p:nvGraphicFramePr>
        <p:xfrm>
          <a:off x="457200" y="1733176"/>
          <a:ext cx="7620000" cy="49454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10658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4697</TotalTime>
  <Words>3139</Words>
  <Application>Microsoft Office PowerPoint</Application>
  <PresentationFormat>On-screen Show (4:3)</PresentationFormat>
  <Paragraphs>190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Essential</vt:lpstr>
      <vt:lpstr>Interpreting the results of international data: a more careful examination of U.S. students’ results on pisa and timss</vt:lpstr>
      <vt:lpstr>Average national or state scores on assessment tests can BE misleading</vt:lpstr>
      <vt:lpstr>Scores on a single test can also be misleading</vt:lpstr>
      <vt:lpstr>Defining Family Academic Resources</vt:lpstr>
      <vt:lpstr>A note on our country comparisons</vt:lpstr>
      <vt:lpstr>Point 1: When we adjust Average PISA Results for the much lower F.A.R. of students in U.S. Schools than in comparison countries, U.S. students do better than claimed </vt:lpstr>
      <vt:lpstr>In math, the difference between the U.S. and the top scoring countries is reduced by about one-third when we adjust for family academic resources (F.A.R.) </vt:lpstr>
      <vt:lpstr>Point 2: U.S. Students, Particularly lower F.A.R. students, are making greater gains in PISA  reading than students even in stellar performers such as Finland</vt:lpstr>
      <vt:lpstr>Disadvantaged U.S. Students’ PISA Reading scores are higher than counterparts’ scores in France, Germany, &amp; U.K.</vt:lpstr>
      <vt:lpstr>In math, U.S. Advantaged students underperform their counterparts in the big European economies</vt:lpstr>
      <vt:lpstr>IN MATH, advantaged and disadvantaged students underperform THEIR counterparts in high-scoring countries, Yet the disadvantaged are making larger gains since 2000</vt:lpstr>
      <vt:lpstr>Yet Overall, when controlling for F.A.R., u.s. Students are not making math gains on pisa compared to the high-scoring PISA countries</vt:lpstr>
      <vt:lpstr>Point 3: the PISA and TIMSS tests show very different results in math for u.s. Students. when controlling for F.A.R., U.S. math gains are much Larger on the TIMSS</vt:lpstr>
      <vt:lpstr>U.S. TIMSS and NAEP Math Scores rise similarly in 2000-2011, but U.S. PISA Math scores do not</vt:lpstr>
      <vt:lpstr>Point 4: there is large variation in the performance of apparently similar F.A.R. students in the schools of different states (2011 TIMSS test). Differences in School systems may help explain these differences</vt:lpstr>
      <vt:lpstr>Point 5: On U.S. National Assessments pupils have Also made big gains in the past 20 years, but differences exist between states</vt:lpstr>
      <vt:lpstr>math gains (as measured by the Naep 8th Grade test) are related to State math score starting point, but even so, gains vary greatly across U.S. states</vt:lpstr>
      <vt:lpstr>lower F.A.R. Students In Some states made big gains on the 8th grade math naep; Lower F.A.R. students in other states made small gains</vt:lpstr>
      <vt:lpstr>High F.A.R. Students In Some states made big gains on the 8th grade math naep; high F.A.R. students in other states made small gains</vt:lpstr>
      <vt:lpstr>The large differences in math scores and gains across states for students with similar F.A.R. should tell us more about our educational system than looking at finland or korea</vt:lpstr>
      <vt:lpstr>A challenge for researchers</vt:lpstr>
      <vt:lpstr>Where to get our research on U.S. students and international test scores:</vt:lpstr>
    </vt:vector>
  </TitlesOfParts>
  <Company>Stanford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Carnoy</dc:creator>
  <cp:lastModifiedBy>Richard Rothstein</cp:lastModifiedBy>
  <cp:revision>105</cp:revision>
  <dcterms:created xsi:type="dcterms:W3CDTF">2013-03-04T20:28:38Z</dcterms:created>
  <dcterms:modified xsi:type="dcterms:W3CDTF">2013-11-18T14:51:48Z</dcterms:modified>
</cp:coreProperties>
</file>