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39"/>
  </p:notesMasterIdLst>
  <p:handoutMasterIdLst>
    <p:handoutMasterId r:id="rId40"/>
  </p:handoutMasterIdLst>
  <p:sldIdLst>
    <p:sldId id="256" r:id="rId2"/>
    <p:sldId id="375" r:id="rId3"/>
    <p:sldId id="263" r:id="rId4"/>
    <p:sldId id="258" r:id="rId5"/>
    <p:sldId id="260" r:id="rId6"/>
    <p:sldId id="264" r:id="rId7"/>
    <p:sldId id="261" r:id="rId8"/>
    <p:sldId id="262" r:id="rId9"/>
    <p:sldId id="266" r:id="rId10"/>
    <p:sldId id="267" r:id="rId11"/>
    <p:sldId id="270" r:id="rId12"/>
    <p:sldId id="271" r:id="rId13"/>
    <p:sldId id="376" r:id="rId14"/>
    <p:sldId id="379" r:id="rId15"/>
    <p:sldId id="268" r:id="rId16"/>
    <p:sldId id="343" r:id="rId17"/>
    <p:sldId id="272" r:id="rId18"/>
    <p:sldId id="274" r:id="rId19"/>
    <p:sldId id="367" r:id="rId20"/>
    <p:sldId id="277" r:id="rId21"/>
    <p:sldId id="279" r:id="rId22"/>
    <p:sldId id="321" r:id="rId23"/>
    <p:sldId id="325" r:id="rId24"/>
    <p:sldId id="290" r:id="rId25"/>
    <p:sldId id="323" r:id="rId26"/>
    <p:sldId id="322" r:id="rId27"/>
    <p:sldId id="327" r:id="rId28"/>
    <p:sldId id="331" r:id="rId29"/>
    <p:sldId id="329" r:id="rId30"/>
    <p:sldId id="330" r:id="rId31"/>
    <p:sldId id="333" r:id="rId32"/>
    <p:sldId id="284" r:id="rId33"/>
    <p:sldId id="380" r:id="rId34"/>
    <p:sldId id="378" r:id="rId35"/>
    <p:sldId id="363" r:id="rId36"/>
    <p:sldId id="370" r:id="rId37"/>
    <p:sldId id="381" r:id="rId38"/>
  </p:sldIdLst>
  <p:sldSz cx="9144000" cy="6858000" type="screen4x3"/>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655" autoAdjust="0"/>
  </p:normalViewPr>
  <p:slideViewPr>
    <p:cSldViewPr>
      <p:cViewPr>
        <p:scale>
          <a:sx n="100" d="100"/>
          <a:sy n="100" d="100"/>
        </p:scale>
        <p:origin x="-29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finio\Dropbox\SWA%202012\06%20Wealth%20Tables%20and%20Figures\6G_distribution_stock_weal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91453940066615E-2"/>
          <c:y val="0.11129296235679216"/>
          <c:w val="0.89234184239733649"/>
          <c:h val="0.77577741407528689"/>
        </c:manualLayout>
      </c:layout>
      <c:areaChart>
        <c:grouping val="percentStacked"/>
        <c:varyColors val="0"/>
        <c:ser>
          <c:idx val="0"/>
          <c:order val="0"/>
          <c:tx>
            <c:strRef>
              <c:f>'Data for F,G'!$C$50</c:f>
              <c:strCache>
                <c:ptCount val="1"/>
                <c:pt idx="0">
                  <c:v>Bottom 40%</c:v>
                </c:pt>
              </c:strCache>
            </c:strRef>
          </c:tx>
          <c:spPr>
            <a:solidFill>
              <a:schemeClr val="tx1"/>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data'!$P$50:$P$58</c:f>
              <c:numCache>
                <c:formatCode>0.0%</c:formatCode>
                <c:ptCount val="9"/>
                <c:pt idx="0">
                  <c:v>5.9820663984793366E-3</c:v>
                </c:pt>
                <c:pt idx="1">
                  <c:v>8.5847835491781096E-3</c:v>
                </c:pt>
                <c:pt idx="2">
                  <c:v>8.4131091133359086E-3</c:v>
                </c:pt>
                <c:pt idx="3">
                  <c:v>1.0458692896338788E-2</c:v>
                </c:pt>
                <c:pt idx="4">
                  <c:v>9.8831244582448918E-3</c:v>
                </c:pt>
                <c:pt idx="5">
                  <c:v>6.9415642929942737E-3</c:v>
                </c:pt>
                <c:pt idx="6">
                  <c:v>6.3616741301650804E-3</c:v>
                </c:pt>
                <c:pt idx="7">
                  <c:v>6.2724770804712887E-3</c:v>
                </c:pt>
                <c:pt idx="8">
                  <c:v>6.7806719705411148E-3</c:v>
                </c:pt>
              </c:numCache>
            </c:numRef>
          </c:val>
        </c:ser>
        <c:ser>
          <c:idx val="1"/>
          <c:order val="1"/>
          <c:tx>
            <c:v>middle 20</c:v>
          </c:tx>
          <c:spPr>
            <a:solidFill>
              <a:schemeClr val="tx2">
                <a:lumMod val="50000"/>
              </a:schemeClr>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data'!$O$50:$O$58</c:f>
              <c:numCache>
                <c:formatCode>0.0%</c:formatCode>
                <c:ptCount val="9"/>
                <c:pt idx="0">
                  <c:v>1.1585647364832277E-2</c:v>
                </c:pt>
                <c:pt idx="1">
                  <c:v>2.5846336341346299E-2</c:v>
                </c:pt>
                <c:pt idx="2">
                  <c:v>2.2309443640745542E-2</c:v>
                </c:pt>
                <c:pt idx="3">
                  <c:v>2.5991516682509201E-2</c:v>
                </c:pt>
                <c:pt idx="4">
                  <c:v>2.7286565420082898E-2</c:v>
                </c:pt>
                <c:pt idx="5">
                  <c:v>2.2497812296919332E-2</c:v>
                </c:pt>
                <c:pt idx="6">
                  <c:v>1.6956520243556809E-2</c:v>
                </c:pt>
                <c:pt idx="7">
                  <c:v>1.8525207691690422E-2</c:v>
                </c:pt>
                <c:pt idx="8">
                  <c:v>1.7777780354184636E-2</c:v>
                </c:pt>
              </c:numCache>
            </c:numRef>
          </c:val>
        </c:ser>
        <c:ser>
          <c:idx val="2"/>
          <c:order val="2"/>
          <c:tx>
            <c:strRef>
              <c:f>'Data for F,G'!$E$50</c:f>
              <c:strCache>
                <c:ptCount val="1"/>
                <c:pt idx="0">
                  <c:v>Next 20%</c:v>
                </c:pt>
              </c:strCache>
            </c:strRef>
          </c:tx>
          <c:spPr>
            <a:solidFill>
              <a:schemeClr val="tx2">
                <a:lumMod val="75000"/>
              </a:schemeClr>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data'!$N$50:$N$58</c:f>
              <c:numCache>
                <c:formatCode>0.0%</c:formatCode>
                <c:ptCount val="9"/>
                <c:pt idx="0">
                  <c:v>3.3440472482844021E-2</c:v>
                </c:pt>
                <c:pt idx="1">
                  <c:v>6.1856129369954958E-2</c:v>
                </c:pt>
                <c:pt idx="2">
                  <c:v>7.2996483117465247E-2</c:v>
                </c:pt>
                <c:pt idx="3">
                  <c:v>6.4786836042131798E-2</c:v>
                </c:pt>
                <c:pt idx="4">
                  <c:v>8.1723362170103508E-2</c:v>
                </c:pt>
                <c:pt idx="5">
                  <c:v>7.7579575457992864E-2</c:v>
                </c:pt>
                <c:pt idx="6">
                  <c:v>7.0528471462894732E-2</c:v>
                </c:pt>
                <c:pt idx="7">
                  <c:v>6.3921516386912569E-2</c:v>
                </c:pt>
                <c:pt idx="8">
                  <c:v>5.8885026982717359E-2</c:v>
                </c:pt>
              </c:numCache>
            </c:numRef>
          </c:val>
        </c:ser>
        <c:ser>
          <c:idx val="3"/>
          <c:order val="3"/>
          <c:tx>
            <c:strRef>
              <c:f>'Data for F,G'!$F$50</c:f>
              <c:strCache>
                <c:ptCount val="1"/>
                <c:pt idx="0">
                  <c:v>Next 10%</c:v>
                </c:pt>
              </c:strCache>
            </c:strRef>
          </c:tx>
          <c:spPr>
            <a:solidFill>
              <a:schemeClr val="tx2">
                <a:lumMod val="60000"/>
                <a:lumOff val="40000"/>
              </a:schemeClr>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data'!$M$50:$M$58</c:f>
              <c:numCache>
                <c:formatCode>0.0%</c:formatCode>
                <c:ptCount val="9"/>
                <c:pt idx="0">
                  <c:v>4.4167397308081245E-2</c:v>
                </c:pt>
                <c:pt idx="1">
                  <c:v>8.8248950971604401E-2</c:v>
                </c:pt>
                <c:pt idx="2">
                  <c:v>9.8334413855815705E-2</c:v>
                </c:pt>
                <c:pt idx="3">
                  <c:v>8.093610200832338E-2</c:v>
                </c:pt>
                <c:pt idx="4">
                  <c:v>0.11783228209584566</c:v>
                </c:pt>
                <c:pt idx="5">
                  <c:v>0.12397268184011498</c:v>
                </c:pt>
                <c:pt idx="6">
                  <c:v>0.11885850707994544</c:v>
                </c:pt>
                <c:pt idx="7">
                  <c:v>9.9227605080170436E-2</c:v>
                </c:pt>
                <c:pt idx="8">
                  <c:v>0.1087492539782119</c:v>
                </c:pt>
              </c:numCache>
            </c:numRef>
          </c:val>
        </c:ser>
        <c:ser>
          <c:idx val="4"/>
          <c:order val="4"/>
          <c:tx>
            <c:strRef>
              <c:f>'Data for F,G'!$G$50</c:f>
              <c:strCache>
                <c:ptCount val="1"/>
                <c:pt idx="0">
                  <c:v>Next 9%</c:v>
                </c:pt>
              </c:strCache>
            </c:strRef>
          </c:tx>
          <c:spPr>
            <a:solidFill>
              <a:schemeClr val="tx2">
                <a:lumMod val="40000"/>
                <a:lumOff val="60000"/>
              </a:schemeClr>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data'!$L$50:$L$58</c:f>
              <c:numCache>
                <c:formatCode>0.0%</c:formatCode>
                <c:ptCount val="9"/>
                <c:pt idx="0">
                  <c:v>0.33244165895366384</c:v>
                </c:pt>
                <c:pt idx="1">
                  <c:v>0.40545535716755415</c:v>
                </c:pt>
                <c:pt idx="2">
                  <c:v>0.44079317426206521</c:v>
                </c:pt>
                <c:pt idx="3">
                  <c:v>0.40991595453300728</c:v>
                </c:pt>
                <c:pt idx="4">
                  <c:v>0.38890038258539078</c:v>
                </c:pt>
                <c:pt idx="5">
                  <c:v>0.43349137248175601</c:v>
                </c:pt>
                <c:pt idx="6">
                  <c:v>0.41860869326649669</c:v>
                </c:pt>
                <c:pt idx="7">
                  <c:v>0.42980864612258485</c:v>
                </c:pt>
                <c:pt idx="8">
                  <c:v>0.4580102354636586</c:v>
                </c:pt>
              </c:numCache>
            </c:numRef>
          </c:val>
        </c:ser>
        <c:ser>
          <c:idx val="5"/>
          <c:order val="5"/>
          <c:tx>
            <c:strRef>
              <c:f>'Data for F,G'!$H$50</c:f>
              <c:strCache>
                <c:ptCount val="1"/>
                <c:pt idx="0">
                  <c:v>Top 1%</c:v>
                </c:pt>
              </c:strCache>
            </c:strRef>
          </c:tx>
          <c:spPr>
            <a:solidFill>
              <a:schemeClr val="tx2">
                <a:lumMod val="20000"/>
                <a:lumOff val="80000"/>
              </a:schemeClr>
            </a:solidFill>
            <a:ln w="12700">
              <a:noFill/>
              <a:prstDash val="solid"/>
            </a:ln>
          </c:spPr>
          <c:cat>
            <c:strRef>
              <c:f>'G data'!$J$50:$J$58</c:f>
              <c:strCache>
                <c:ptCount val="9"/>
                <c:pt idx="0">
                  <c:v>1983</c:v>
                </c:pt>
                <c:pt idx="1">
                  <c:v>1989</c:v>
                </c:pt>
                <c:pt idx="2">
                  <c:v>1992</c:v>
                </c:pt>
                <c:pt idx="3">
                  <c:v>1995</c:v>
                </c:pt>
                <c:pt idx="4">
                  <c:v>1998</c:v>
                </c:pt>
                <c:pt idx="5">
                  <c:v>2001</c:v>
                </c:pt>
                <c:pt idx="6">
                  <c:v>2004</c:v>
                </c:pt>
                <c:pt idx="7">
                  <c:v>2007</c:v>
                </c:pt>
                <c:pt idx="8">
                  <c:v>2010</c:v>
                </c:pt>
              </c:strCache>
            </c:strRef>
          </c:cat>
          <c:val>
            <c:numRef>
              <c:f>'G data'!$K$50:$K$58</c:f>
              <c:numCache>
                <c:formatCode>0.0%</c:formatCode>
                <c:ptCount val="9"/>
                <c:pt idx="0">
                  <c:v>0.57238275749209933</c:v>
                </c:pt>
                <c:pt idx="1">
                  <c:v>0.41000844260036212</c:v>
                </c:pt>
                <c:pt idx="2">
                  <c:v>0.3571533760105724</c:v>
                </c:pt>
                <c:pt idx="3">
                  <c:v>0.40791089783768969</c:v>
                </c:pt>
                <c:pt idx="4">
                  <c:v>0.37437428327033212</c:v>
                </c:pt>
                <c:pt idx="5">
                  <c:v>0.33551699363022269</c:v>
                </c:pt>
                <c:pt idx="6">
                  <c:v>0.36868613381694126</c:v>
                </c:pt>
                <c:pt idx="7">
                  <c:v>0.38224454763817034</c:v>
                </c:pt>
                <c:pt idx="8">
                  <c:v>0.34979703125068634</c:v>
                </c:pt>
              </c:numCache>
            </c:numRef>
          </c:val>
        </c:ser>
        <c:dLbls>
          <c:showLegendKey val="0"/>
          <c:showVal val="0"/>
          <c:showCatName val="0"/>
          <c:showSerName val="0"/>
          <c:showPercent val="0"/>
          <c:showBubbleSize val="0"/>
        </c:dLbls>
        <c:axId val="188166912"/>
        <c:axId val="188168448"/>
      </c:areaChart>
      <c:catAx>
        <c:axId val="188166912"/>
        <c:scaling>
          <c:orientation val="minMax"/>
        </c:scaling>
        <c:delete val="0"/>
        <c:axPos val="b"/>
        <c:numFmt formatCode="General" sourceLinked="1"/>
        <c:majorTickMark val="out"/>
        <c:minorTickMark val="none"/>
        <c:tickLblPos val="nextTo"/>
        <c:txPr>
          <a:bodyPr rot="0" vert="horz"/>
          <a:lstStyle/>
          <a:p>
            <a:pPr algn="ctr">
              <a:defRPr lang="en-US" sz="1300" b="0" i="0" u="none" strike="noStrike" kern="1200" baseline="0">
                <a:solidFill>
                  <a:srgbClr val="000000"/>
                </a:solidFill>
                <a:latin typeface="Myriad Pro Light"/>
                <a:ea typeface="Myriad Pro Light"/>
                <a:cs typeface="Myriad Pro Light"/>
              </a:defRPr>
            </a:pPr>
            <a:endParaRPr lang="en-US"/>
          </a:p>
        </c:txPr>
        <c:crossAx val="188168448"/>
        <c:crosses val="autoZero"/>
        <c:auto val="1"/>
        <c:lblAlgn val="ctr"/>
        <c:lblOffset val="100"/>
        <c:tickLblSkip val="1"/>
        <c:tickMarkSkip val="1"/>
        <c:noMultiLvlLbl val="0"/>
      </c:catAx>
      <c:valAx>
        <c:axId val="188168448"/>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txPr>
          <a:bodyPr rot="0" vert="horz"/>
          <a:lstStyle/>
          <a:p>
            <a:pPr>
              <a:defRPr sz="1300" b="0" i="0" u="none" strike="noStrike" baseline="0">
                <a:solidFill>
                  <a:srgbClr val="000000"/>
                </a:solidFill>
                <a:latin typeface="Myriad Pro Light"/>
                <a:ea typeface="Myriad Pro Light"/>
                <a:cs typeface="Myriad Pro Light"/>
              </a:defRPr>
            </a:pPr>
            <a:endParaRPr lang="en-US"/>
          </a:p>
        </c:txPr>
        <c:crossAx val="188166912"/>
        <c:crosses val="autoZero"/>
        <c:crossBetween val="midCat"/>
      </c:valAx>
      <c:spPr>
        <a:solidFill>
          <a:srgbClr val="C0C0C0"/>
        </a:solidFill>
        <a:ln w="12700">
          <a:solidFill>
            <a:srgbClr val="808080"/>
          </a:solidFill>
          <a:prstDash val="solid"/>
        </a:ln>
      </c:spPr>
    </c:plotArea>
    <c:plotVisOnly val="1"/>
    <c:dispBlanksAs val="zero"/>
    <c:showDLblsOverMax val="0"/>
  </c:chart>
  <c:spPr>
    <a:noFill/>
    <a:ln w="9525">
      <a:noFill/>
    </a:ln>
  </c:spPr>
  <c:txPr>
    <a:bodyPr/>
    <a:lstStyle/>
    <a:p>
      <a:pPr>
        <a:defRPr sz="1000" b="0" i="0" u="none" strike="noStrike" baseline="0">
          <a:solidFill>
            <a:srgbClr val="000000"/>
          </a:solidFill>
          <a:latin typeface="Myriad Pro Light"/>
          <a:ea typeface="Myriad Pro Light"/>
          <a:cs typeface="Myriad Pro Light"/>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0.94934</cdr:y>
    </cdr:from>
    <cdr:to>
      <cdr:x>0.31197</cdr:x>
      <cdr:y>0.98725</cdr:y>
    </cdr:to>
    <cdr:sp macro="" textlink="">
      <cdr:nvSpPr>
        <cdr:cNvPr id="13313" name="Text Box 1"/>
        <cdr:cNvSpPr txBox="1">
          <a:spLocks xmlns:a="http://schemas.openxmlformats.org/drawingml/2006/main" noChangeArrowheads="1"/>
        </cdr:cNvSpPr>
      </cdr:nvSpPr>
      <cdr:spPr bwMode="auto">
        <a:xfrm xmlns:a="http://schemas.openxmlformats.org/drawingml/2006/main">
          <a:off x="0" y="5524945"/>
          <a:ext cx="2677336" cy="2206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300" b="0" i="0" u="none" strike="noStrike" baseline="0">
              <a:solidFill>
                <a:srgbClr val="000000"/>
              </a:solidFill>
              <a:latin typeface="Myriad Pro Light"/>
            </a:rPr>
            <a:t>Source: Author's </a:t>
          </a:r>
          <a:r>
            <a:rPr lang="en-US" sz="1300" b="0" i="0" u="none" strike="noStrike" kern="1200" baseline="0">
              <a:solidFill>
                <a:srgbClr val="000000"/>
              </a:solidFill>
              <a:latin typeface="Myriad Pro Light"/>
              <a:ea typeface="Myriad Pro Light"/>
              <a:cs typeface="Myriad Pro Light"/>
            </a:rPr>
            <a:t>analysis</a:t>
          </a:r>
          <a:r>
            <a:rPr lang="en-US" sz="1300" b="0" i="0" u="none" strike="noStrike" baseline="0">
              <a:solidFill>
                <a:srgbClr val="000000"/>
              </a:solidFill>
              <a:latin typeface="Myriad Pro Light"/>
            </a:rPr>
            <a:t> of Wolff (2012).</a:t>
          </a:r>
        </a:p>
      </cdr:txBody>
    </cdr:sp>
  </cdr:relSizeAnchor>
  <cdr:relSizeAnchor xmlns:cdr="http://schemas.openxmlformats.org/drawingml/2006/chartDrawing">
    <cdr:from>
      <cdr:x>0.52063</cdr:x>
      <cdr:y>0.25153</cdr:y>
    </cdr:from>
    <cdr:to>
      <cdr:x>0.5883</cdr:x>
      <cdr:y>0.29258</cdr:y>
    </cdr:to>
    <cdr:sp macro="" textlink="">
      <cdr:nvSpPr>
        <cdr:cNvPr id="13314" name="Text Box 2"/>
        <cdr:cNvSpPr txBox="1">
          <a:spLocks xmlns:a="http://schemas.openxmlformats.org/drawingml/2006/main" noChangeArrowheads="1"/>
        </cdr:cNvSpPr>
      </cdr:nvSpPr>
      <cdr:spPr bwMode="auto">
        <a:xfrm xmlns:a="http://schemas.openxmlformats.org/drawingml/2006/main">
          <a:off x="4468048" y="1463848"/>
          <a:ext cx="580800" cy="2389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400" b="0" i="0" u="none" strike="noStrike" baseline="0">
              <a:solidFill>
                <a:sysClr val="windowText" lastClr="000000"/>
              </a:solidFill>
              <a:latin typeface="Myriad Pro" pitchFamily="34" charset="0"/>
            </a:rPr>
            <a:t>Top 1%</a:t>
          </a:r>
        </a:p>
      </cdr:txBody>
    </cdr:sp>
  </cdr:relSizeAnchor>
  <cdr:relSizeAnchor xmlns:cdr="http://schemas.openxmlformats.org/drawingml/2006/chartDrawing">
    <cdr:from>
      <cdr:x>0.58992</cdr:x>
      <cdr:y>0.72509</cdr:y>
    </cdr:from>
    <cdr:to>
      <cdr:x>0.67539</cdr:x>
      <cdr:y>0.76614</cdr:y>
    </cdr:to>
    <cdr:sp macro="" textlink="">
      <cdr:nvSpPr>
        <cdr:cNvPr id="13316" name="Text Box 4"/>
        <cdr:cNvSpPr txBox="1">
          <a:spLocks xmlns:a="http://schemas.openxmlformats.org/drawingml/2006/main" noChangeArrowheads="1"/>
        </cdr:cNvSpPr>
      </cdr:nvSpPr>
      <cdr:spPr bwMode="auto">
        <a:xfrm xmlns:a="http://schemas.openxmlformats.org/drawingml/2006/main">
          <a:off x="5062708" y="4219861"/>
          <a:ext cx="733534" cy="2389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400" b="0" i="0" u="none" strike="noStrike" baseline="0">
              <a:solidFill>
                <a:srgbClr val="000000"/>
              </a:solidFill>
              <a:latin typeface="Myriad Pro" pitchFamily="34" charset="0"/>
            </a:rPr>
            <a:t>Next 10%</a:t>
          </a:r>
        </a:p>
      </cdr:txBody>
    </cdr:sp>
  </cdr:relSizeAnchor>
  <cdr:relSizeAnchor xmlns:cdr="http://schemas.openxmlformats.org/drawingml/2006/chartDrawing">
    <cdr:from>
      <cdr:x>0.56651</cdr:x>
      <cdr:y>0.81103</cdr:y>
    </cdr:from>
    <cdr:to>
      <cdr:x>0.7081</cdr:x>
      <cdr:y>0.86416</cdr:y>
    </cdr:to>
    <cdr:sp macro="" textlink="">
      <cdr:nvSpPr>
        <cdr:cNvPr id="13317" name="Text Box 5"/>
        <cdr:cNvSpPr txBox="1">
          <a:spLocks xmlns:a="http://schemas.openxmlformats.org/drawingml/2006/main" noChangeArrowheads="1"/>
        </cdr:cNvSpPr>
      </cdr:nvSpPr>
      <cdr:spPr bwMode="auto">
        <a:xfrm xmlns:a="http://schemas.openxmlformats.org/drawingml/2006/main">
          <a:off x="4861824" y="4719992"/>
          <a:ext cx="1215126" cy="3092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a:solidFill>
                <a:schemeClr val="bg1"/>
              </a:solidFill>
              <a:latin typeface="Myriad Pro" pitchFamily="34" charset="0"/>
            </a:rPr>
            <a:t>Next 20%</a:t>
          </a:r>
        </a:p>
      </cdr:txBody>
    </cdr:sp>
  </cdr:relSizeAnchor>
  <cdr:relSizeAnchor xmlns:cdr="http://schemas.openxmlformats.org/drawingml/2006/chartDrawing">
    <cdr:from>
      <cdr:x>0.59623</cdr:x>
      <cdr:y>0.5333</cdr:y>
    </cdr:from>
    <cdr:to>
      <cdr:x>0.67925</cdr:x>
      <cdr:y>0.61425</cdr:y>
    </cdr:to>
    <cdr:sp macro="" textlink="">
      <cdr:nvSpPr>
        <cdr:cNvPr id="13315" name="Text Box 3"/>
        <cdr:cNvSpPr txBox="1">
          <a:spLocks xmlns:a="http://schemas.openxmlformats.org/drawingml/2006/main" noChangeArrowheads="1"/>
        </cdr:cNvSpPr>
      </cdr:nvSpPr>
      <cdr:spPr bwMode="auto">
        <a:xfrm xmlns:a="http://schemas.openxmlformats.org/drawingml/2006/main">
          <a:off x="5091113" y="3105150"/>
          <a:ext cx="733936" cy="4972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a:solidFill>
                <a:srgbClr val="000000"/>
              </a:solidFill>
              <a:latin typeface="Myriad Pro" pitchFamily="34" charset="0"/>
            </a:rPr>
            <a:t>Next 9%</a:t>
          </a:r>
        </a:p>
      </cdr:txBody>
    </cdr:sp>
  </cdr:relSizeAnchor>
  <cdr:relSizeAnchor xmlns:cdr="http://schemas.openxmlformats.org/drawingml/2006/chartDrawing">
    <cdr:from>
      <cdr:x>0.3781</cdr:x>
      <cdr:y>0.80524</cdr:y>
    </cdr:from>
    <cdr:to>
      <cdr:x>0.49785</cdr:x>
      <cdr:y>0.85761</cdr:y>
    </cdr:to>
    <cdr:sp macro="" textlink="">
      <cdr:nvSpPr>
        <cdr:cNvPr id="13318" name="Text Box 6"/>
        <cdr:cNvSpPr txBox="1">
          <a:spLocks xmlns:a="http://schemas.openxmlformats.org/drawingml/2006/main" noChangeArrowheads="1"/>
        </cdr:cNvSpPr>
      </cdr:nvSpPr>
      <cdr:spPr bwMode="auto">
        <a:xfrm xmlns:a="http://schemas.openxmlformats.org/drawingml/2006/main">
          <a:off x="3244854" y="4686300"/>
          <a:ext cx="1027698" cy="304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a:solidFill>
                <a:schemeClr val="bg1"/>
              </a:solidFill>
              <a:latin typeface="Myriad Pro" pitchFamily="34" charset="0"/>
            </a:rPr>
            <a:t>Middle 20%</a:t>
          </a:r>
        </a:p>
      </cdr:txBody>
    </cdr:sp>
  </cdr:relSizeAnchor>
  <cdr:relSizeAnchor xmlns:cdr="http://schemas.openxmlformats.org/drawingml/2006/chartDrawing">
    <cdr:from>
      <cdr:x>0.34406</cdr:x>
      <cdr:y>0.83142</cdr:y>
    </cdr:from>
    <cdr:to>
      <cdr:x>0.37736</cdr:x>
      <cdr:y>0.86907</cdr:y>
    </cdr:to>
    <cdr:sp macro="" textlink="">
      <cdr:nvSpPr>
        <cdr:cNvPr id="13321" name="Line 9"/>
        <cdr:cNvSpPr>
          <a:spLocks xmlns:a="http://schemas.openxmlformats.org/drawingml/2006/main" noChangeShapeType="1"/>
        </cdr:cNvSpPr>
      </cdr:nvSpPr>
      <cdr:spPr bwMode="auto">
        <a:xfrm xmlns:a="http://schemas.openxmlformats.org/drawingml/2006/main" flipH="1">
          <a:off x="2952749" y="4838677"/>
          <a:ext cx="285763" cy="219098"/>
        </a:xfrm>
        <a:prstGeom xmlns:a="http://schemas.openxmlformats.org/drawingml/2006/main" prst="line">
          <a:avLst/>
        </a:prstGeom>
        <a:noFill xmlns:a="http://schemas.openxmlformats.org/drawingml/2006/main"/>
        <a:ln xmlns:a="http://schemas.openxmlformats.org/drawingml/2006/main" w="15875">
          <a:solidFill>
            <a:schemeClr val="bg1"/>
          </a:solidFill>
          <a:round/>
          <a:headEnd/>
          <a:tailEnd type="arrow" w="sm" len="lg"/>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0.17867</cdr:x>
      <cdr:y>0.75708</cdr:y>
    </cdr:from>
    <cdr:to>
      <cdr:x>0.33185</cdr:x>
      <cdr:y>0.80033</cdr:y>
    </cdr:to>
    <cdr:sp macro="" textlink="">
      <cdr:nvSpPr>
        <cdr:cNvPr id="13322" name="Text Box 10"/>
        <cdr:cNvSpPr txBox="1">
          <a:spLocks xmlns:a="http://schemas.openxmlformats.org/drawingml/2006/main" noChangeArrowheads="1"/>
        </cdr:cNvSpPr>
      </cdr:nvSpPr>
      <cdr:spPr bwMode="auto">
        <a:xfrm xmlns:a="http://schemas.openxmlformats.org/drawingml/2006/main">
          <a:off x="1533327" y="4406036"/>
          <a:ext cx="1314648" cy="2516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0" i="0" u="none" strike="noStrike" baseline="0">
              <a:solidFill>
                <a:schemeClr val="bg1"/>
              </a:solidFill>
              <a:latin typeface="Myriad Pro" pitchFamily="34" charset="0"/>
              <a:cs typeface="Arial"/>
            </a:rPr>
            <a:t>Bottom 40%</a:t>
          </a:r>
        </a:p>
      </cdr:txBody>
    </cdr:sp>
  </cdr:relSizeAnchor>
  <cdr:relSizeAnchor xmlns:cdr="http://schemas.openxmlformats.org/drawingml/2006/chartDrawing">
    <cdr:from>
      <cdr:x>0.13534</cdr:x>
      <cdr:y>0.7856</cdr:y>
    </cdr:from>
    <cdr:to>
      <cdr:x>0.17314</cdr:x>
      <cdr:y>0.88792</cdr:y>
    </cdr:to>
    <cdr:sp macro="" textlink="">
      <cdr:nvSpPr>
        <cdr:cNvPr id="13324" name="Line 12"/>
        <cdr:cNvSpPr>
          <a:spLocks xmlns:a="http://schemas.openxmlformats.org/drawingml/2006/main" noChangeShapeType="1"/>
        </cdr:cNvSpPr>
      </cdr:nvSpPr>
      <cdr:spPr bwMode="auto">
        <a:xfrm xmlns:a="http://schemas.openxmlformats.org/drawingml/2006/main" flipH="1">
          <a:off x="1161530" y="4572000"/>
          <a:ext cx="324369" cy="595494"/>
        </a:xfrm>
        <a:prstGeom xmlns:a="http://schemas.openxmlformats.org/drawingml/2006/main" prst="line">
          <a:avLst/>
        </a:prstGeom>
        <a:noFill xmlns:a="http://schemas.openxmlformats.org/drawingml/2006/main"/>
        <a:ln xmlns:a="http://schemas.openxmlformats.org/drawingml/2006/main" w="15875">
          <a:solidFill>
            <a:schemeClr val="bg1"/>
          </a:solidFill>
          <a:round/>
          <a:headEnd/>
          <a:tailEnd type="arrow" w="sm" len="lg"/>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0.0677</cdr:x>
      <cdr:y>0.01636</cdr:y>
    </cdr:from>
    <cdr:to>
      <cdr:x>0.89678</cdr:x>
      <cdr:y>0.09656</cdr:y>
    </cdr:to>
    <cdr:sp macro="" textlink="">
      <cdr:nvSpPr>
        <cdr:cNvPr id="2" name="TextBox 1"/>
        <cdr:cNvSpPr txBox="1"/>
      </cdr:nvSpPr>
      <cdr:spPr>
        <a:xfrm xmlns:a="http://schemas.openxmlformats.org/drawingml/2006/main">
          <a:off x="581016" y="95231"/>
          <a:ext cx="7115185" cy="466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700">
              <a:latin typeface="Myriad Pro Black" pitchFamily="34" charset="0"/>
            </a:rPr>
            <a:t>Figure 6G </a:t>
          </a:r>
          <a:r>
            <a:rPr lang="en-US" sz="1700" b="1">
              <a:latin typeface="Myriad Pro Light" pitchFamily="34" charset="0"/>
            </a:rPr>
            <a:t>Distribution of stock market</a:t>
          </a:r>
          <a:r>
            <a:rPr lang="en-US" sz="1700" b="1" baseline="0">
              <a:latin typeface="Myriad Pro Light" pitchFamily="34" charset="0"/>
            </a:rPr>
            <a:t> wealth, by wealth class, 1989</a:t>
          </a:r>
          <a:r>
            <a:rPr lang="en-US" sz="1700" b="1" baseline="0">
              <a:latin typeface="Calibri"/>
              <a:cs typeface="Calibri"/>
            </a:rPr>
            <a:t>–</a:t>
          </a:r>
          <a:r>
            <a:rPr lang="en-US" sz="1700" b="1" baseline="0">
              <a:latin typeface="Myriad Pro Light" pitchFamily="34" charset="0"/>
            </a:rPr>
            <a:t>2010</a:t>
          </a:r>
          <a:endParaRPr lang="en-US" sz="1700" b="1">
            <a:latin typeface="Myriad Pro Light"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4980"/>
          </a:xfrm>
          <a:prstGeom prst="rect">
            <a:avLst/>
          </a:prstGeom>
        </p:spPr>
        <p:txBody>
          <a:bodyPr vert="horz" lIns="91440" tIns="45720" rIns="91440" bIns="45720" rtlCol="0"/>
          <a:lstStyle>
            <a:lvl1pPr algn="r">
              <a:defRPr sz="1200"/>
            </a:lvl1pPr>
          </a:lstStyle>
          <a:p>
            <a:fld id="{A052BCFB-E36C-42C3-8831-31C52D310947}" type="datetimeFigureOut">
              <a:rPr lang="en-US" smtClean="0"/>
              <a:t>9/11/2012</a:t>
            </a:fld>
            <a:endParaRPr lang="en-US"/>
          </a:p>
        </p:txBody>
      </p:sp>
      <p:sp>
        <p:nvSpPr>
          <p:cNvPr id="4" name="Footer Placeholder 3"/>
          <p:cNvSpPr>
            <a:spLocks noGrp="1"/>
          </p:cNvSpPr>
          <p:nvPr>
            <p:ph type="ftr" sz="quarter" idx="2"/>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4980"/>
          </a:xfrm>
          <a:prstGeom prst="rect">
            <a:avLst/>
          </a:prstGeom>
        </p:spPr>
        <p:txBody>
          <a:bodyPr vert="horz" lIns="91440" tIns="45720" rIns="91440" bIns="45720" rtlCol="0" anchor="b"/>
          <a:lstStyle>
            <a:lvl1pPr algn="r">
              <a:defRPr sz="1200"/>
            </a:lvl1pPr>
          </a:lstStyle>
          <a:p>
            <a:fld id="{D4B51CAF-25A7-4639-92B5-B0E20E2BADDC}" type="slidenum">
              <a:rPr lang="en-US" smtClean="0"/>
              <a:t>‹#›</a:t>
            </a:fld>
            <a:endParaRPr lang="en-US"/>
          </a:p>
        </p:txBody>
      </p:sp>
    </p:spTree>
    <p:extLst>
      <p:ext uri="{BB962C8B-B14F-4D97-AF65-F5344CB8AC3E}">
        <p14:creationId xmlns:p14="http://schemas.microsoft.com/office/powerpoint/2010/main" val="37364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CA99B113-D794-4942-B9D4-15B1E325DDF6}" type="datetimeFigureOut">
              <a:rPr lang="en-US" smtClean="0"/>
              <a:pPr/>
              <a:t>9/11/2012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F3703C81-4722-4A61-8551-5D8A2DF19AAB}" type="slidenum">
              <a:rPr lang="en-US" smtClean="0"/>
              <a:pPr/>
              <a:t>‹#›</a:t>
            </a:fld>
            <a:endParaRPr lang="en-US"/>
          </a:p>
        </p:txBody>
      </p:sp>
    </p:spTree>
    <p:extLst>
      <p:ext uri="{BB962C8B-B14F-4D97-AF65-F5344CB8AC3E}">
        <p14:creationId xmlns:p14="http://schemas.microsoft.com/office/powerpoint/2010/main" val="253219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703C81-4722-4A61-8551-5D8A2DF19A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10</a:t>
            </a:fld>
            <a:endParaRPr lang="en-US"/>
          </a:p>
        </p:txBody>
      </p:sp>
    </p:spTree>
    <p:extLst>
      <p:ext uri="{BB962C8B-B14F-4D97-AF65-F5344CB8AC3E}">
        <p14:creationId xmlns:p14="http://schemas.microsoft.com/office/powerpoint/2010/main" val="262667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11</a:t>
            </a:fld>
            <a:endParaRPr lang="en-US"/>
          </a:p>
        </p:txBody>
      </p:sp>
    </p:spTree>
    <p:extLst>
      <p:ext uri="{BB962C8B-B14F-4D97-AF65-F5344CB8AC3E}">
        <p14:creationId xmlns:p14="http://schemas.microsoft.com/office/powerpoint/2010/main" val="2592151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12</a:t>
            </a:fld>
            <a:endParaRPr lang="en-US"/>
          </a:p>
        </p:txBody>
      </p:sp>
    </p:spTree>
    <p:extLst>
      <p:ext uri="{BB962C8B-B14F-4D97-AF65-F5344CB8AC3E}">
        <p14:creationId xmlns:p14="http://schemas.microsoft.com/office/powerpoint/2010/main" val="2638223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13</a:t>
            </a:fld>
            <a:endParaRPr lang="en-US"/>
          </a:p>
        </p:txBody>
      </p:sp>
    </p:spTree>
    <p:extLst>
      <p:ext uri="{BB962C8B-B14F-4D97-AF65-F5344CB8AC3E}">
        <p14:creationId xmlns:p14="http://schemas.microsoft.com/office/powerpoint/2010/main" val="144484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14</a:t>
            </a:fld>
            <a:endParaRPr lang="en-US"/>
          </a:p>
        </p:txBody>
      </p:sp>
    </p:spTree>
    <p:extLst>
      <p:ext uri="{BB962C8B-B14F-4D97-AF65-F5344CB8AC3E}">
        <p14:creationId xmlns:p14="http://schemas.microsoft.com/office/powerpoint/2010/main" val="239190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15</a:t>
            </a:fld>
            <a:endParaRPr lang="en-US"/>
          </a:p>
        </p:txBody>
      </p:sp>
    </p:spTree>
    <p:extLst>
      <p:ext uri="{BB962C8B-B14F-4D97-AF65-F5344CB8AC3E}">
        <p14:creationId xmlns:p14="http://schemas.microsoft.com/office/powerpoint/2010/main" val="140923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16</a:t>
            </a:fld>
            <a:endParaRPr lang="en-US"/>
          </a:p>
        </p:txBody>
      </p:sp>
    </p:spTree>
    <p:extLst>
      <p:ext uri="{BB962C8B-B14F-4D97-AF65-F5344CB8AC3E}">
        <p14:creationId xmlns:p14="http://schemas.microsoft.com/office/powerpoint/2010/main" val="69004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17</a:t>
            </a:fld>
            <a:endParaRPr lang="en-US"/>
          </a:p>
        </p:txBody>
      </p:sp>
    </p:spTree>
    <p:extLst>
      <p:ext uri="{BB962C8B-B14F-4D97-AF65-F5344CB8AC3E}">
        <p14:creationId xmlns:p14="http://schemas.microsoft.com/office/powerpoint/2010/main" val="33605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18</a:t>
            </a:fld>
            <a:endParaRPr lang="en-US"/>
          </a:p>
        </p:txBody>
      </p:sp>
    </p:spTree>
    <p:extLst>
      <p:ext uri="{BB962C8B-B14F-4D97-AF65-F5344CB8AC3E}">
        <p14:creationId xmlns:p14="http://schemas.microsoft.com/office/powerpoint/2010/main" val="1572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19</a:t>
            </a:fld>
            <a:endParaRPr lang="en-US"/>
          </a:p>
        </p:txBody>
      </p:sp>
    </p:spTree>
    <p:extLst>
      <p:ext uri="{BB962C8B-B14F-4D97-AF65-F5344CB8AC3E}">
        <p14:creationId xmlns:p14="http://schemas.microsoft.com/office/powerpoint/2010/main" val="3856972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a:t>
            </a:fld>
            <a:endParaRPr lang="en-US"/>
          </a:p>
        </p:txBody>
      </p:sp>
    </p:spTree>
    <p:extLst>
      <p:ext uri="{BB962C8B-B14F-4D97-AF65-F5344CB8AC3E}">
        <p14:creationId xmlns:p14="http://schemas.microsoft.com/office/powerpoint/2010/main" val="4207679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20</a:t>
            </a:fld>
            <a:endParaRPr lang="en-US"/>
          </a:p>
        </p:txBody>
      </p:sp>
    </p:spTree>
    <p:extLst>
      <p:ext uri="{BB962C8B-B14F-4D97-AF65-F5344CB8AC3E}">
        <p14:creationId xmlns:p14="http://schemas.microsoft.com/office/powerpoint/2010/main" val="1827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21</a:t>
            </a:fld>
            <a:endParaRPr lang="en-US"/>
          </a:p>
        </p:txBody>
      </p:sp>
    </p:spTree>
    <p:extLst>
      <p:ext uri="{BB962C8B-B14F-4D97-AF65-F5344CB8AC3E}">
        <p14:creationId xmlns:p14="http://schemas.microsoft.com/office/powerpoint/2010/main" val="909237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22</a:t>
            </a:fld>
            <a:endParaRPr lang="en-US"/>
          </a:p>
        </p:txBody>
      </p:sp>
    </p:spTree>
    <p:extLst>
      <p:ext uri="{BB962C8B-B14F-4D97-AF65-F5344CB8AC3E}">
        <p14:creationId xmlns:p14="http://schemas.microsoft.com/office/powerpoint/2010/main" val="60573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23</a:t>
            </a:fld>
            <a:endParaRPr lang="en-US"/>
          </a:p>
        </p:txBody>
      </p:sp>
    </p:spTree>
    <p:extLst>
      <p:ext uri="{BB962C8B-B14F-4D97-AF65-F5344CB8AC3E}">
        <p14:creationId xmlns:p14="http://schemas.microsoft.com/office/powerpoint/2010/main" val="1907421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24</a:t>
            </a:fld>
            <a:endParaRPr lang="en-US"/>
          </a:p>
        </p:txBody>
      </p:sp>
    </p:spTree>
    <p:extLst>
      <p:ext uri="{BB962C8B-B14F-4D97-AF65-F5344CB8AC3E}">
        <p14:creationId xmlns:p14="http://schemas.microsoft.com/office/powerpoint/2010/main" val="595568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25</a:t>
            </a:fld>
            <a:endParaRPr lang="en-US"/>
          </a:p>
        </p:txBody>
      </p:sp>
    </p:spTree>
    <p:extLst>
      <p:ext uri="{BB962C8B-B14F-4D97-AF65-F5344CB8AC3E}">
        <p14:creationId xmlns:p14="http://schemas.microsoft.com/office/powerpoint/2010/main" val="366565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26</a:t>
            </a:fld>
            <a:endParaRPr lang="en-US"/>
          </a:p>
        </p:txBody>
      </p:sp>
    </p:spTree>
    <p:extLst>
      <p:ext uri="{BB962C8B-B14F-4D97-AF65-F5344CB8AC3E}">
        <p14:creationId xmlns:p14="http://schemas.microsoft.com/office/powerpoint/2010/main" val="170344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27</a:t>
            </a:fld>
            <a:endParaRPr lang="en-US"/>
          </a:p>
        </p:txBody>
      </p:sp>
    </p:spTree>
    <p:extLst>
      <p:ext uri="{BB962C8B-B14F-4D97-AF65-F5344CB8AC3E}">
        <p14:creationId xmlns:p14="http://schemas.microsoft.com/office/powerpoint/2010/main" val="4035346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28</a:t>
            </a:fld>
            <a:endParaRPr lang="en-US"/>
          </a:p>
        </p:txBody>
      </p:sp>
    </p:spTree>
    <p:extLst>
      <p:ext uri="{BB962C8B-B14F-4D97-AF65-F5344CB8AC3E}">
        <p14:creationId xmlns:p14="http://schemas.microsoft.com/office/powerpoint/2010/main" val="358789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29</a:t>
            </a:fld>
            <a:endParaRPr lang="en-US"/>
          </a:p>
        </p:txBody>
      </p:sp>
    </p:spTree>
    <p:extLst>
      <p:ext uri="{BB962C8B-B14F-4D97-AF65-F5344CB8AC3E}">
        <p14:creationId xmlns:p14="http://schemas.microsoft.com/office/powerpoint/2010/main" val="65304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a:t>
            </a:fld>
            <a:endParaRPr lang="en-US"/>
          </a:p>
        </p:txBody>
      </p:sp>
    </p:spTree>
    <p:extLst>
      <p:ext uri="{BB962C8B-B14F-4D97-AF65-F5344CB8AC3E}">
        <p14:creationId xmlns:p14="http://schemas.microsoft.com/office/powerpoint/2010/main" val="3143810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30</a:t>
            </a:fld>
            <a:endParaRPr lang="en-US"/>
          </a:p>
        </p:txBody>
      </p:sp>
    </p:spTree>
    <p:extLst>
      <p:ext uri="{BB962C8B-B14F-4D97-AF65-F5344CB8AC3E}">
        <p14:creationId xmlns:p14="http://schemas.microsoft.com/office/powerpoint/2010/main" val="8592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31</a:t>
            </a:fld>
            <a:endParaRPr lang="en-US"/>
          </a:p>
        </p:txBody>
      </p:sp>
    </p:spTree>
    <p:extLst>
      <p:ext uri="{BB962C8B-B14F-4D97-AF65-F5344CB8AC3E}">
        <p14:creationId xmlns:p14="http://schemas.microsoft.com/office/powerpoint/2010/main" val="703678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32</a:t>
            </a:fld>
            <a:endParaRPr lang="en-US"/>
          </a:p>
        </p:txBody>
      </p:sp>
    </p:spTree>
    <p:extLst>
      <p:ext uri="{BB962C8B-B14F-4D97-AF65-F5344CB8AC3E}">
        <p14:creationId xmlns:p14="http://schemas.microsoft.com/office/powerpoint/2010/main" val="337039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33</a:t>
            </a:fld>
            <a:endParaRPr lang="en-US"/>
          </a:p>
        </p:txBody>
      </p:sp>
    </p:spTree>
    <p:extLst>
      <p:ext uri="{BB962C8B-B14F-4D97-AF65-F5344CB8AC3E}">
        <p14:creationId xmlns:p14="http://schemas.microsoft.com/office/powerpoint/2010/main" val="2110331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34</a:t>
            </a:fld>
            <a:endParaRPr lang="en-US"/>
          </a:p>
        </p:txBody>
      </p:sp>
    </p:spTree>
    <p:extLst>
      <p:ext uri="{BB962C8B-B14F-4D97-AF65-F5344CB8AC3E}">
        <p14:creationId xmlns:p14="http://schemas.microsoft.com/office/powerpoint/2010/main" val="2204362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35</a:t>
            </a:fld>
            <a:endParaRPr lang="en-US"/>
          </a:p>
        </p:txBody>
      </p:sp>
    </p:spTree>
    <p:extLst>
      <p:ext uri="{BB962C8B-B14F-4D97-AF65-F5344CB8AC3E}">
        <p14:creationId xmlns:p14="http://schemas.microsoft.com/office/powerpoint/2010/main" val="3894044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36</a:t>
            </a:fld>
            <a:endParaRPr lang="en-US"/>
          </a:p>
        </p:txBody>
      </p:sp>
    </p:spTree>
    <p:extLst>
      <p:ext uri="{BB962C8B-B14F-4D97-AF65-F5344CB8AC3E}">
        <p14:creationId xmlns:p14="http://schemas.microsoft.com/office/powerpoint/2010/main" val="1915667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37</a:t>
            </a:fld>
            <a:endParaRPr lang="en-US"/>
          </a:p>
        </p:txBody>
      </p:sp>
    </p:spTree>
    <p:extLst>
      <p:ext uri="{BB962C8B-B14F-4D97-AF65-F5344CB8AC3E}">
        <p14:creationId xmlns:p14="http://schemas.microsoft.com/office/powerpoint/2010/main" val="122377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4</a:t>
            </a:fld>
            <a:endParaRPr lang="en-US"/>
          </a:p>
        </p:txBody>
      </p:sp>
    </p:spTree>
    <p:extLst>
      <p:ext uri="{BB962C8B-B14F-4D97-AF65-F5344CB8AC3E}">
        <p14:creationId xmlns:p14="http://schemas.microsoft.com/office/powerpoint/2010/main" val="13997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5</a:t>
            </a:fld>
            <a:endParaRPr lang="en-US"/>
          </a:p>
        </p:txBody>
      </p:sp>
    </p:spTree>
    <p:extLst>
      <p:ext uri="{BB962C8B-B14F-4D97-AF65-F5344CB8AC3E}">
        <p14:creationId xmlns:p14="http://schemas.microsoft.com/office/powerpoint/2010/main" val="95009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6</a:t>
            </a:fld>
            <a:endParaRPr lang="en-US"/>
          </a:p>
        </p:txBody>
      </p:sp>
    </p:spTree>
    <p:extLst>
      <p:ext uri="{BB962C8B-B14F-4D97-AF65-F5344CB8AC3E}">
        <p14:creationId xmlns:p14="http://schemas.microsoft.com/office/powerpoint/2010/main" val="210483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7</a:t>
            </a:fld>
            <a:endParaRPr lang="en-US"/>
          </a:p>
        </p:txBody>
      </p:sp>
    </p:spTree>
    <p:extLst>
      <p:ext uri="{BB962C8B-B14F-4D97-AF65-F5344CB8AC3E}">
        <p14:creationId xmlns:p14="http://schemas.microsoft.com/office/powerpoint/2010/main" val="1770638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8</a:t>
            </a:fld>
            <a:endParaRPr lang="en-US"/>
          </a:p>
        </p:txBody>
      </p:sp>
    </p:spTree>
    <p:extLst>
      <p:ext uri="{BB962C8B-B14F-4D97-AF65-F5344CB8AC3E}">
        <p14:creationId xmlns:p14="http://schemas.microsoft.com/office/powerpoint/2010/main" val="67033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703C81-4722-4A61-8551-5D8A2DF19AAB}" type="slidenum">
              <a:rPr lang="en-US" smtClean="0"/>
              <a:pPr/>
              <a:t>9</a:t>
            </a:fld>
            <a:endParaRPr lang="en-US"/>
          </a:p>
        </p:txBody>
      </p:sp>
    </p:spTree>
    <p:extLst>
      <p:ext uri="{BB962C8B-B14F-4D97-AF65-F5344CB8AC3E}">
        <p14:creationId xmlns:p14="http://schemas.microsoft.com/office/powerpoint/2010/main" val="250042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a:p>
        </p:txBody>
      </p:sp>
      <p:sp>
        <p:nvSpPr>
          <p:cNvPr id="6" name="Slide Number Placeholder 5"/>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a:p>
        </p:txBody>
      </p:sp>
      <p:sp>
        <p:nvSpPr>
          <p:cNvPr id="6" name="Slide Number Placeholder 5"/>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a:p>
        </p:txBody>
      </p:sp>
      <p:sp>
        <p:nvSpPr>
          <p:cNvPr id="6" name="Slide Number Placeholder 5"/>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9, 2009</a:t>
            </a:r>
            <a:endParaRPr lang="en-US"/>
          </a:p>
        </p:txBody>
      </p:sp>
      <p:sp>
        <p:nvSpPr>
          <p:cNvPr id="6" name="Footer Placeholder 5"/>
          <p:cNvSpPr>
            <a:spLocks noGrp="1"/>
          </p:cNvSpPr>
          <p:nvPr>
            <p:ph type="ftr" sz="quarter" idx="11"/>
          </p:nvPr>
        </p:nvSpPr>
        <p:spPr/>
        <p:txBody>
          <a:bodyPr/>
          <a:lstStyle/>
          <a:p>
            <a:r>
              <a:rPr lang="en-US" smtClean="0"/>
              <a:t>www.epi.org</a:t>
            </a:r>
            <a:endParaRPr lang="en-US"/>
          </a:p>
        </p:txBody>
      </p:sp>
      <p:sp>
        <p:nvSpPr>
          <p:cNvPr id="7" name="Slide Number Placeholder 6"/>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9, 2009</a:t>
            </a:r>
            <a:endParaRPr lang="en-US"/>
          </a:p>
        </p:txBody>
      </p:sp>
      <p:sp>
        <p:nvSpPr>
          <p:cNvPr id="8" name="Footer Placeholder 7"/>
          <p:cNvSpPr>
            <a:spLocks noGrp="1"/>
          </p:cNvSpPr>
          <p:nvPr>
            <p:ph type="ftr" sz="quarter" idx="11"/>
          </p:nvPr>
        </p:nvSpPr>
        <p:spPr/>
        <p:txBody>
          <a:bodyPr/>
          <a:lstStyle/>
          <a:p>
            <a:r>
              <a:rPr lang="en-US" smtClean="0"/>
              <a:t>www.epi.org</a:t>
            </a:r>
            <a:endParaRPr lang="en-US"/>
          </a:p>
        </p:txBody>
      </p:sp>
      <p:sp>
        <p:nvSpPr>
          <p:cNvPr id="9" name="Slide Number Placeholder 8"/>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9, 2009</a:t>
            </a:r>
            <a:endParaRPr lang="en-US"/>
          </a:p>
        </p:txBody>
      </p:sp>
      <p:sp>
        <p:nvSpPr>
          <p:cNvPr id="4" name="Footer Placeholder 3"/>
          <p:cNvSpPr>
            <a:spLocks noGrp="1"/>
          </p:cNvSpPr>
          <p:nvPr>
            <p:ph type="ftr" sz="quarter" idx="11"/>
          </p:nvPr>
        </p:nvSpPr>
        <p:spPr/>
        <p:txBody>
          <a:bodyPr/>
          <a:lstStyle/>
          <a:p>
            <a:r>
              <a:rPr lang="en-US" smtClean="0"/>
              <a:t>www.epi.org</a:t>
            </a:r>
            <a:endParaRPr lang="en-US"/>
          </a:p>
        </p:txBody>
      </p:sp>
      <p:sp>
        <p:nvSpPr>
          <p:cNvPr id="5" name="Slide Number Placeholder 4"/>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9, 2009</a:t>
            </a:r>
            <a:endParaRPr lang="en-US"/>
          </a:p>
        </p:txBody>
      </p:sp>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9, 2009</a:t>
            </a:r>
            <a:endParaRPr lang="en-US"/>
          </a:p>
        </p:txBody>
      </p:sp>
      <p:sp>
        <p:nvSpPr>
          <p:cNvPr id="6" name="Footer Placeholder 5"/>
          <p:cNvSpPr>
            <a:spLocks noGrp="1"/>
          </p:cNvSpPr>
          <p:nvPr>
            <p:ph type="ftr" sz="quarter" idx="11"/>
          </p:nvPr>
        </p:nvSpPr>
        <p:spPr/>
        <p:txBody>
          <a:bodyPr/>
          <a:lstStyle/>
          <a:p>
            <a:r>
              <a:rPr lang="en-US" smtClean="0"/>
              <a:t>www.epi.org</a:t>
            </a:r>
            <a:endParaRPr lang="en-US"/>
          </a:p>
        </p:txBody>
      </p:sp>
      <p:sp>
        <p:nvSpPr>
          <p:cNvPr id="7" name="Slide Number Placeholder 6"/>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9, 2009</a:t>
            </a:r>
            <a:endParaRPr lang="en-US"/>
          </a:p>
        </p:txBody>
      </p:sp>
      <p:sp>
        <p:nvSpPr>
          <p:cNvPr id="6" name="Footer Placeholder 5"/>
          <p:cNvSpPr>
            <a:spLocks noGrp="1"/>
          </p:cNvSpPr>
          <p:nvPr>
            <p:ph type="ftr" sz="quarter" idx="11"/>
          </p:nvPr>
        </p:nvSpPr>
        <p:spPr/>
        <p:txBody>
          <a:bodyPr/>
          <a:lstStyle/>
          <a:p>
            <a:r>
              <a:rPr lang="en-US" smtClean="0"/>
              <a:t>www.epi.org</a:t>
            </a:r>
            <a:endParaRPr lang="en-US"/>
          </a:p>
        </p:txBody>
      </p:sp>
      <p:sp>
        <p:nvSpPr>
          <p:cNvPr id="7" name="Slide Number Placeholder 6"/>
          <p:cNvSpPr>
            <a:spLocks noGrp="1"/>
          </p:cNvSpPr>
          <p:nvPr>
            <p:ph type="sldNum" sz="quarter" idx="12"/>
          </p:nvPr>
        </p:nvSpPr>
        <p:spPr/>
        <p:txBody>
          <a:bodyPr/>
          <a:lstStyle/>
          <a:p>
            <a:fld id="{E67E14F8-7AD6-4636-8C74-13682355630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March 9, 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www.epi.org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E14F8-7AD6-4636-8C74-136823556300}" type="slidenum">
              <a:rPr lang="en-US" smtClean="0"/>
              <a:pPr/>
              <a:t>‹#›</a:t>
            </a:fld>
            <a:endParaRPr lang="en-US" dirty="0"/>
          </a:p>
        </p:txBody>
      </p:sp>
      <p:pic>
        <p:nvPicPr>
          <p:cNvPr id="37892" name="Picture 4"/>
          <p:cNvPicPr>
            <a:picLocks noChangeAspect="1" noChangeArrowheads="1"/>
          </p:cNvPicPr>
          <p:nvPr/>
        </p:nvPicPr>
        <p:blipFill>
          <a:blip r:embed="rId13" cstate="print"/>
          <a:srcRect/>
          <a:stretch>
            <a:fillRect/>
          </a:stretch>
        </p:blipFill>
        <p:spPr bwMode="auto">
          <a:xfrm>
            <a:off x="1143000" y="0"/>
            <a:ext cx="6772275" cy="4476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noAutofit/>
          </a:bodyPr>
          <a:lstStyle/>
          <a:p>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4000" i="1" dirty="0" smtClean="0">
                <a:solidFill>
                  <a:schemeClr val="bg1">
                    <a:lumMod val="50000"/>
                  </a:schemeClr>
                </a:solidFill>
              </a:rPr>
              <a:t>The State of Working America, 12</a:t>
            </a:r>
            <a:r>
              <a:rPr lang="en-US" sz="4000" i="1" baseline="30000" dirty="0" smtClean="0">
                <a:solidFill>
                  <a:schemeClr val="bg1">
                    <a:lumMod val="50000"/>
                  </a:schemeClr>
                </a:solidFill>
              </a:rPr>
              <a:t>th</a:t>
            </a:r>
            <a:r>
              <a:rPr lang="en-US" sz="4000" i="1" dirty="0" smtClean="0">
                <a:solidFill>
                  <a:schemeClr val="bg1">
                    <a:lumMod val="50000"/>
                  </a:schemeClr>
                </a:solidFill>
              </a:rPr>
              <a:t> Edition</a:t>
            </a:r>
            <a:r>
              <a:rPr lang="en-US" sz="3200" dirty="0" smtClean="0"/>
              <a:t/>
            </a:r>
            <a:br>
              <a:rPr lang="en-US" sz="32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800" dirty="0" smtClean="0"/>
              <a:t>Lawrence Mishel, Josh Bivens, Elise Gould, Heidi Shierholz</a:t>
            </a:r>
            <a:r>
              <a:rPr lang="en-US" sz="1800" dirty="0" smtClean="0"/>
              <a:t/>
            </a:r>
            <a:br>
              <a:rPr lang="en-US" sz="1800" dirty="0" smtClean="0"/>
            </a:br>
            <a:r>
              <a:rPr lang="en-US" sz="1800" dirty="0" smtClean="0"/>
              <a:t>Economic Policy Institute </a:t>
            </a:r>
            <a:br>
              <a:rPr lang="en-US" sz="1800" dirty="0" smtClean="0"/>
            </a:br>
            <a:r>
              <a:rPr lang="en-US" sz="1800" dirty="0" smtClean="0"/>
              <a:t>Cornell University Press</a:t>
            </a:r>
            <a:br>
              <a:rPr lang="en-US" sz="1800" dirty="0" smtClean="0"/>
            </a:br>
            <a:r>
              <a:rPr lang="en-US" sz="1800" dirty="0" smtClean="0"/>
              <a:t>September 2012</a:t>
            </a:r>
            <a:endParaRPr lang="en-US" sz="12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10</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57200"/>
            <a:ext cx="866298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571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11</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457200"/>
            <a:ext cx="866298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4013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12</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457199"/>
            <a:ext cx="8669337" cy="601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9282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609600"/>
            <a:ext cx="86756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99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Now the </a:t>
            </a:r>
            <a:r>
              <a:rPr lang="en-US" i="1" dirty="0" smtClean="0"/>
              <a:t>consequences </a:t>
            </a:r>
            <a:r>
              <a:rPr lang="en-US" dirty="0" smtClean="0"/>
              <a:t>of rising inequality…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211172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15</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81000"/>
            <a:ext cx="867568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9576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80999"/>
            <a:ext cx="8669337" cy="6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35992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17</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051" y="457200"/>
            <a:ext cx="866933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63626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18</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381000"/>
            <a:ext cx="857726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8016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19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80999"/>
            <a:ext cx="8669337" cy="6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9654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 we’ll discuss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Lost Decade of income growth for low and middle-income Americans has already happened</a:t>
            </a:r>
          </a:p>
          <a:p>
            <a:r>
              <a:rPr lang="en-US" dirty="0" smtClean="0"/>
              <a:t>Another Lost Decade is in the pipeline, unless policy changes to combat high unemployment much more aggressively</a:t>
            </a:r>
          </a:p>
          <a:p>
            <a:r>
              <a:rPr lang="en-US" dirty="0" smtClean="0"/>
              <a:t>Rising inequality has been the primary barrier to income growth for the last generation of low and middle-income families/households</a:t>
            </a:r>
          </a:p>
          <a:p>
            <a:r>
              <a:rPr lang="en-US" dirty="0" smtClean="0"/>
              <a:t>The fingerprints of intentional policy decisions are all over this upward redistribution</a:t>
            </a:r>
            <a:endParaRPr lang="en-US" dirty="0"/>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2</a:t>
            </a:fld>
            <a:endParaRPr lang="en-US" dirty="0"/>
          </a:p>
        </p:txBody>
      </p:sp>
    </p:spTree>
    <p:extLst>
      <p:ext uri="{BB962C8B-B14F-4D97-AF65-F5344CB8AC3E}">
        <p14:creationId xmlns:p14="http://schemas.microsoft.com/office/powerpoint/2010/main" val="21273683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fontScale="90000"/>
          </a:bodyPr>
          <a:lstStyle/>
          <a:p>
            <a:r>
              <a:rPr lang="en-US" dirty="0" smtClean="0"/>
              <a:t>The fingerprints of intentional policy decisions are all over this increased inequality of wages and incomes</a:t>
            </a:r>
            <a:endParaRPr lang="en-US" dirty="0"/>
          </a:p>
        </p:txBody>
      </p:sp>
    </p:spTree>
    <p:extLst>
      <p:ext uri="{BB962C8B-B14F-4D97-AF65-F5344CB8AC3E}">
        <p14:creationId xmlns:p14="http://schemas.microsoft.com/office/powerpoint/2010/main" val="251674165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81000"/>
            <a:ext cx="865663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5354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pPr lvl="0"/>
            <a:r>
              <a:rPr lang="en-US" b="1" dirty="0" smtClean="0"/>
              <a:t/>
            </a:r>
            <a:br>
              <a:rPr lang="en-US" b="1" dirty="0" smtClean="0"/>
            </a:br>
            <a:r>
              <a:rPr lang="en-US" sz="4000" b="1" dirty="0" smtClean="0"/>
              <a:t>Illustrating policy’s impact by examining three “wage-gaps”</a:t>
            </a:r>
            <a:r>
              <a:rPr lang="en-US" sz="4000" dirty="0"/>
              <a:t/>
            </a:r>
            <a:br>
              <a:rPr lang="en-US" sz="4000" dirty="0"/>
            </a:br>
            <a:endParaRPr lang="en-US" sz="4000" dirty="0"/>
          </a:p>
        </p:txBody>
      </p:sp>
      <p:sp>
        <p:nvSpPr>
          <p:cNvPr id="3" name="Content Placeholder 2"/>
          <p:cNvSpPr>
            <a:spLocks noGrp="1"/>
          </p:cNvSpPr>
          <p:nvPr>
            <p:ph idx="1"/>
          </p:nvPr>
        </p:nvSpPr>
        <p:spPr/>
        <p:txBody>
          <a:bodyPr>
            <a:normAutofit fontScale="55000" lnSpcReduction="20000"/>
          </a:bodyPr>
          <a:lstStyle/>
          <a:p>
            <a:pPr lvl="0"/>
            <a:r>
              <a:rPr lang="en-US" b="1" dirty="0" smtClean="0"/>
              <a:t>Top </a:t>
            </a:r>
            <a:r>
              <a:rPr lang="en-US" b="1" dirty="0"/>
              <a:t>1% wages vs. everybody else, grew continuously 1979-2011 except during stock declines </a:t>
            </a:r>
            <a:endParaRPr lang="en-US" dirty="0"/>
          </a:p>
          <a:p>
            <a:pPr lvl="0"/>
            <a:r>
              <a:rPr lang="en-US" dirty="0"/>
              <a:t>CEO/executive compensation</a:t>
            </a:r>
          </a:p>
          <a:p>
            <a:pPr lvl="0"/>
            <a:r>
              <a:rPr lang="en-US" dirty="0"/>
              <a:t>Expanded and increasingly highly-paid </a:t>
            </a:r>
            <a:r>
              <a:rPr lang="en-US" dirty="0" smtClean="0"/>
              <a:t>finance</a:t>
            </a:r>
          </a:p>
          <a:p>
            <a:pPr marL="0" lvl="0" indent="0">
              <a:buNone/>
            </a:pPr>
            <a:endParaRPr lang="en-US" dirty="0"/>
          </a:p>
          <a:p>
            <a:pPr lvl="0"/>
            <a:r>
              <a:rPr lang="en-US" b="1" dirty="0"/>
              <a:t>Middle/bottom (50/10 wage gap), only grew in 1980s</a:t>
            </a:r>
            <a:endParaRPr lang="en-US" dirty="0"/>
          </a:p>
          <a:p>
            <a:pPr lvl="0"/>
            <a:r>
              <a:rPr lang="en-US" dirty="0"/>
              <a:t>Minimum wage</a:t>
            </a:r>
          </a:p>
          <a:p>
            <a:pPr lvl="0"/>
            <a:r>
              <a:rPr lang="en-US" dirty="0" smtClean="0"/>
              <a:t>Unemployment</a:t>
            </a:r>
          </a:p>
          <a:p>
            <a:pPr marL="0" lvl="0" indent="0">
              <a:buNone/>
            </a:pPr>
            <a:endParaRPr lang="en-US" dirty="0"/>
          </a:p>
          <a:p>
            <a:pPr lvl="0"/>
            <a:r>
              <a:rPr lang="en-US" b="1" dirty="0"/>
              <a:t>Top vs. middle (95/50 wage gap), grew continuously 1979-2011</a:t>
            </a:r>
            <a:endParaRPr lang="en-US" dirty="0"/>
          </a:p>
          <a:p>
            <a:pPr lvl="0"/>
            <a:r>
              <a:rPr lang="en-US" dirty="0"/>
              <a:t>Unemployment</a:t>
            </a:r>
          </a:p>
          <a:p>
            <a:pPr lvl="0"/>
            <a:r>
              <a:rPr lang="en-US" dirty="0"/>
              <a:t>Globalization</a:t>
            </a:r>
          </a:p>
          <a:p>
            <a:pPr lvl="0"/>
            <a:r>
              <a:rPr lang="en-US" dirty="0"/>
              <a:t>Deunionization</a:t>
            </a:r>
          </a:p>
          <a:p>
            <a:pPr lvl="0"/>
            <a:r>
              <a:rPr lang="en-US" dirty="0"/>
              <a:t>Industry deregulation (trucking, airline, etc.)/privatization</a:t>
            </a:r>
          </a:p>
          <a:p>
            <a:pPr lvl="0"/>
            <a:r>
              <a:rPr lang="en-US" dirty="0"/>
              <a:t>Eroded labor standards/norms more generally </a:t>
            </a:r>
          </a:p>
          <a:p>
            <a:pPr lvl="0"/>
            <a:r>
              <a:rPr lang="en-US" dirty="0"/>
              <a:t>Not: health care costs; Skills/education deficit</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22</a:t>
            </a:fld>
            <a:endParaRPr lang="en-US" dirty="0"/>
          </a:p>
        </p:txBody>
      </p:sp>
    </p:spTree>
    <p:extLst>
      <p:ext uri="{BB962C8B-B14F-4D97-AF65-F5344CB8AC3E}">
        <p14:creationId xmlns:p14="http://schemas.microsoft.com/office/powerpoint/2010/main" val="26991486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6000" dirty="0" smtClean="0"/>
          </a:p>
          <a:p>
            <a:pPr marL="0" indent="0">
              <a:buNone/>
            </a:pPr>
            <a:r>
              <a:rPr lang="en-US" sz="6000" dirty="0"/>
              <a:t>	</a:t>
            </a:r>
            <a:r>
              <a:rPr lang="en-US" sz="6000" dirty="0" smtClean="0"/>
              <a:t>Explaining top wages</a:t>
            </a:r>
            <a:endParaRPr lang="en-US" sz="6000" dirty="0"/>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23</a:t>
            </a:fld>
            <a:endParaRPr lang="en-US" dirty="0"/>
          </a:p>
        </p:txBody>
      </p:sp>
    </p:spTree>
    <p:extLst>
      <p:ext uri="{BB962C8B-B14F-4D97-AF65-F5344CB8AC3E}">
        <p14:creationId xmlns:p14="http://schemas.microsoft.com/office/powerpoint/2010/main" val="27299847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24</a:t>
            </a:fld>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381000"/>
            <a:ext cx="866298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5661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25</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381000"/>
            <a:ext cx="866298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7952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26</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381000"/>
            <a:ext cx="866298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389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a:t>	</a:t>
            </a:r>
            <a:r>
              <a:rPr lang="en-US" sz="6000" dirty="0" smtClean="0"/>
              <a:t>	   Explaining 		     	</a:t>
            </a:r>
            <a:r>
              <a:rPr lang="en-US" sz="6000" dirty="0"/>
              <a:t> </a:t>
            </a:r>
            <a:r>
              <a:rPr lang="en-US" sz="6000" dirty="0" smtClean="0"/>
              <a:t>   middle/bottom</a:t>
            </a:r>
          </a:p>
          <a:p>
            <a:pPr marL="0" indent="0">
              <a:buNone/>
            </a:pPr>
            <a:r>
              <a:rPr lang="en-US" sz="6000" dirty="0" smtClean="0"/>
              <a:t>		  wage gap</a:t>
            </a:r>
            <a:endParaRPr lang="en-US" sz="6000" dirty="0"/>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27</a:t>
            </a:fld>
            <a:endParaRPr lang="en-US" dirty="0"/>
          </a:p>
        </p:txBody>
      </p:sp>
    </p:spTree>
    <p:extLst>
      <p:ext uri="{BB962C8B-B14F-4D97-AF65-F5344CB8AC3E}">
        <p14:creationId xmlns:p14="http://schemas.microsoft.com/office/powerpoint/2010/main" val="32965908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28</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1372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8924" y="5724525"/>
            <a:ext cx="8305800" cy="646331"/>
          </a:xfrm>
          <a:prstGeom prst="rect">
            <a:avLst/>
          </a:prstGeom>
          <a:noFill/>
        </p:spPr>
        <p:txBody>
          <a:bodyPr wrap="square" rtlCol="0">
            <a:spAutoFit/>
          </a:bodyPr>
          <a:lstStyle/>
          <a:p>
            <a:r>
              <a:rPr lang="en-US" dirty="0" smtClean="0"/>
              <a:t>Explains 57% of the overall increase in the “50/10 wage gap” between 1979 and 2011, 66% of the female 50/10 </a:t>
            </a:r>
            <a:r>
              <a:rPr lang="en-US" smtClean="0"/>
              <a:t>wage gap.</a:t>
            </a:r>
            <a:endParaRPr lang="en-US" dirty="0"/>
          </a:p>
        </p:txBody>
      </p:sp>
    </p:spTree>
    <p:extLst>
      <p:ext uri="{BB962C8B-B14F-4D97-AF65-F5344CB8AC3E}">
        <p14:creationId xmlns:p14="http://schemas.microsoft.com/office/powerpoint/2010/main" val="19968810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29</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81000"/>
            <a:ext cx="866933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2145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America’s broad middle class has already suffered a ‘Lost Decade’</a:t>
            </a:r>
            <a:endParaRPr lang="en-US" dirty="0"/>
          </a:p>
        </p:txBody>
      </p:sp>
    </p:spTree>
    <p:extLst>
      <p:ext uri="{BB962C8B-B14F-4D97-AF65-F5344CB8AC3E}">
        <p14:creationId xmlns:p14="http://schemas.microsoft.com/office/powerpoint/2010/main" val="27029798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6000" dirty="0"/>
              <a:t>	</a:t>
            </a:r>
            <a:r>
              <a:rPr lang="en-US" sz="6000" dirty="0" smtClean="0"/>
              <a:t>	   Explaining 		     	</a:t>
            </a:r>
            <a:r>
              <a:rPr lang="en-US" sz="6000" dirty="0"/>
              <a:t> </a:t>
            </a:r>
            <a:r>
              <a:rPr lang="en-US" sz="6000" dirty="0" smtClean="0"/>
              <a:t>      top/middle</a:t>
            </a:r>
          </a:p>
          <a:p>
            <a:pPr marL="0" indent="0">
              <a:buNone/>
            </a:pPr>
            <a:r>
              <a:rPr lang="en-US" sz="6000" dirty="0" smtClean="0"/>
              <a:t>		    wage gap</a:t>
            </a:r>
            <a:endParaRPr lang="en-US" sz="6000" dirty="0"/>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30</a:t>
            </a:fld>
            <a:endParaRPr lang="en-US" dirty="0"/>
          </a:p>
        </p:txBody>
      </p:sp>
    </p:spTree>
    <p:extLst>
      <p:ext uri="{BB962C8B-B14F-4D97-AF65-F5344CB8AC3E}">
        <p14:creationId xmlns:p14="http://schemas.microsoft.com/office/powerpoint/2010/main" val="415112657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31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4572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5638800"/>
            <a:ext cx="8153400" cy="646331"/>
          </a:xfrm>
          <a:prstGeom prst="rect">
            <a:avLst/>
          </a:prstGeom>
          <a:noFill/>
        </p:spPr>
        <p:txBody>
          <a:bodyPr wrap="square" rtlCol="0">
            <a:spAutoFit/>
          </a:bodyPr>
          <a:lstStyle/>
          <a:p>
            <a:r>
              <a:rPr lang="en-US" dirty="0" smtClean="0"/>
              <a:t>Trade with less developed nations explains a third of the overall rise in the college premium between 1979 and 2011 – but explains 90% of the increase post-1995.</a:t>
            </a:r>
            <a:endParaRPr lang="en-US" dirty="0"/>
          </a:p>
        </p:txBody>
      </p:sp>
    </p:spTree>
    <p:extLst>
      <p:ext uri="{BB962C8B-B14F-4D97-AF65-F5344CB8AC3E}">
        <p14:creationId xmlns:p14="http://schemas.microsoft.com/office/powerpoint/2010/main" val="11789416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32</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81000"/>
            <a:ext cx="8153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1" y="5562600"/>
            <a:ext cx="8153399" cy="861774"/>
          </a:xfrm>
          <a:prstGeom prst="rect">
            <a:avLst/>
          </a:prstGeom>
          <a:noFill/>
        </p:spPr>
        <p:txBody>
          <a:bodyPr wrap="square" rtlCol="0">
            <a:spAutoFit/>
          </a:bodyPr>
          <a:lstStyle/>
          <a:p>
            <a:r>
              <a:rPr lang="en-US" dirty="0" smtClean="0"/>
              <a:t>Explains a third of the increase in male wage inequality, and 20% of the increase in women’s wage inequality*.</a:t>
            </a:r>
          </a:p>
          <a:p>
            <a:r>
              <a:rPr lang="en-US" sz="1400" dirty="0" smtClean="0"/>
              <a:t>*Wage inequality as measured by the log variance of the wage distribution.</a:t>
            </a:r>
            <a:endParaRPr lang="en-US" sz="1400" dirty="0"/>
          </a:p>
        </p:txBody>
      </p:sp>
    </p:spTree>
    <p:extLst>
      <p:ext uri="{BB962C8B-B14F-4D97-AF65-F5344CB8AC3E}">
        <p14:creationId xmlns:p14="http://schemas.microsoft.com/office/powerpoint/2010/main" val="102068508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else is in State of Working America?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Evidence on how there is no “skills-gap” and why inequality is not about lagging education</a:t>
            </a:r>
          </a:p>
          <a:p>
            <a:r>
              <a:rPr lang="en-US" dirty="0" smtClean="0"/>
              <a:t>Evidence on deep poverty reaching its highest rate in recorded history in 2010</a:t>
            </a:r>
          </a:p>
          <a:p>
            <a:r>
              <a:rPr lang="en-US" dirty="0" smtClean="0"/>
              <a:t>Evidence that the US today is </a:t>
            </a:r>
            <a:r>
              <a:rPr lang="en-US" i="1" dirty="0" smtClean="0"/>
              <a:t>not </a:t>
            </a:r>
            <a:r>
              <a:rPr lang="en-US" dirty="0" smtClean="0"/>
              <a:t>a mobile society – relative to its own history or its international peers</a:t>
            </a:r>
          </a:p>
          <a:p>
            <a:r>
              <a:rPr lang="en-US" dirty="0" smtClean="0"/>
              <a:t>Evidence that there has been no “democratization” of the stock market</a:t>
            </a:r>
          </a:p>
          <a:p>
            <a:r>
              <a:rPr lang="en-US" dirty="0" smtClean="0"/>
              <a:t>Evidence on that Social Security and Medicare have contributed more to middle-income growth than wages and salaries over the past generation</a:t>
            </a:r>
            <a:endParaRPr lang="en-US" dirty="0"/>
          </a:p>
        </p:txBody>
      </p:sp>
      <p:sp>
        <p:nvSpPr>
          <p:cNvPr id="4" name="Date Placeholder 3"/>
          <p:cNvSpPr>
            <a:spLocks noGrp="1"/>
          </p:cNvSpPr>
          <p:nvPr>
            <p:ph type="dt" sz="half" idx="10"/>
          </p:nvPr>
        </p:nvSpPr>
        <p:spPr/>
        <p:txBody>
          <a:bodyPr/>
          <a:lstStyle/>
          <a:p>
            <a:r>
              <a:rPr lang="en-US" smtClean="0"/>
              <a:t>March 9, 2009</a:t>
            </a:r>
            <a:endParaRPr lang="en-US"/>
          </a:p>
        </p:txBody>
      </p:sp>
      <p:sp>
        <p:nvSpPr>
          <p:cNvPr id="5" name="Footer Placeholder 4"/>
          <p:cNvSpPr>
            <a:spLocks noGrp="1"/>
          </p:cNvSpPr>
          <p:nvPr>
            <p:ph type="ftr" sz="quarter" idx="11"/>
          </p:nvPr>
        </p:nvSpPr>
        <p:spPr/>
        <p:txBody>
          <a:bodyPr/>
          <a:lstStyle/>
          <a:p>
            <a:r>
              <a:rPr lang="en-US" smtClean="0"/>
              <a:t>www.epi.org</a:t>
            </a:r>
            <a:endParaRPr lang="en-US" dirty="0"/>
          </a:p>
        </p:txBody>
      </p:sp>
      <p:sp>
        <p:nvSpPr>
          <p:cNvPr id="6" name="Slide Number Placeholder 5"/>
          <p:cNvSpPr>
            <a:spLocks noGrp="1"/>
          </p:cNvSpPr>
          <p:nvPr>
            <p:ph type="sldNum" sz="quarter" idx="12"/>
          </p:nvPr>
        </p:nvSpPr>
        <p:spPr/>
        <p:txBody>
          <a:bodyPr/>
          <a:lstStyle/>
          <a:p>
            <a:fld id="{E67E14F8-7AD6-4636-8C74-136823556300}" type="slidenum">
              <a:rPr lang="en-US" smtClean="0"/>
              <a:pPr/>
              <a:t>33</a:t>
            </a:fld>
            <a:endParaRPr lang="en-US" dirty="0"/>
          </a:p>
        </p:txBody>
      </p:sp>
    </p:spTree>
    <p:extLst>
      <p:ext uri="{BB962C8B-B14F-4D97-AF65-F5344CB8AC3E}">
        <p14:creationId xmlns:p14="http://schemas.microsoft.com/office/powerpoint/2010/main" val="28068802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Favorites section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554420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2429739572"/>
              </p:ext>
            </p:extLst>
          </p:nvPr>
        </p:nvGraphicFramePr>
        <p:xfrm>
          <a:off x="1" y="304800"/>
          <a:ext cx="9144000" cy="6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4044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36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81000"/>
            <a:ext cx="85725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92433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9, 2009</a:t>
            </a:r>
            <a:endParaRPr lang="en-US"/>
          </a:p>
        </p:txBody>
      </p:sp>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37</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533400"/>
            <a:ext cx="86693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04993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81000"/>
            <a:ext cx="8656637"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4295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5</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199"/>
            <a:ext cx="8656637" cy="59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4452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faces the threat of another ‘Lost Decade’</a:t>
            </a:r>
            <a:endParaRPr lang="en-US" dirty="0"/>
          </a:p>
        </p:txBody>
      </p:sp>
    </p:spTree>
    <p:extLst>
      <p:ext uri="{BB962C8B-B14F-4D97-AF65-F5344CB8AC3E}">
        <p14:creationId xmlns:p14="http://schemas.microsoft.com/office/powerpoint/2010/main" val="41848591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7</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381000"/>
            <a:ext cx="8656637"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9004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www.epi.org</a:t>
            </a:r>
            <a:endParaRPr lang="en-US"/>
          </a:p>
        </p:txBody>
      </p:sp>
      <p:sp>
        <p:nvSpPr>
          <p:cNvPr id="4" name="Slide Number Placeholder 3"/>
          <p:cNvSpPr>
            <a:spLocks noGrp="1"/>
          </p:cNvSpPr>
          <p:nvPr>
            <p:ph type="sldNum" sz="quarter" idx="12"/>
          </p:nvPr>
        </p:nvSpPr>
        <p:spPr/>
        <p:txBody>
          <a:bodyPr/>
          <a:lstStyle/>
          <a:p>
            <a:fld id="{E67E14F8-7AD6-4636-8C74-136823556300}" type="slidenum">
              <a:rPr lang="en-US" smtClean="0"/>
              <a:pPr/>
              <a:t>8</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57199"/>
            <a:ext cx="8656637" cy="594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87346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52600"/>
          </a:xfrm>
        </p:spPr>
        <p:txBody>
          <a:bodyPr>
            <a:normAutofit fontScale="90000"/>
          </a:bodyPr>
          <a:lstStyle/>
          <a:p>
            <a:r>
              <a:rPr lang="en-US" dirty="0" smtClean="0"/>
              <a:t/>
            </a:r>
            <a:br>
              <a:rPr lang="en-US" dirty="0" smtClean="0"/>
            </a:br>
            <a:r>
              <a:rPr lang="en-US" dirty="0" smtClean="0"/>
              <a:t/>
            </a:r>
            <a:br>
              <a:rPr lang="en-US" dirty="0" smtClean="0"/>
            </a:br>
            <a:r>
              <a:rPr lang="en-US" dirty="0" smtClean="0"/>
              <a:t>Rising </a:t>
            </a:r>
            <a:r>
              <a:rPr lang="en-US" dirty="0"/>
              <a:t>inequality </a:t>
            </a:r>
            <a:r>
              <a:rPr lang="en-US" dirty="0" smtClean="0"/>
              <a:t>blocked wage and income growth for most of the last </a:t>
            </a:r>
            <a:r>
              <a:rPr lang="en-US" i="1" dirty="0" smtClean="0"/>
              <a:t>generation </a:t>
            </a:r>
            <a:r>
              <a:rPr lang="en-US" dirty="0" smtClean="0"/>
              <a:t>of Americans….</a:t>
            </a:r>
            <a:br>
              <a:rPr lang="en-US" dirty="0" smtClean="0"/>
            </a:br>
            <a:r>
              <a:rPr lang="en-US" dirty="0"/>
              <a:t/>
            </a:r>
            <a:br>
              <a:rPr lang="en-US" dirty="0"/>
            </a:br>
            <a:r>
              <a:rPr lang="en-US" dirty="0" smtClean="0"/>
              <a:t>First we’ll show the </a:t>
            </a:r>
            <a:r>
              <a:rPr lang="en-US" i="1" dirty="0" smtClean="0"/>
              <a:t>trends</a:t>
            </a:r>
            <a:r>
              <a:rPr lang="en-US" dirty="0" smtClean="0"/>
              <a:t>…</a:t>
            </a:r>
            <a:r>
              <a:rPr lang="en-US" dirty="0"/>
              <a:t/>
            </a:r>
            <a:br>
              <a:rPr lang="en-US" dirty="0"/>
            </a:br>
            <a:endParaRPr lang="en-US" dirty="0"/>
          </a:p>
        </p:txBody>
      </p:sp>
      <p:sp>
        <p:nvSpPr>
          <p:cNvPr id="3" name="Subtitle 2"/>
          <p:cNvSpPr>
            <a:spLocks noGrp="1"/>
          </p:cNvSpPr>
          <p:nvPr>
            <p:ph type="subTitle" idx="1"/>
          </p:nvPr>
        </p:nvSpPr>
        <p:spPr>
          <a:xfrm>
            <a:off x="1371600" y="5364481"/>
            <a:ext cx="64008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5491347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871b0aa66f68a783221d6532135407c9321674"/>
</p:tagLst>
</file>

<file path=ppt/theme/theme1.xml><?xml version="1.0" encoding="utf-8"?>
<a:theme xmlns:a="http://schemas.openxmlformats.org/drawingml/2006/main" name="EPI Green Infrastu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52131</TotalTime>
  <Words>517</Words>
  <Application>Microsoft Office PowerPoint</Application>
  <PresentationFormat>On-screen Show (4:3)</PresentationFormat>
  <Paragraphs>147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EPI Green Infrastucture</vt:lpstr>
      <vt:lpstr>     The State of Working America, 12th Edition    Lawrence Mishel, Josh Bivens, Elise Gould, Heidi Shierholz Economic Policy Institute  Cornell University Press September 2012</vt:lpstr>
      <vt:lpstr>Main findings we’ll discuss</vt:lpstr>
      <vt:lpstr>America’s broad middle class has already suffered a ‘Lost Decade’</vt:lpstr>
      <vt:lpstr>PowerPoint Presentation</vt:lpstr>
      <vt:lpstr>PowerPoint Presentation</vt:lpstr>
      <vt:lpstr>…and faces the threat of another ‘Lost Decade’</vt:lpstr>
      <vt:lpstr>PowerPoint Presentation</vt:lpstr>
      <vt:lpstr>PowerPoint Presentation</vt:lpstr>
      <vt:lpstr>  Rising inequality blocked wage and income growth for most of the last generation of Americans….  First we’ll show the trends… </vt:lpstr>
      <vt:lpstr>PowerPoint Presentation</vt:lpstr>
      <vt:lpstr>PowerPoint Presentation</vt:lpstr>
      <vt:lpstr>PowerPoint Presentation</vt:lpstr>
      <vt:lpstr>PowerPoint Presentation</vt:lpstr>
      <vt:lpstr>Now the consequences of rising inequality…</vt:lpstr>
      <vt:lpstr>PowerPoint Presentation</vt:lpstr>
      <vt:lpstr>PowerPoint Presentation</vt:lpstr>
      <vt:lpstr>PowerPoint Presentation</vt:lpstr>
      <vt:lpstr>PowerPoint Presentation</vt:lpstr>
      <vt:lpstr>PowerPoint Presentation</vt:lpstr>
      <vt:lpstr>The fingerprints of intentional policy decisions are all over this increased inequality of wages and incomes</vt:lpstr>
      <vt:lpstr>PowerPoint Presentation</vt:lpstr>
      <vt:lpstr> Illustrating policy’s impact by examining three “wage-gaps”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else is in State of Working America?</vt:lpstr>
      <vt:lpstr>Favorites section</vt:lpstr>
      <vt:lpstr>PowerPoint Presentation</vt:lpstr>
      <vt:lpstr>PowerPoint Presentation</vt:lpstr>
      <vt:lpstr>PowerPoint Presentation</vt:lpstr>
    </vt:vector>
  </TitlesOfParts>
  <Company>EPI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Policy Institute     Green Infrastructure  Assessing the impact of investments  in green transportation on job creation    By John Irons, Jared Bernstein, L. Josh Bivens, Monique Morrissey,  and John English   July 3, 2008        *** DRAFT: Please do not quote or circulate without permission ***</dc:title>
  <dc:creator>jirons</dc:creator>
  <cp:lastModifiedBy> </cp:lastModifiedBy>
  <cp:revision>356</cp:revision>
  <cp:lastPrinted>2012-09-11T12:58:40Z</cp:lastPrinted>
  <dcterms:created xsi:type="dcterms:W3CDTF">2008-11-12T17:01:39Z</dcterms:created>
  <dcterms:modified xsi:type="dcterms:W3CDTF">2012-09-11T13:19:01Z</dcterms:modified>
</cp:coreProperties>
</file>